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50"/>
  </p:notesMasterIdLst>
  <p:handoutMasterIdLst>
    <p:handoutMasterId r:id="rId51"/>
  </p:handoutMasterIdLst>
  <p:sldIdLst>
    <p:sldId id="325" r:id="rId3"/>
    <p:sldId id="848" r:id="rId4"/>
    <p:sldId id="849" r:id="rId5"/>
    <p:sldId id="328" r:id="rId6"/>
    <p:sldId id="327" r:id="rId7"/>
    <p:sldId id="309" r:id="rId8"/>
    <p:sldId id="437" r:id="rId9"/>
    <p:sldId id="519" r:id="rId10"/>
    <p:sldId id="878" r:id="rId11"/>
    <p:sldId id="807" r:id="rId12"/>
    <p:sldId id="850" r:id="rId13"/>
    <p:sldId id="851" r:id="rId14"/>
    <p:sldId id="852" r:id="rId15"/>
    <p:sldId id="853" r:id="rId16"/>
    <p:sldId id="854" r:id="rId17"/>
    <p:sldId id="855" r:id="rId18"/>
    <p:sldId id="592" r:id="rId19"/>
    <p:sldId id="808" r:id="rId20"/>
    <p:sldId id="856" r:id="rId21"/>
    <p:sldId id="857" r:id="rId22"/>
    <p:sldId id="858" r:id="rId23"/>
    <p:sldId id="859" r:id="rId24"/>
    <p:sldId id="860" r:id="rId25"/>
    <p:sldId id="809" r:id="rId26"/>
    <p:sldId id="879" r:id="rId27"/>
    <p:sldId id="861" r:id="rId28"/>
    <p:sldId id="862" r:id="rId29"/>
    <p:sldId id="863" r:id="rId30"/>
    <p:sldId id="864" r:id="rId31"/>
    <p:sldId id="865" r:id="rId32"/>
    <p:sldId id="866" r:id="rId33"/>
    <p:sldId id="810" r:id="rId34"/>
    <p:sldId id="867" r:id="rId35"/>
    <p:sldId id="868" r:id="rId36"/>
    <p:sldId id="869" r:id="rId37"/>
    <p:sldId id="870" r:id="rId38"/>
    <p:sldId id="811" r:id="rId39"/>
    <p:sldId id="812" r:id="rId40"/>
    <p:sldId id="871" r:id="rId41"/>
    <p:sldId id="872" r:id="rId42"/>
    <p:sldId id="873" r:id="rId43"/>
    <p:sldId id="874" r:id="rId44"/>
    <p:sldId id="875" r:id="rId45"/>
    <p:sldId id="813" r:id="rId46"/>
    <p:sldId id="876" r:id="rId47"/>
    <p:sldId id="814" r:id="rId48"/>
    <p:sldId id="407" r:id="rId49"/>
  </p:sldIdLst>
  <p:sldSz cx="12190413" cy="6859588"/>
  <p:notesSz cx="6858000" cy="9144000"/>
  <p:custDataLst>
    <p:tags r:id="rId52"/>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2">
          <p15:clr>
            <a:srgbClr val="A4A3A4"/>
          </p15:clr>
        </p15:guide>
        <p15:guide id="2" pos="227">
          <p15:clr>
            <a:srgbClr val="A4A3A4"/>
          </p15:clr>
        </p15:guide>
        <p15:guide id="3" pos="6550">
          <p15:clr>
            <a:srgbClr val="A4A3A4"/>
          </p15:clr>
        </p15:guide>
      </p15:sldGuideLst>
    </p:ext>
    <p:ext uri="{2D200454-40CA-4A62-9FC3-DE9A4176ACB9}">
      <p15:notesGuideLst xmlns:p15="http://schemas.microsoft.com/office/powerpoint/2012/main">
        <p15:guide id="1" orient="horz" pos="2962">
          <p15:clr>
            <a:srgbClr val="A4A3A4"/>
          </p15:clr>
        </p15:guide>
        <p15:guide id="2" pos="219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孟方思" initials="mfs" lastIdx="1" clrIdx="0"/>
  <p:cmAuthor id="2" name="LD" initials="L" lastIdx="2" clrIdx="1"/>
  <p:cmAuthor id="3" name="Lv0593" initials="L" lastIdx="15" clrIdx="2"/>
  <p:cmAuthor id="4" name="Windows 用户" initials="W用" lastIdx="0" clrIdx="3">
    <p:extLst>
      <p:ext uri="{19B8F6BF-5375-455C-9EA6-DF929625EA0E}">
        <p15:presenceInfo xmlns:p15="http://schemas.microsoft.com/office/powerpoint/2012/main" userId="Windows 用户" providerId="None"/>
      </p:ext>
    </p:extLst>
  </p:cmAuthor>
  <p:cmAuthor id="5" name="Windows 用户" initials="W用 [2]" lastIdx="2" clrIdx="4">
    <p:extLst>
      <p:ext uri="{19B8F6BF-5375-455C-9EA6-DF929625EA0E}">
        <p15:presenceInfo xmlns:p15="http://schemas.microsoft.com/office/powerpoint/2012/main" userId="18339b50b06c86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CC"/>
    <a:srgbClr val="595959"/>
    <a:srgbClr val="99FFCC"/>
    <a:srgbClr val="CCFFCC"/>
    <a:srgbClr val="5B970B"/>
    <a:srgbClr val="EC8F14"/>
    <a:srgbClr val="B94F47"/>
    <a:srgbClr val="FF9966"/>
    <a:srgbClr val="FAFAFA"/>
    <a:srgbClr val="005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261" autoAdjust="0"/>
    <p:restoredTop sz="94660" autoAdjust="0"/>
  </p:normalViewPr>
  <p:slideViewPr>
    <p:cSldViewPr>
      <p:cViewPr varScale="1">
        <p:scale>
          <a:sx n="73" d="100"/>
          <a:sy n="73" d="100"/>
        </p:scale>
        <p:origin x="60" y="552"/>
      </p:cViewPr>
      <p:guideLst>
        <p:guide orient="horz" pos="2222"/>
        <p:guide pos="227"/>
        <p:guide pos="655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810" y="-90"/>
      </p:cViewPr>
      <p:guideLst>
        <p:guide orient="horz" pos="2962"/>
        <p:guide pos="219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5ACF37-9390-4588-BF0A-513E126C5B76}"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zh-CN" altLang="en-US"/>
        </a:p>
      </dgm:t>
    </dgm:pt>
    <dgm:pt modelId="{D60F821B-59E4-4DA1-82B3-5787579C0E5B}">
      <dgm:prSet phldrT="[文本]" custT="1"/>
      <dgm:spPr/>
      <dgm:t>
        <a:bodyPr/>
        <a:lstStyle/>
        <a:p>
          <a:r>
            <a:rPr lang="zh-CN" altLang="en-US" sz="2400">
              <a:latin typeface="微软雅黑" panose="020B0503020204020204" pitchFamily="34" charset="-122"/>
              <a:ea typeface="微软雅黑" panose="020B0503020204020204" pitchFamily="34" charset="-122"/>
            </a:rPr>
            <a:t>房源总数展示</a:t>
          </a:r>
        </a:p>
      </dgm:t>
    </dgm:pt>
    <dgm:pt modelId="{B548F2EB-ACE0-40AC-A733-58B403FCA8DB}" type="parTrans" cxnId="{BDF465B9-88CE-41A4-8069-696BD0BC6753}">
      <dgm:prSet/>
      <dgm:spPr/>
      <dgm:t>
        <a:bodyPr/>
        <a:lstStyle/>
        <a:p>
          <a:endParaRPr lang="zh-CN" altLang="en-US"/>
        </a:p>
      </dgm:t>
    </dgm:pt>
    <dgm:pt modelId="{CBAAC310-4BBE-4DCD-B817-AA70EBF35783}" type="sibTrans" cxnId="{BDF465B9-88CE-41A4-8069-696BD0BC6753}">
      <dgm:prSet/>
      <dgm:spPr/>
      <dgm:t>
        <a:bodyPr/>
        <a:lstStyle/>
        <a:p>
          <a:endParaRPr lang="zh-CN" altLang="en-US"/>
        </a:p>
      </dgm:t>
    </dgm:pt>
    <dgm:pt modelId="{3BCC587B-FB5F-4EC1-A5FE-975A0947765A}">
      <dgm:prSet phldrT="[文本]" custT="1"/>
      <dgm:spPr>
        <a:ln>
          <a:noFill/>
        </a:ln>
      </dgm:spPr>
      <dgm:t>
        <a:bodyPr/>
        <a:lstStyle/>
        <a:p>
          <a:r>
            <a:rPr lang="en-US" altLang="zh-CN" sz="2000">
              <a:latin typeface="微软雅黑" panose="020B0503020204020204" pitchFamily="34" charset="-122"/>
              <a:ea typeface="微软雅黑" panose="020B0503020204020204" pitchFamily="34" charset="-122"/>
            </a:rPr>
            <a:t>1.</a:t>
          </a:r>
          <a:r>
            <a:rPr lang="zh-CN" altLang="en-US" sz="2000">
              <a:latin typeface="微软雅黑" panose="020B0503020204020204" pitchFamily="34" charset="-122"/>
              <a:ea typeface="微软雅黑" panose="020B0503020204020204" pitchFamily="34" charset="-122"/>
            </a:rPr>
            <a:t>功能分析</a:t>
          </a:r>
        </a:p>
      </dgm:t>
    </dgm:pt>
    <dgm:pt modelId="{5277D83E-319C-45D1-ADA1-C53087EB378E}" type="parTrans" cxnId="{DB28B146-03E7-4C40-8D82-D2EF7D72C417}">
      <dgm:prSet/>
      <dgm:spPr/>
      <dgm:t>
        <a:bodyPr/>
        <a:lstStyle/>
        <a:p>
          <a:endParaRPr lang="zh-CN" altLang="en-US"/>
        </a:p>
      </dgm:t>
    </dgm:pt>
    <dgm:pt modelId="{8B28C2AB-570D-47E0-94A4-E5255B0A29D6}" type="sibTrans" cxnId="{DB28B146-03E7-4C40-8D82-D2EF7D72C417}">
      <dgm:prSet/>
      <dgm:spPr/>
      <dgm:t>
        <a:bodyPr/>
        <a:lstStyle/>
        <a:p>
          <a:endParaRPr lang="zh-CN" altLang="en-US"/>
        </a:p>
      </dgm:t>
    </dgm:pt>
    <dgm:pt modelId="{6A578715-CB9C-4ABE-BC4D-A4A0EA832B4A}">
      <dgm:prSet phldrT="[文本]"/>
      <dgm:spPr>
        <a:ln>
          <a:noFill/>
        </a:ln>
      </dgm:spPr>
      <dgm:t>
        <a:bodyPr/>
        <a:lstStyle/>
        <a:p>
          <a:r>
            <a:rPr lang="en-US" altLang="zh-CN">
              <a:latin typeface="微软雅黑" panose="020B0503020204020204" pitchFamily="34" charset="-122"/>
              <a:ea typeface="微软雅黑" panose="020B0503020204020204" pitchFamily="34" charset="-122"/>
            </a:rPr>
            <a:t>2.</a:t>
          </a:r>
          <a:r>
            <a:rPr lang="zh-CN" altLang="en-US">
              <a:latin typeface="微软雅黑" panose="020B0503020204020204" pitchFamily="34" charset="-122"/>
              <a:ea typeface="微软雅黑" panose="020B0503020204020204" pitchFamily="34" charset="-122"/>
            </a:rPr>
            <a:t>接口设计</a:t>
          </a:r>
          <a:endParaRPr lang="zh-CN" altLang="en-US"/>
        </a:p>
      </dgm:t>
    </dgm:pt>
    <dgm:pt modelId="{D3474EC7-5444-4ED3-AF29-A2942B7CE34F}" type="parTrans" cxnId="{D42D8FD3-BB48-4EA4-B95D-3ADC312098CF}">
      <dgm:prSet/>
      <dgm:spPr/>
      <dgm:t>
        <a:bodyPr/>
        <a:lstStyle/>
        <a:p>
          <a:endParaRPr lang="zh-CN" altLang="en-US"/>
        </a:p>
      </dgm:t>
    </dgm:pt>
    <dgm:pt modelId="{5C254406-DAF2-4790-B6B1-AB2D49ECDB9E}" type="sibTrans" cxnId="{D42D8FD3-BB48-4EA4-B95D-3ADC312098CF}">
      <dgm:prSet/>
      <dgm:spPr/>
      <dgm:t>
        <a:bodyPr/>
        <a:lstStyle/>
        <a:p>
          <a:endParaRPr lang="zh-CN" altLang="en-US"/>
        </a:p>
      </dgm:t>
    </dgm:pt>
    <dgm:pt modelId="{9A788E89-7EA6-47F7-A42C-40FBA72581F2}">
      <dgm:prSet phldrT="[文本]"/>
      <dgm:spPr>
        <a:ln>
          <a:noFill/>
        </a:ln>
      </dgm:spPr>
      <dgm:t>
        <a:bodyPr/>
        <a:lstStyle/>
        <a:p>
          <a:r>
            <a:rPr lang="en-US" altLang="zh-CN">
              <a:latin typeface="微软雅黑" panose="020B0503020204020204" pitchFamily="34" charset="-122"/>
              <a:ea typeface="微软雅黑" panose="020B0503020204020204" pitchFamily="34" charset="-122"/>
            </a:rPr>
            <a:t>3.</a:t>
          </a:r>
          <a:r>
            <a:rPr lang="zh-CN" altLang="en-US">
              <a:latin typeface="微软雅黑" panose="020B0503020204020204" pitchFamily="34" charset="-122"/>
              <a:ea typeface="微软雅黑" panose="020B0503020204020204" pitchFamily="34" charset="-122"/>
            </a:rPr>
            <a:t>后端实现</a:t>
          </a:r>
          <a:endParaRPr lang="zh-CN" altLang="en-US"/>
        </a:p>
      </dgm:t>
    </dgm:pt>
    <dgm:pt modelId="{8C800D8A-A730-484B-87B8-A8F3365B1949}" type="parTrans" cxnId="{295D8289-FB3E-4499-A845-00013484838F}">
      <dgm:prSet/>
      <dgm:spPr/>
      <dgm:t>
        <a:bodyPr/>
        <a:lstStyle/>
        <a:p>
          <a:endParaRPr lang="zh-CN" altLang="en-US"/>
        </a:p>
      </dgm:t>
    </dgm:pt>
    <dgm:pt modelId="{849D7396-0E07-43CC-BC58-BA92F46F158D}" type="sibTrans" cxnId="{295D8289-FB3E-4499-A845-00013484838F}">
      <dgm:prSet/>
      <dgm:spPr/>
      <dgm:t>
        <a:bodyPr/>
        <a:lstStyle/>
        <a:p>
          <a:endParaRPr lang="zh-CN" altLang="en-US"/>
        </a:p>
      </dgm:t>
    </dgm:pt>
    <dgm:pt modelId="{C01FE677-D4FD-4D27-8E6F-0CCFF066C58C}">
      <dgm:prSet phldrT="[文本]"/>
      <dgm:spPr>
        <a:ln>
          <a:noFill/>
        </a:ln>
      </dgm:spPr>
      <dgm:t>
        <a:bodyPr/>
        <a:lstStyle/>
        <a:p>
          <a:r>
            <a:rPr lang="en-US" altLang="zh-CN">
              <a:latin typeface="微软雅黑" panose="020B0503020204020204" pitchFamily="34" charset="-122"/>
              <a:ea typeface="微软雅黑" panose="020B0503020204020204" pitchFamily="34" charset="-122"/>
            </a:rPr>
            <a:t>4.</a:t>
          </a:r>
          <a:r>
            <a:rPr lang="zh-CN" altLang="en-US">
              <a:latin typeface="微软雅黑" panose="020B0503020204020204" pitchFamily="34" charset="-122"/>
              <a:ea typeface="微软雅黑" panose="020B0503020204020204" pitchFamily="34" charset="-122"/>
            </a:rPr>
            <a:t>渲染模板</a:t>
          </a:r>
          <a:endParaRPr lang="zh-CN" altLang="en-US"/>
        </a:p>
      </dgm:t>
    </dgm:pt>
    <dgm:pt modelId="{ED9A3D93-2196-44E2-B7D6-F101B6D5F4FA}" type="parTrans" cxnId="{4330F373-47D7-4C50-87A5-4396620139B4}">
      <dgm:prSet/>
      <dgm:spPr/>
      <dgm:t>
        <a:bodyPr/>
        <a:lstStyle/>
        <a:p>
          <a:endParaRPr lang="zh-CN" altLang="en-US"/>
        </a:p>
      </dgm:t>
    </dgm:pt>
    <dgm:pt modelId="{B30D3ED4-A3C8-4A72-82F8-273325DCCDC7}" type="sibTrans" cxnId="{4330F373-47D7-4C50-87A5-4396620139B4}">
      <dgm:prSet/>
      <dgm:spPr/>
      <dgm:t>
        <a:bodyPr/>
        <a:lstStyle/>
        <a:p>
          <a:endParaRPr lang="zh-CN" altLang="en-US"/>
        </a:p>
      </dgm:t>
    </dgm:pt>
    <dgm:pt modelId="{17363430-D6E4-4B07-9330-DF663C682C88}" type="pres">
      <dgm:prSet presAssocID="{3F5ACF37-9390-4588-BF0A-513E126C5B76}" presName="composite" presStyleCnt="0">
        <dgm:presLayoutVars>
          <dgm:chMax val="1"/>
          <dgm:dir/>
          <dgm:resizeHandles val="exact"/>
        </dgm:presLayoutVars>
      </dgm:prSet>
      <dgm:spPr/>
    </dgm:pt>
    <dgm:pt modelId="{7DE70ABF-1E6A-4EA6-A7DE-DAA95F9E2525}" type="pres">
      <dgm:prSet presAssocID="{3F5ACF37-9390-4588-BF0A-513E126C5B76}" presName="radial" presStyleCnt="0">
        <dgm:presLayoutVars>
          <dgm:animLvl val="ctr"/>
        </dgm:presLayoutVars>
      </dgm:prSet>
      <dgm:spPr/>
    </dgm:pt>
    <dgm:pt modelId="{8405D366-142D-4A2C-802B-0A7BF90158D0}" type="pres">
      <dgm:prSet presAssocID="{D60F821B-59E4-4DA1-82B3-5787579C0E5B}" presName="centerShape" presStyleLbl="vennNode1" presStyleIdx="0" presStyleCnt="5" custScaleX="81102" custScaleY="81102"/>
      <dgm:spPr/>
    </dgm:pt>
    <dgm:pt modelId="{8A1731AB-AC8F-4D76-A001-1BF048132702}" type="pres">
      <dgm:prSet presAssocID="{3BCC587B-FB5F-4EC1-A5FE-975A0947765A}" presName="node" presStyleLbl="vennNode1" presStyleIdx="1" presStyleCnt="5" custRadScaleRad="83883" custRadScaleInc="-1640">
        <dgm:presLayoutVars>
          <dgm:bulletEnabled val="1"/>
        </dgm:presLayoutVars>
      </dgm:prSet>
      <dgm:spPr/>
    </dgm:pt>
    <dgm:pt modelId="{48CD8D43-DA64-4773-8747-756159686FE3}" type="pres">
      <dgm:prSet presAssocID="{6A578715-CB9C-4ABE-BC4D-A4A0EA832B4A}" presName="node" presStyleLbl="vennNode1" presStyleIdx="2" presStyleCnt="5" custRadScaleRad="83539" custRadScaleInc="1390">
        <dgm:presLayoutVars>
          <dgm:bulletEnabled val="1"/>
        </dgm:presLayoutVars>
      </dgm:prSet>
      <dgm:spPr/>
    </dgm:pt>
    <dgm:pt modelId="{A9F793EC-B3ED-462C-B07E-7FA1BF93BBA7}" type="pres">
      <dgm:prSet presAssocID="{9A788E89-7EA6-47F7-A42C-40FBA72581F2}" presName="node" presStyleLbl="vennNode1" presStyleIdx="3" presStyleCnt="5" custRadScaleRad="83580" custRadScaleInc="-1617">
        <dgm:presLayoutVars>
          <dgm:bulletEnabled val="1"/>
        </dgm:presLayoutVars>
      </dgm:prSet>
      <dgm:spPr/>
    </dgm:pt>
    <dgm:pt modelId="{0D62E76A-6462-4283-A056-2AC538371959}" type="pres">
      <dgm:prSet presAssocID="{C01FE677-D4FD-4D27-8E6F-0CCFF066C58C}" presName="node" presStyleLbl="vennNode1" presStyleIdx="4" presStyleCnt="5" custRadScaleRad="83576" custRadScaleInc="-1390">
        <dgm:presLayoutVars>
          <dgm:bulletEnabled val="1"/>
        </dgm:presLayoutVars>
      </dgm:prSet>
      <dgm:spPr/>
    </dgm:pt>
  </dgm:ptLst>
  <dgm:cxnLst>
    <dgm:cxn modelId="{6DE7D201-81F1-4948-BE81-C6A3F65B75BB}" type="presOf" srcId="{D60F821B-59E4-4DA1-82B3-5787579C0E5B}" destId="{8405D366-142D-4A2C-802B-0A7BF90158D0}" srcOrd="0" destOrd="0" presId="urn:microsoft.com/office/officeart/2005/8/layout/radial3"/>
    <dgm:cxn modelId="{DB28B146-03E7-4C40-8D82-D2EF7D72C417}" srcId="{D60F821B-59E4-4DA1-82B3-5787579C0E5B}" destId="{3BCC587B-FB5F-4EC1-A5FE-975A0947765A}" srcOrd="0" destOrd="0" parTransId="{5277D83E-319C-45D1-ADA1-C53087EB378E}" sibTransId="{8B28C2AB-570D-47E0-94A4-E5255B0A29D6}"/>
    <dgm:cxn modelId="{061C4548-4475-47A9-A8FE-407DA750F75A}" type="presOf" srcId="{3F5ACF37-9390-4588-BF0A-513E126C5B76}" destId="{17363430-D6E4-4B07-9330-DF663C682C88}" srcOrd="0" destOrd="0" presId="urn:microsoft.com/office/officeart/2005/8/layout/radial3"/>
    <dgm:cxn modelId="{EF16EB4D-A892-4377-93B7-F0ABA6A227F6}" type="presOf" srcId="{3BCC587B-FB5F-4EC1-A5FE-975A0947765A}" destId="{8A1731AB-AC8F-4D76-A001-1BF048132702}" srcOrd="0" destOrd="0" presId="urn:microsoft.com/office/officeart/2005/8/layout/radial3"/>
    <dgm:cxn modelId="{4330F373-47D7-4C50-87A5-4396620139B4}" srcId="{D60F821B-59E4-4DA1-82B3-5787579C0E5B}" destId="{C01FE677-D4FD-4D27-8E6F-0CCFF066C58C}" srcOrd="3" destOrd="0" parTransId="{ED9A3D93-2196-44E2-B7D6-F101B6D5F4FA}" sibTransId="{B30D3ED4-A3C8-4A72-82F8-273325DCCDC7}"/>
    <dgm:cxn modelId="{295D8289-FB3E-4499-A845-00013484838F}" srcId="{D60F821B-59E4-4DA1-82B3-5787579C0E5B}" destId="{9A788E89-7EA6-47F7-A42C-40FBA72581F2}" srcOrd="2" destOrd="0" parTransId="{8C800D8A-A730-484B-87B8-A8F3365B1949}" sibTransId="{849D7396-0E07-43CC-BC58-BA92F46F158D}"/>
    <dgm:cxn modelId="{20220194-B3BB-4A4B-8E30-50EAC5355D3E}" type="presOf" srcId="{C01FE677-D4FD-4D27-8E6F-0CCFF066C58C}" destId="{0D62E76A-6462-4283-A056-2AC538371959}" srcOrd="0" destOrd="0" presId="urn:microsoft.com/office/officeart/2005/8/layout/radial3"/>
    <dgm:cxn modelId="{B81005AE-D6A7-43DC-B950-180C51A43D25}" type="presOf" srcId="{6A578715-CB9C-4ABE-BC4D-A4A0EA832B4A}" destId="{48CD8D43-DA64-4773-8747-756159686FE3}" srcOrd="0" destOrd="0" presId="urn:microsoft.com/office/officeart/2005/8/layout/radial3"/>
    <dgm:cxn modelId="{BDF465B9-88CE-41A4-8069-696BD0BC6753}" srcId="{3F5ACF37-9390-4588-BF0A-513E126C5B76}" destId="{D60F821B-59E4-4DA1-82B3-5787579C0E5B}" srcOrd="0" destOrd="0" parTransId="{B548F2EB-ACE0-40AC-A733-58B403FCA8DB}" sibTransId="{CBAAC310-4BBE-4DCD-B817-AA70EBF35783}"/>
    <dgm:cxn modelId="{D42D8FD3-BB48-4EA4-B95D-3ADC312098CF}" srcId="{D60F821B-59E4-4DA1-82B3-5787579C0E5B}" destId="{6A578715-CB9C-4ABE-BC4D-A4A0EA832B4A}" srcOrd="1" destOrd="0" parTransId="{D3474EC7-5444-4ED3-AF29-A2942B7CE34F}" sibTransId="{5C254406-DAF2-4790-B6B1-AB2D49ECDB9E}"/>
    <dgm:cxn modelId="{D77E6BF7-D804-48A2-AD4C-5BC54A3BD221}" type="presOf" srcId="{9A788E89-7EA6-47F7-A42C-40FBA72581F2}" destId="{A9F793EC-B3ED-462C-B07E-7FA1BF93BBA7}" srcOrd="0" destOrd="0" presId="urn:microsoft.com/office/officeart/2005/8/layout/radial3"/>
    <dgm:cxn modelId="{E3A62374-696C-42CD-A030-78CC1A14A452}" type="presParOf" srcId="{17363430-D6E4-4B07-9330-DF663C682C88}" destId="{7DE70ABF-1E6A-4EA6-A7DE-DAA95F9E2525}" srcOrd="0" destOrd="0" presId="urn:microsoft.com/office/officeart/2005/8/layout/radial3"/>
    <dgm:cxn modelId="{BC95F95F-E6EF-4BBD-BE62-4B1FFD8BEA51}" type="presParOf" srcId="{7DE70ABF-1E6A-4EA6-A7DE-DAA95F9E2525}" destId="{8405D366-142D-4A2C-802B-0A7BF90158D0}" srcOrd="0" destOrd="0" presId="urn:microsoft.com/office/officeart/2005/8/layout/radial3"/>
    <dgm:cxn modelId="{EC386D1B-BE3D-4402-AE89-288C5BE6F077}" type="presParOf" srcId="{7DE70ABF-1E6A-4EA6-A7DE-DAA95F9E2525}" destId="{8A1731AB-AC8F-4D76-A001-1BF048132702}" srcOrd="1" destOrd="0" presId="urn:microsoft.com/office/officeart/2005/8/layout/radial3"/>
    <dgm:cxn modelId="{04C0FBBE-681B-467C-A3EB-C49B8C999382}" type="presParOf" srcId="{7DE70ABF-1E6A-4EA6-A7DE-DAA95F9E2525}" destId="{48CD8D43-DA64-4773-8747-756159686FE3}" srcOrd="2" destOrd="0" presId="urn:microsoft.com/office/officeart/2005/8/layout/radial3"/>
    <dgm:cxn modelId="{3DED9592-DAF1-4361-9A1B-31881817DD1D}" type="presParOf" srcId="{7DE70ABF-1E6A-4EA6-A7DE-DAA95F9E2525}" destId="{A9F793EC-B3ED-462C-B07E-7FA1BF93BBA7}" srcOrd="3" destOrd="0" presId="urn:microsoft.com/office/officeart/2005/8/layout/radial3"/>
    <dgm:cxn modelId="{BB6B67B2-D73A-45DF-A7BC-0776B8370889}" type="presParOf" srcId="{7DE70ABF-1E6A-4EA6-A7DE-DAA95F9E2525}" destId="{0D62E76A-6462-4283-A056-2AC538371959}"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5ACF37-9390-4588-BF0A-513E126C5B76}"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zh-CN" altLang="en-US"/>
        </a:p>
      </dgm:t>
    </dgm:pt>
    <dgm:pt modelId="{D60F821B-59E4-4DA1-82B3-5787579C0E5B}">
      <dgm:prSet phldrT="[文本]" custT="1"/>
      <dgm:spPr/>
      <dgm:t>
        <a:bodyPr/>
        <a:lstStyle/>
        <a:p>
          <a:r>
            <a:rPr lang="zh-CN" altLang="en-US" sz="2400">
              <a:latin typeface="微软雅黑" panose="020B0503020204020204" pitchFamily="34" charset="-122"/>
              <a:ea typeface="微软雅黑" panose="020B0503020204020204" pitchFamily="34" charset="-122"/>
            </a:rPr>
            <a:t>房源总数展示</a:t>
          </a:r>
        </a:p>
      </dgm:t>
    </dgm:pt>
    <dgm:pt modelId="{B548F2EB-ACE0-40AC-A733-58B403FCA8DB}" type="parTrans" cxnId="{BDF465B9-88CE-41A4-8069-696BD0BC6753}">
      <dgm:prSet/>
      <dgm:spPr/>
      <dgm:t>
        <a:bodyPr/>
        <a:lstStyle/>
        <a:p>
          <a:endParaRPr lang="zh-CN" altLang="en-US"/>
        </a:p>
      </dgm:t>
    </dgm:pt>
    <dgm:pt modelId="{CBAAC310-4BBE-4DCD-B817-AA70EBF35783}" type="sibTrans" cxnId="{BDF465B9-88CE-41A4-8069-696BD0BC6753}">
      <dgm:prSet/>
      <dgm:spPr/>
      <dgm:t>
        <a:bodyPr/>
        <a:lstStyle/>
        <a:p>
          <a:endParaRPr lang="zh-CN" altLang="en-US"/>
        </a:p>
      </dgm:t>
    </dgm:pt>
    <dgm:pt modelId="{3BCC587B-FB5F-4EC1-A5FE-975A0947765A}">
      <dgm:prSet phldrT="[文本]" custT="1"/>
      <dgm:spPr>
        <a:ln>
          <a:noFill/>
        </a:ln>
      </dgm:spPr>
      <dgm:t>
        <a:bodyPr/>
        <a:lstStyle/>
        <a:p>
          <a:r>
            <a:rPr lang="en-US" altLang="zh-CN" sz="2000">
              <a:latin typeface="微软雅黑" panose="020B0503020204020204" pitchFamily="34" charset="-122"/>
              <a:ea typeface="微软雅黑" panose="020B0503020204020204" pitchFamily="34" charset="-122"/>
            </a:rPr>
            <a:t>1.</a:t>
          </a:r>
          <a:r>
            <a:rPr lang="zh-CN" altLang="en-US" sz="2000">
              <a:latin typeface="微软雅黑" panose="020B0503020204020204" pitchFamily="34" charset="-122"/>
              <a:ea typeface="微软雅黑" panose="020B0503020204020204" pitchFamily="34" charset="-122"/>
            </a:rPr>
            <a:t>功能分析</a:t>
          </a:r>
        </a:p>
      </dgm:t>
    </dgm:pt>
    <dgm:pt modelId="{5277D83E-319C-45D1-ADA1-C53087EB378E}" type="parTrans" cxnId="{DB28B146-03E7-4C40-8D82-D2EF7D72C417}">
      <dgm:prSet/>
      <dgm:spPr/>
      <dgm:t>
        <a:bodyPr/>
        <a:lstStyle/>
        <a:p>
          <a:endParaRPr lang="zh-CN" altLang="en-US"/>
        </a:p>
      </dgm:t>
    </dgm:pt>
    <dgm:pt modelId="{8B28C2AB-570D-47E0-94A4-E5255B0A29D6}" type="sibTrans" cxnId="{DB28B146-03E7-4C40-8D82-D2EF7D72C417}">
      <dgm:prSet/>
      <dgm:spPr/>
      <dgm:t>
        <a:bodyPr/>
        <a:lstStyle/>
        <a:p>
          <a:endParaRPr lang="zh-CN" altLang="en-US"/>
        </a:p>
      </dgm:t>
    </dgm:pt>
    <dgm:pt modelId="{6A578715-CB9C-4ABE-BC4D-A4A0EA832B4A}">
      <dgm:prSet phldrT="[文本]"/>
      <dgm:spPr>
        <a:ln>
          <a:noFill/>
        </a:ln>
      </dgm:spPr>
      <dgm:t>
        <a:bodyPr/>
        <a:lstStyle/>
        <a:p>
          <a:r>
            <a:rPr lang="en-US" altLang="zh-CN">
              <a:latin typeface="微软雅黑" panose="020B0503020204020204" pitchFamily="34" charset="-122"/>
              <a:ea typeface="微软雅黑" panose="020B0503020204020204" pitchFamily="34" charset="-122"/>
            </a:rPr>
            <a:t>2.</a:t>
          </a:r>
          <a:r>
            <a:rPr lang="zh-CN" altLang="en-US">
              <a:latin typeface="微软雅黑" panose="020B0503020204020204" pitchFamily="34" charset="-122"/>
              <a:ea typeface="微软雅黑" panose="020B0503020204020204" pitchFamily="34" charset="-122"/>
            </a:rPr>
            <a:t>接口设计</a:t>
          </a:r>
          <a:endParaRPr lang="zh-CN" altLang="en-US"/>
        </a:p>
      </dgm:t>
    </dgm:pt>
    <dgm:pt modelId="{D3474EC7-5444-4ED3-AF29-A2942B7CE34F}" type="parTrans" cxnId="{D42D8FD3-BB48-4EA4-B95D-3ADC312098CF}">
      <dgm:prSet/>
      <dgm:spPr/>
      <dgm:t>
        <a:bodyPr/>
        <a:lstStyle/>
        <a:p>
          <a:endParaRPr lang="zh-CN" altLang="en-US"/>
        </a:p>
      </dgm:t>
    </dgm:pt>
    <dgm:pt modelId="{5C254406-DAF2-4790-B6B1-AB2D49ECDB9E}" type="sibTrans" cxnId="{D42D8FD3-BB48-4EA4-B95D-3ADC312098CF}">
      <dgm:prSet/>
      <dgm:spPr/>
      <dgm:t>
        <a:bodyPr/>
        <a:lstStyle/>
        <a:p>
          <a:endParaRPr lang="zh-CN" altLang="en-US"/>
        </a:p>
      </dgm:t>
    </dgm:pt>
    <dgm:pt modelId="{9A788E89-7EA6-47F7-A42C-40FBA72581F2}">
      <dgm:prSet phldrT="[文本]"/>
      <dgm:spPr>
        <a:ln>
          <a:noFill/>
        </a:ln>
      </dgm:spPr>
      <dgm:t>
        <a:bodyPr/>
        <a:lstStyle/>
        <a:p>
          <a:r>
            <a:rPr lang="en-US" altLang="zh-CN">
              <a:latin typeface="微软雅黑" panose="020B0503020204020204" pitchFamily="34" charset="-122"/>
              <a:ea typeface="微软雅黑" panose="020B0503020204020204" pitchFamily="34" charset="-122"/>
            </a:rPr>
            <a:t>3.</a:t>
          </a:r>
          <a:r>
            <a:rPr lang="zh-CN" altLang="en-US">
              <a:latin typeface="微软雅黑" panose="020B0503020204020204" pitchFamily="34" charset="-122"/>
              <a:ea typeface="微软雅黑" panose="020B0503020204020204" pitchFamily="34" charset="-122"/>
            </a:rPr>
            <a:t>后端实现</a:t>
          </a:r>
          <a:endParaRPr lang="zh-CN" altLang="en-US"/>
        </a:p>
      </dgm:t>
    </dgm:pt>
    <dgm:pt modelId="{8C800D8A-A730-484B-87B8-A8F3365B1949}" type="parTrans" cxnId="{295D8289-FB3E-4499-A845-00013484838F}">
      <dgm:prSet/>
      <dgm:spPr/>
      <dgm:t>
        <a:bodyPr/>
        <a:lstStyle/>
        <a:p>
          <a:endParaRPr lang="zh-CN" altLang="en-US"/>
        </a:p>
      </dgm:t>
    </dgm:pt>
    <dgm:pt modelId="{849D7396-0E07-43CC-BC58-BA92F46F158D}" type="sibTrans" cxnId="{295D8289-FB3E-4499-A845-00013484838F}">
      <dgm:prSet/>
      <dgm:spPr/>
      <dgm:t>
        <a:bodyPr/>
        <a:lstStyle/>
        <a:p>
          <a:endParaRPr lang="zh-CN" altLang="en-US"/>
        </a:p>
      </dgm:t>
    </dgm:pt>
    <dgm:pt modelId="{C01FE677-D4FD-4D27-8E6F-0CCFF066C58C}">
      <dgm:prSet phldrT="[文本]"/>
      <dgm:spPr>
        <a:ln>
          <a:noFill/>
        </a:ln>
      </dgm:spPr>
      <dgm:t>
        <a:bodyPr/>
        <a:lstStyle/>
        <a:p>
          <a:r>
            <a:rPr lang="en-US" altLang="zh-CN">
              <a:latin typeface="微软雅黑" panose="020B0503020204020204" pitchFamily="34" charset="-122"/>
              <a:ea typeface="微软雅黑" panose="020B0503020204020204" pitchFamily="34" charset="-122"/>
            </a:rPr>
            <a:t>4.</a:t>
          </a:r>
          <a:r>
            <a:rPr lang="zh-CN" altLang="en-US">
              <a:latin typeface="微软雅黑" panose="020B0503020204020204" pitchFamily="34" charset="-122"/>
              <a:ea typeface="微软雅黑" panose="020B0503020204020204" pitchFamily="34" charset="-122"/>
            </a:rPr>
            <a:t>渲染模板</a:t>
          </a:r>
          <a:endParaRPr lang="zh-CN" altLang="en-US"/>
        </a:p>
      </dgm:t>
    </dgm:pt>
    <dgm:pt modelId="{ED9A3D93-2196-44E2-B7D6-F101B6D5F4FA}" type="parTrans" cxnId="{4330F373-47D7-4C50-87A5-4396620139B4}">
      <dgm:prSet/>
      <dgm:spPr/>
      <dgm:t>
        <a:bodyPr/>
        <a:lstStyle/>
        <a:p>
          <a:endParaRPr lang="zh-CN" altLang="en-US"/>
        </a:p>
      </dgm:t>
    </dgm:pt>
    <dgm:pt modelId="{B30D3ED4-A3C8-4A72-82F8-273325DCCDC7}" type="sibTrans" cxnId="{4330F373-47D7-4C50-87A5-4396620139B4}">
      <dgm:prSet/>
      <dgm:spPr/>
      <dgm:t>
        <a:bodyPr/>
        <a:lstStyle/>
        <a:p>
          <a:endParaRPr lang="zh-CN" altLang="en-US"/>
        </a:p>
      </dgm:t>
    </dgm:pt>
    <dgm:pt modelId="{17363430-D6E4-4B07-9330-DF663C682C88}" type="pres">
      <dgm:prSet presAssocID="{3F5ACF37-9390-4588-BF0A-513E126C5B76}" presName="composite" presStyleCnt="0">
        <dgm:presLayoutVars>
          <dgm:chMax val="1"/>
          <dgm:dir/>
          <dgm:resizeHandles val="exact"/>
        </dgm:presLayoutVars>
      </dgm:prSet>
      <dgm:spPr/>
    </dgm:pt>
    <dgm:pt modelId="{7DE70ABF-1E6A-4EA6-A7DE-DAA95F9E2525}" type="pres">
      <dgm:prSet presAssocID="{3F5ACF37-9390-4588-BF0A-513E126C5B76}" presName="radial" presStyleCnt="0">
        <dgm:presLayoutVars>
          <dgm:animLvl val="ctr"/>
        </dgm:presLayoutVars>
      </dgm:prSet>
      <dgm:spPr/>
    </dgm:pt>
    <dgm:pt modelId="{8405D366-142D-4A2C-802B-0A7BF90158D0}" type="pres">
      <dgm:prSet presAssocID="{D60F821B-59E4-4DA1-82B3-5787579C0E5B}" presName="centerShape" presStyleLbl="vennNode1" presStyleIdx="0" presStyleCnt="5" custScaleX="81102" custScaleY="81102"/>
      <dgm:spPr/>
    </dgm:pt>
    <dgm:pt modelId="{8A1731AB-AC8F-4D76-A001-1BF048132702}" type="pres">
      <dgm:prSet presAssocID="{3BCC587B-FB5F-4EC1-A5FE-975A0947765A}" presName="node" presStyleLbl="vennNode1" presStyleIdx="1" presStyleCnt="5" custRadScaleRad="83883" custRadScaleInc="-1640">
        <dgm:presLayoutVars>
          <dgm:bulletEnabled val="1"/>
        </dgm:presLayoutVars>
      </dgm:prSet>
      <dgm:spPr/>
    </dgm:pt>
    <dgm:pt modelId="{48CD8D43-DA64-4773-8747-756159686FE3}" type="pres">
      <dgm:prSet presAssocID="{6A578715-CB9C-4ABE-BC4D-A4A0EA832B4A}" presName="node" presStyleLbl="vennNode1" presStyleIdx="2" presStyleCnt="5" custRadScaleRad="83539" custRadScaleInc="1390">
        <dgm:presLayoutVars>
          <dgm:bulletEnabled val="1"/>
        </dgm:presLayoutVars>
      </dgm:prSet>
      <dgm:spPr/>
    </dgm:pt>
    <dgm:pt modelId="{A9F793EC-B3ED-462C-B07E-7FA1BF93BBA7}" type="pres">
      <dgm:prSet presAssocID="{9A788E89-7EA6-47F7-A42C-40FBA72581F2}" presName="node" presStyleLbl="vennNode1" presStyleIdx="3" presStyleCnt="5" custRadScaleRad="83580" custRadScaleInc="-1617">
        <dgm:presLayoutVars>
          <dgm:bulletEnabled val="1"/>
        </dgm:presLayoutVars>
      </dgm:prSet>
      <dgm:spPr/>
    </dgm:pt>
    <dgm:pt modelId="{0D62E76A-6462-4283-A056-2AC538371959}" type="pres">
      <dgm:prSet presAssocID="{C01FE677-D4FD-4D27-8E6F-0CCFF066C58C}" presName="node" presStyleLbl="vennNode1" presStyleIdx="4" presStyleCnt="5" custRadScaleRad="83576" custRadScaleInc="-1390">
        <dgm:presLayoutVars>
          <dgm:bulletEnabled val="1"/>
        </dgm:presLayoutVars>
      </dgm:prSet>
      <dgm:spPr/>
    </dgm:pt>
  </dgm:ptLst>
  <dgm:cxnLst>
    <dgm:cxn modelId="{6DE7D201-81F1-4948-BE81-C6A3F65B75BB}" type="presOf" srcId="{D60F821B-59E4-4DA1-82B3-5787579C0E5B}" destId="{8405D366-142D-4A2C-802B-0A7BF90158D0}" srcOrd="0" destOrd="0" presId="urn:microsoft.com/office/officeart/2005/8/layout/radial3"/>
    <dgm:cxn modelId="{DB28B146-03E7-4C40-8D82-D2EF7D72C417}" srcId="{D60F821B-59E4-4DA1-82B3-5787579C0E5B}" destId="{3BCC587B-FB5F-4EC1-A5FE-975A0947765A}" srcOrd="0" destOrd="0" parTransId="{5277D83E-319C-45D1-ADA1-C53087EB378E}" sibTransId="{8B28C2AB-570D-47E0-94A4-E5255B0A29D6}"/>
    <dgm:cxn modelId="{061C4548-4475-47A9-A8FE-407DA750F75A}" type="presOf" srcId="{3F5ACF37-9390-4588-BF0A-513E126C5B76}" destId="{17363430-D6E4-4B07-9330-DF663C682C88}" srcOrd="0" destOrd="0" presId="urn:microsoft.com/office/officeart/2005/8/layout/radial3"/>
    <dgm:cxn modelId="{EF16EB4D-A892-4377-93B7-F0ABA6A227F6}" type="presOf" srcId="{3BCC587B-FB5F-4EC1-A5FE-975A0947765A}" destId="{8A1731AB-AC8F-4D76-A001-1BF048132702}" srcOrd="0" destOrd="0" presId="urn:microsoft.com/office/officeart/2005/8/layout/radial3"/>
    <dgm:cxn modelId="{4330F373-47D7-4C50-87A5-4396620139B4}" srcId="{D60F821B-59E4-4DA1-82B3-5787579C0E5B}" destId="{C01FE677-D4FD-4D27-8E6F-0CCFF066C58C}" srcOrd="3" destOrd="0" parTransId="{ED9A3D93-2196-44E2-B7D6-F101B6D5F4FA}" sibTransId="{B30D3ED4-A3C8-4A72-82F8-273325DCCDC7}"/>
    <dgm:cxn modelId="{295D8289-FB3E-4499-A845-00013484838F}" srcId="{D60F821B-59E4-4DA1-82B3-5787579C0E5B}" destId="{9A788E89-7EA6-47F7-A42C-40FBA72581F2}" srcOrd="2" destOrd="0" parTransId="{8C800D8A-A730-484B-87B8-A8F3365B1949}" sibTransId="{849D7396-0E07-43CC-BC58-BA92F46F158D}"/>
    <dgm:cxn modelId="{20220194-B3BB-4A4B-8E30-50EAC5355D3E}" type="presOf" srcId="{C01FE677-D4FD-4D27-8E6F-0CCFF066C58C}" destId="{0D62E76A-6462-4283-A056-2AC538371959}" srcOrd="0" destOrd="0" presId="urn:microsoft.com/office/officeart/2005/8/layout/radial3"/>
    <dgm:cxn modelId="{B81005AE-D6A7-43DC-B950-180C51A43D25}" type="presOf" srcId="{6A578715-CB9C-4ABE-BC4D-A4A0EA832B4A}" destId="{48CD8D43-DA64-4773-8747-756159686FE3}" srcOrd="0" destOrd="0" presId="urn:microsoft.com/office/officeart/2005/8/layout/radial3"/>
    <dgm:cxn modelId="{BDF465B9-88CE-41A4-8069-696BD0BC6753}" srcId="{3F5ACF37-9390-4588-BF0A-513E126C5B76}" destId="{D60F821B-59E4-4DA1-82B3-5787579C0E5B}" srcOrd="0" destOrd="0" parTransId="{B548F2EB-ACE0-40AC-A733-58B403FCA8DB}" sibTransId="{CBAAC310-4BBE-4DCD-B817-AA70EBF35783}"/>
    <dgm:cxn modelId="{D42D8FD3-BB48-4EA4-B95D-3ADC312098CF}" srcId="{D60F821B-59E4-4DA1-82B3-5787579C0E5B}" destId="{6A578715-CB9C-4ABE-BC4D-A4A0EA832B4A}" srcOrd="1" destOrd="0" parTransId="{D3474EC7-5444-4ED3-AF29-A2942B7CE34F}" sibTransId="{5C254406-DAF2-4790-B6B1-AB2D49ECDB9E}"/>
    <dgm:cxn modelId="{D77E6BF7-D804-48A2-AD4C-5BC54A3BD221}" type="presOf" srcId="{9A788E89-7EA6-47F7-A42C-40FBA72581F2}" destId="{A9F793EC-B3ED-462C-B07E-7FA1BF93BBA7}" srcOrd="0" destOrd="0" presId="urn:microsoft.com/office/officeart/2005/8/layout/radial3"/>
    <dgm:cxn modelId="{E3A62374-696C-42CD-A030-78CC1A14A452}" type="presParOf" srcId="{17363430-D6E4-4B07-9330-DF663C682C88}" destId="{7DE70ABF-1E6A-4EA6-A7DE-DAA95F9E2525}" srcOrd="0" destOrd="0" presId="urn:microsoft.com/office/officeart/2005/8/layout/radial3"/>
    <dgm:cxn modelId="{BC95F95F-E6EF-4BBD-BE62-4B1FFD8BEA51}" type="presParOf" srcId="{7DE70ABF-1E6A-4EA6-A7DE-DAA95F9E2525}" destId="{8405D366-142D-4A2C-802B-0A7BF90158D0}" srcOrd="0" destOrd="0" presId="urn:microsoft.com/office/officeart/2005/8/layout/radial3"/>
    <dgm:cxn modelId="{EC386D1B-BE3D-4402-AE89-288C5BE6F077}" type="presParOf" srcId="{7DE70ABF-1E6A-4EA6-A7DE-DAA95F9E2525}" destId="{8A1731AB-AC8F-4D76-A001-1BF048132702}" srcOrd="1" destOrd="0" presId="urn:microsoft.com/office/officeart/2005/8/layout/radial3"/>
    <dgm:cxn modelId="{04C0FBBE-681B-467C-A3EB-C49B8C999382}" type="presParOf" srcId="{7DE70ABF-1E6A-4EA6-A7DE-DAA95F9E2525}" destId="{48CD8D43-DA64-4773-8747-756159686FE3}" srcOrd="2" destOrd="0" presId="urn:microsoft.com/office/officeart/2005/8/layout/radial3"/>
    <dgm:cxn modelId="{3DED9592-DAF1-4361-9A1B-31881817DD1D}" type="presParOf" srcId="{7DE70ABF-1E6A-4EA6-A7DE-DAA95F9E2525}" destId="{A9F793EC-B3ED-462C-B07E-7FA1BF93BBA7}" srcOrd="3" destOrd="0" presId="urn:microsoft.com/office/officeart/2005/8/layout/radial3"/>
    <dgm:cxn modelId="{BB6B67B2-D73A-45DF-A7BC-0776B8370889}" type="presParOf" srcId="{7DE70ABF-1E6A-4EA6-A7DE-DAA95F9E2525}" destId="{0D62E76A-6462-4283-A056-2AC538371959}"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5D366-142D-4A2C-802B-0A7BF90158D0}">
      <dsp:nvSpPr>
        <dsp:cNvPr id="0" name=""/>
        <dsp:cNvSpPr/>
      </dsp:nvSpPr>
      <dsp:spPr>
        <a:xfrm>
          <a:off x="2443247" y="1279948"/>
          <a:ext cx="2093299" cy="209329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a:latin typeface="微软雅黑" panose="020B0503020204020204" pitchFamily="34" charset="-122"/>
              <a:ea typeface="微软雅黑" panose="020B0503020204020204" pitchFamily="34" charset="-122"/>
            </a:rPr>
            <a:t>房源总数展示</a:t>
          </a:r>
        </a:p>
      </dsp:txBody>
      <dsp:txXfrm>
        <a:off x="2749804" y="1586505"/>
        <a:ext cx="1480185" cy="1480185"/>
      </dsp:txXfrm>
    </dsp:sp>
    <dsp:sp modelId="{8A1731AB-AC8F-4D76-A001-1BF048132702}">
      <dsp:nvSpPr>
        <dsp:cNvPr id="0" name=""/>
        <dsp:cNvSpPr/>
      </dsp:nvSpPr>
      <dsp:spPr>
        <a:xfrm>
          <a:off x="2808311" y="271834"/>
          <a:ext cx="1290534" cy="1290534"/>
        </a:xfrm>
        <a:prstGeom prst="ellipse">
          <a:avLst/>
        </a:prstGeom>
        <a:solidFill>
          <a:schemeClr val="accent1">
            <a:alpha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altLang="zh-CN" sz="2000" kern="1200">
              <a:latin typeface="微软雅黑" panose="020B0503020204020204" pitchFamily="34" charset="-122"/>
              <a:ea typeface="微软雅黑" panose="020B0503020204020204" pitchFamily="34" charset="-122"/>
            </a:rPr>
            <a:t>1.</a:t>
          </a:r>
          <a:r>
            <a:rPr lang="zh-CN" altLang="en-US" sz="2000" kern="1200">
              <a:latin typeface="微软雅黑" panose="020B0503020204020204" pitchFamily="34" charset="-122"/>
              <a:ea typeface="微软雅黑" panose="020B0503020204020204" pitchFamily="34" charset="-122"/>
            </a:rPr>
            <a:t>功能分析</a:t>
          </a:r>
        </a:p>
      </dsp:txBody>
      <dsp:txXfrm>
        <a:off x="2997305" y="460828"/>
        <a:ext cx="912546" cy="912546"/>
      </dsp:txXfrm>
    </dsp:sp>
    <dsp:sp modelId="{48CD8D43-DA64-4773-8747-756159686FE3}">
      <dsp:nvSpPr>
        <dsp:cNvPr id="0" name=""/>
        <dsp:cNvSpPr/>
      </dsp:nvSpPr>
      <dsp:spPr>
        <a:xfrm>
          <a:off x="4248476" y="1711987"/>
          <a:ext cx="1290534" cy="1290534"/>
        </a:xfrm>
        <a:prstGeom prst="ellipse">
          <a:avLst/>
        </a:prstGeom>
        <a:solidFill>
          <a:schemeClr val="accent1">
            <a:alpha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altLang="zh-CN" sz="2100" kern="1200">
              <a:latin typeface="微软雅黑" panose="020B0503020204020204" pitchFamily="34" charset="-122"/>
              <a:ea typeface="微软雅黑" panose="020B0503020204020204" pitchFamily="34" charset="-122"/>
            </a:rPr>
            <a:t>2.</a:t>
          </a:r>
          <a:r>
            <a:rPr lang="zh-CN" altLang="en-US" sz="2100" kern="1200">
              <a:latin typeface="微软雅黑" panose="020B0503020204020204" pitchFamily="34" charset="-122"/>
              <a:ea typeface="微软雅黑" panose="020B0503020204020204" pitchFamily="34" charset="-122"/>
            </a:rPr>
            <a:t>接口设计</a:t>
          </a:r>
          <a:endParaRPr lang="zh-CN" altLang="en-US" sz="2100" kern="1200"/>
        </a:p>
      </dsp:txBody>
      <dsp:txXfrm>
        <a:off x="4437470" y="1900981"/>
        <a:ext cx="912546" cy="912546"/>
      </dsp:txXfrm>
    </dsp:sp>
    <dsp:sp modelId="{A9F793EC-B3ED-462C-B07E-7FA1BF93BBA7}">
      <dsp:nvSpPr>
        <dsp:cNvPr id="0" name=""/>
        <dsp:cNvSpPr/>
      </dsp:nvSpPr>
      <dsp:spPr>
        <a:xfrm>
          <a:off x="2880309" y="3085748"/>
          <a:ext cx="1290534" cy="1290534"/>
        </a:xfrm>
        <a:prstGeom prst="ellipse">
          <a:avLst/>
        </a:prstGeom>
        <a:solidFill>
          <a:schemeClr val="accent1">
            <a:alpha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altLang="zh-CN" sz="2100" kern="1200">
              <a:latin typeface="微软雅黑" panose="020B0503020204020204" pitchFamily="34" charset="-122"/>
              <a:ea typeface="微软雅黑" panose="020B0503020204020204" pitchFamily="34" charset="-122"/>
            </a:rPr>
            <a:t>3.</a:t>
          </a:r>
          <a:r>
            <a:rPr lang="zh-CN" altLang="en-US" sz="2100" kern="1200">
              <a:latin typeface="微软雅黑" panose="020B0503020204020204" pitchFamily="34" charset="-122"/>
              <a:ea typeface="微软雅黑" panose="020B0503020204020204" pitchFamily="34" charset="-122"/>
            </a:rPr>
            <a:t>后端实现</a:t>
          </a:r>
          <a:endParaRPr lang="zh-CN" altLang="en-US" sz="2100" kern="1200"/>
        </a:p>
      </dsp:txBody>
      <dsp:txXfrm>
        <a:off x="3069303" y="3274742"/>
        <a:ext cx="912546" cy="912546"/>
      </dsp:txXfrm>
    </dsp:sp>
    <dsp:sp modelId="{0D62E76A-6462-4283-A056-2AC538371959}">
      <dsp:nvSpPr>
        <dsp:cNvPr id="0" name=""/>
        <dsp:cNvSpPr/>
      </dsp:nvSpPr>
      <dsp:spPr>
        <a:xfrm>
          <a:off x="1440160" y="1712000"/>
          <a:ext cx="1290534" cy="1290534"/>
        </a:xfrm>
        <a:prstGeom prst="ellipse">
          <a:avLst/>
        </a:prstGeom>
        <a:solidFill>
          <a:schemeClr val="accent1">
            <a:alpha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altLang="zh-CN" sz="2100" kern="1200">
              <a:latin typeface="微软雅黑" panose="020B0503020204020204" pitchFamily="34" charset="-122"/>
              <a:ea typeface="微软雅黑" panose="020B0503020204020204" pitchFamily="34" charset="-122"/>
            </a:rPr>
            <a:t>4.</a:t>
          </a:r>
          <a:r>
            <a:rPr lang="zh-CN" altLang="en-US" sz="2100" kern="1200">
              <a:latin typeface="微软雅黑" panose="020B0503020204020204" pitchFamily="34" charset="-122"/>
              <a:ea typeface="微软雅黑" panose="020B0503020204020204" pitchFamily="34" charset="-122"/>
            </a:rPr>
            <a:t>渲染模板</a:t>
          </a:r>
          <a:endParaRPr lang="zh-CN" altLang="en-US" sz="2100" kern="1200"/>
        </a:p>
      </dsp:txBody>
      <dsp:txXfrm>
        <a:off x="1629154" y="1900994"/>
        <a:ext cx="912546" cy="912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5D366-142D-4A2C-802B-0A7BF90158D0}">
      <dsp:nvSpPr>
        <dsp:cNvPr id="0" name=""/>
        <dsp:cNvSpPr/>
      </dsp:nvSpPr>
      <dsp:spPr>
        <a:xfrm>
          <a:off x="2443247" y="1279948"/>
          <a:ext cx="2093299" cy="209329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a:latin typeface="微软雅黑" panose="020B0503020204020204" pitchFamily="34" charset="-122"/>
              <a:ea typeface="微软雅黑" panose="020B0503020204020204" pitchFamily="34" charset="-122"/>
            </a:rPr>
            <a:t>房源总数展示</a:t>
          </a:r>
        </a:p>
      </dsp:txBody>
      <dsp:txXfrm>
        <a:off x="2749804" y="1586505"/>
        <a:ext cx="1480185" cy="1480185"/>
      </dsp:txXfrm>
    </dsp:sp>
    <dsp:sp modelId="{8A1731AB-AC8F-4D76-A001-1BF048132702}">
      <dsp:nvSpPr>
        <dsp:cNvPr id="0" name=""/>
        <dsp:cNvSpPr/>
      </dsp:nvSpPr>
      <dsp:spPr>
        <a:xfrm>
          <a:off x="2808311" y="271834"/>
          <a:ext cx="1290534" cy="1290534"/>
        </a:xfrm>
        <a:prstGeom prst="ellipse">
          <a:avLst/>
        </a:prstGeom>
        <a:solidFill>
          <a:schemeClr val="accent1">
            <a:alpha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altLang="zh-CN" sz="2000" kern="1200">
              <a:latin typeface="微软雅黑" panose="020B0503020204020204" pitchFamily="34" charset="-122"/>
              <a:ea typeface="微软雅黑" panose="020B0503020204020204" pitchFamily="34" charset="-122"/>
            </a:rPr>
            <a:t>1.</a:t>
          </a:r>
          <a:r>
            <a:rPr lang="zh-CN" altLang="en-US" sz="2000" kern="1200">
              <a:latin typeface="微软雅黑" panose="020B0503020204020204" pitchFamily="34" charset="-122"/>
              <a:ea typeface="微软雅黑" panose="020B0503020204020204" pitchFamily="34" charset="-122"/>
            </a:rPr>
            <a:t>功能分析</a:t>
          </a:r>
        </a:p>
      </dsp:txBody>
      <dsp:txXfrm>
        <a:off x="2997305" y="460828"/>
        <a:ext cx="912546" cy="912546"/>
      </dsp:txXfrm>
    </dsp:sp>
    <dsp:sp modelId="{48CD8D43-DA64-4773-8747-756159686FE3}">
      <dsp:nvSpPr>
        <dsp:cNvPr id="0" name=""/>
        <dsp:cNvSpPr/>
      </dsp:nvSpPr>
      <dsp:spPr>
        <a:xfrm>
          <a:off x="4248476" y="1711987"/>
          <a:ext cx="1290534" cy="1290534"/>
        </a:xfrm>
        <a:prstGeom prst="ellipse">
          <a:avLst/>
        </a:prstGeom>
        <a:solidFill>
          <a:schemeClr val="accent1">
            <a:alpha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altLang="zh-CN" sz="2100" kern="1200">
              <a:latin typeface="微软雅黑" panose="020B0503020204020204" pitchFamily="34" charset="-122"/>
              <a:ea typeface="微软雅黑" panose="020B0503020204020204" pitchFamily="34" charset="-122"/>
            </a:rPr>
            <a:t>2.</a:t>
          </a:r>
          <a:r>
            <a:rPr lang="zh-CN" altLang="en-US" sz="2100" kern="1200">
              <a:latin typeface="微软雅黑" panose="020B0503020204020204" pitchFamily="34" charset="-122"/>
              <a:ea typeface="微软雅黑" panose="020B0503020204020204" pitchFamily="34" charset="-122"/>
            </a:rPr>
            <a:t>接口设计</a:t>
          </a:r>
          <a:endParaRPr lang="zh-CN" altLang="en-US" sz="2100" kern="1200"/>
        </a:p>
      </dsp:txBody>
      <dsp:txXfrm>
        <a:off x="4437470" y="1900981"/>
        <a:ext cx="912546" cy="912546"/>
      </dsp:txXfrm>
    </dsp:sp>
    <dsp:sp modelId="{A9F793EC-B3ED-462C-B07E-7FA1BF93BBA7}">
      <dsp:nvSpPr>
        <dsp:cNvPr id="0" name=""/>
        <dsp:cNvSpPr/>
      </dsp:nvSpPr>
      <dsp:spPr>
        <a:xfrm>
          <a:off x="2880309" y="3085748"/>
          <a:ext cx="1290534" cy="1290534"/>
        </a:xfrm>
        <a:prstGeom prst="ellipse">
          <a:avLst/>
        </a:prstGeom>
        <a:solidFill>
          <a:schemeClr val="accent1">
            <a:alpha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altLang="zh-CN" sz="2100" kern="1200">
              <a:latin typeface="微软雅黑" panose="020B0503020204020204" pitchFamily="34" charset="-122"/>
              <a:ea typeface="微软雅黑" panose="020B0503020204020204" pitchFamily="34" charset="-122"/>
            </a:rPr>
            <a:t>3.</a:t>
          </a:r>
          <a:r>
            <a:rPr lang="zh-CN" altLang="en-US" sz="2100" kern="1200">
              <a:latin typeface="微软雅黑" panose="020B0503020204020204" pitchFamily="34" charset="-122"/>
              <a:ea typeface="微软雅黑" panose="020B0503020204020204" pitchFamily="34" charset="-122"/>
            </a:rPr>
            <a:t>后端实现</a:t>
          </a:r>
          <a:endParaRPr lang="zh-CN" altLang="en-US" sz="2100" kern="1200"/>
        </a:p>
      </dsp:txBody>
      <dsp:txXfrm>
        <a:off x="3069303" y="3274742"/>
        <a:ext cx="912546" cy="912546"/>
      </dsp:txXfrm>
    </dsp:sp>
    <dsp:sp modelId="{0D62E76A-6462-4283-A056-2AC538371959}">
      <dsp:nvSpPr>
        <dsp:cNvPr id="0" name=""/>
        <dsp:cNvSpPr/>
      </dsp:nvSpPr>
      <dsp:spPr>
        <a:xfrm>
          <a:off x="1440160" y="1712000"/>
          <a:ext cx="1290534" cy="1290534"/>
        </a:xfrm>
        <a:prstGeom prst="ellipse">
          <a:avLst/>
        </a:prstGeom>
        <a:solidFill>
          <a:schemeClr val="accent1">
            <a:alpha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altLang="zh-CN" sz="2100" kern="1200">
              <a:latin typeface="微软雅黑" panose="020B0503020204020204" pitchFamily="34" charset="-122"/>
              <a:ea typeface="微软雅黑" panose="020B0503020204020204" pitchFamily="34" charset="-122"/>
            </a:rPr>
            <a:t>4.</a:t>
          </a:r>
          <a:r>
            <a:rPr lang="zh-CN" altLang="en-US" sz="2100" kern="1200">
              <a:latin typeface="微软雅黑" panose="020B0503020204020204" pitchFamily="34" charset="-122"/>
              <a:ea typeface="微软雅黑" panose="020B0503020204020204" pitchFamily="34" charset="-122"/>
            </a:rPr>
            <a:t>渲染模板</a:t>
          </a:r>
          <a:endParaRPr lang="zh-CN" altLang="en-US" sz="2100" kern="1200"/>
        </a:p>
      </dsp:txBody>
      <dsp:txXfrm>
        <a:off x="1629154" y="1900994"/>
        <a:ext cx="912546" cy="91254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2026/1/7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2026/1/7</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extLst>
      <p:ext uri="{BB962C8B-B14F-4D97-AF65-F5344CB8AC3E}">
        <p14:creationId xmlns:p14="http://schemas.microsoft.com/office/powerpoint/2010/main" val="4266673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extLst>
      <p:ext uri="{BB962C8B-B14F-4D97-AF65-F5344CB8AC3E}">
        <p14:creationId xmlns:p14="http://schemas.microsoft.com/office/powerpoint/2010/main" val="3158136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extLst>
      <p:ext uri="{BB962C8B-B14F-4D97-AF65-F5344CB8AC3E}">
        <p14:creationId xmlns:p14="http://schemas.microsoft.com/office/powerpoint/2010/main" val="269660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extLst>
      <p:ext uri="{BB962C8B-B14F-4D97-AF65-F5344CB8AC3E}">
        <p14:creationId xmlns:p14="http://schemas.microsoft.com/office/powerpoint/2010/main" val="2814593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extLst>
      <p:ext uri="{BB962C8B-B14F-4D97-AF65-F5344CB8AC3E}">
        <p14:creationId xmlns:p14="http://schemas.microsoft.com/office/powerpoint/2010/main" val="364831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extLst>
      <p:ext uri="{BB962C8B-B14F-4D97-AF65-F5344CB8AC3E}">
        <p14:creationId xmlns:p14="http://schemas.microsoft.com/office/powerpoint/2010/main" val="2197049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extLst>
      <p:ext uri="{BB962C8B-B14F-4D97-AF65-F5344CB8AC3E}">
        <p14:creationId xmlns:p14="http://schemas.microsoft.com/office/powerpoint/2010/main" val="1020779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extLst>
      <p:ext uri="{BB962C8B-B14F-4D97-AF65-F5344CB8AC3E}">
        <p14:creationId xmlns:p14="http://schemas.microsoft.com/office/powerpoint/2010/main" val="1548346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extLst>
      <p:ext uri="{BB962C8B-B14F-4D97-AF65-F5344CB8AC3E}">
        <p14:creationId xmlns:p14="http://schemas.microsoft.com/office/powerpoint/2010/main" val="3021328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extLst>
      <p:ext uri="{BB962C8B-B14F-4D97-AF65-F5344CB8AC3E}">
        <p14:creationId xmlns:p14="http://schemas.microsoft.com/office/powerpoint/2010/main" val="176877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3132494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extLst>
      <p:ext uri="{BB962C8B-B14F-4D97-AF65-F5344CB8AC3E}">
        <p14:creationId xmlns:p14="http://schemas.microsoft.com/office/powerpoint/2010/main" val="3810517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extLst>
      <p:ext uri="{BB962C8B-B14F-4D97-AF65-F5344CB8AC3E}">
        <p14:creationId xmlns:p14="http://schemas.microsoft.com/office/powerpoint/2010/main" val="2856363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extLst>
      <p:ext uri="{BB962C8B-B14F-4D97-AF65-F5344CB8AC3E}">
        <p14:creationId xmlns:p14="http://schemas.microsoft.com/office/powerpoint/2010/main" val="772248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extLst>
      <p:ext uri="{BB962C8B-B14F-4D97-AF65-F5344CB8AC3E}">
        <p14:creationId xmlns:p14="http://schemas.microsoft.com/office/powerpoint/2010/main" val="610082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extLst>
      <p:ext uri="{BB962C8B-B14F-4D97-AF65-F5344CB8AC3E}">
        <p14:creationId xmlns:p14="http://schemas.microsoft.com/office/powerpoint/2010/main" val="98578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extLst>
      <p:ext uri="{BB962C8B-B14F-4D97-AF65-F5344CB8AC3E}">
        <p14:creationId xmlns:p14="http://schemas.microsoft.com/office/powerpoint/2010/main" val="4287005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extLst>
      <p:ext uri="{BB962C8B-B14F-4D97-AF65-F5344CB8AC3E}">
        <p14:creationId xmlns:p14="http://schemas.microsoft.com/office/powerpoint/2010/main" val="2234115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29</a:t>
            </a:fld>
            <a:endParaRPr lang="zh-CN" altLang="en-US"/>
          </a:p>
        </p:txBody>
      </p:sp>
    </p:spTree>
    <p:extLst>
      <p:ext uri="{BB962C8B-B14F-4D97-AF65-F5344CB8AC3E}">
        <p14:creationId xmlns:p14="http://schemas.microsoft.com/office/powerpoint/2010/main" val="1691063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30</a:t>
            </a:fld>
            <a:endParaRPr lang="zh-CN" altLang="en-US"/>
          </a:p>
        </p:txBody>
      </p:sp>
    </p:spTree>
    <p:extLst>
      <p:ext uri="{BB962C8B-B14F-4D97-AF65-F5344CB8AC3E}">
        <p14:creationId xmlns:p14="http://schemas.microsoft.com/office/powerpoint/2010/main" val="1423759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31</a:t>
            </a:fld>
            <a:endParaRPr lang="zh-CN" altLang="en-US"/>
          </a:p>
        </p:txBody>
      </p:sp>
    </p:spTree>
    <p:extLst>
      <p:ext uri="{BB962C8B-B14F-4D97-AF65-F5344CB8AC3E}">
        <p14:creationId xmlns:p14="http://schemas.microsoft.com/office/powerpoint/2010/main" val="178605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extLst>
      <p:ext uri="{BB962C8B-B14F-4D97-AF65-F5344CB8AC3E}">
        <p14:creationId xmlns:p14="http://schemas.microsoft.com/office/powerpoint/2010/main" val="2611485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32</a:t>
            </a:fld>
            <a:endParaRPr lang="zh-CN" altLang="en-US"/>
          </a:p>
        </p:txBody>
      </p:sp>
    </p:spTree>
    <p:extLst>
      <p:ext uri="{BB962C8B-B14F-4D97-AF65-F5344CB8AC3E}">
        <p14:creationId xmlns:p14="http://schemas.microsoft.com/office/powerpoint/2010/main" val="568374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33</a:t>
            </a:fld>
            <a:endParaRPr lang="zh-CN" altLang="en-US"/>
          </a:p>
        </p:txBody>
      </p:sp>
    </p:spTree>
    <p:extLst>
      <p:ext uri="{BB962C8B-B14F-4D97-AF65-F5344CB8AC3E}">
        <p14:creationId xmlns:p14="http://schemas.microsoft.com/office/powerpoint/2010/main" val="330733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34</a:t>
            </a:fld>
            <a:endParaRPr lang="zh-CN" altLang="en-US"/>
          </a:p>
        </p:txBody>
      </p:sp>
    </p:spTree>
    <p:extLst>
      <p:ext uri="{BB962C8B-B14F-4D97-AF65-F5344CB8AC3E}">
        <p14:creationId xmlns:p14="http://schemas.microsoft.com/office/powerpoint/2010/main" val="1410515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35</a:t>
            </a:fld>
            <a:endParaRPr lang="zh-CN" altLang="en-US"/>
          </a:p>
        </p:txBody>
      </p:sp>
    </p:spTree>
    <p:extLst>
      <p:ext uri="{BB962C8B-B14F-4D97-AF65-F5344CB8AC3E}">
        <p14:creationId xmlns:p14="http://schemas.microsoft.com/office/powerpoint/2010/main" val="11507103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36</a:t>
            </a:fld>
            <a:endParaRPr lang="zh-CN" altLang="en-US"/>
          </a:p>
        </p:txBody>
      </p:sp>
    </p:spTree>
    <p:extLst>
      <p:ext uri="{BB962C8B-B14F-4D97-AF65-F5344CB8AC3E}">
        <p14:creationId xmlns:p14="http://schemas.microsoft.com/office/powerpoint/2010/main" val="4228134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37</a:t>
            </a:fld>
            <a:endParaRPr lang="zh-CN" altLang="en-US"/>
          </a:p>
        </p:txBody>
      </p:sp>
    </p:spTree>
    <p:extLst>
      <p:ext uri="{BB962C8B-B14F-4D97-AF65-F5344CB8AC3E}">
        <p14:creationId xmlns:p14="http://schemas.microsoft.com/office/powerpoint/2010/main" val="6101324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38</a:t>
            </a:fld>
            <a:endParaRPr lang="zh-CN" altLang="en-US"/>
          </a:p>
        </p:txBody>
      </p:sp>
    </p:spTree>
    <p:extLst>
      <p:ext uri="{BB962C8B-B14F-4D97-AF65-F5344CB8AC3E}">
        <p14:creationId xmlns:p14="http://schemas.microsoft.com/office/powerpoint/2010/main" val="41982821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39</a:t>
            </a:fld>
            <a:endParaRPr lang="zh-CN" altLang="en-US"/>
          </a:p>
        </p:txBody>
      </p:sp>
    </p:spTree>
    <p:extLst>
      <p:ext uri="{BB962C8B-B14F-4D97-AF65-F5344CB8AC3E}">
        <p14:creationId xmlns:p14="http://schemas.microsoft.com/office/powerpoint/2010/main" val="2226284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40</a:t>
            </a:fld>
            <a:endParaRPr lang="zh-CN" altLang="en-US"/>
          </a:p>
        </p:txBody>
      </p:sp>
    </p:spTree>
    <p:extLst>
      <p:ext uri="{BB962C8B-B14F-4D97-AF65-F5344CB8AC3E}">
        <p14:creationId xmlns:p14="http://schemas.microsoft.com/office/powerpoint/2010/main" val="18028623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41</a:t>
            </a:fld>
            <a:endParaRPr lang="zh-CN" altLang="en-US"/>
          </a:p>
        </p:txBody>
      </p:sp>
    </p:spTree>
    <p:extLst>
      <p:ext uri="{BB962C8B-B14F-4D97-AF65-F5344CB8AC3E}">
        <p14:creationId xmlns:p14="http://schemas.microsoft.com/office/powerpoint/2010/main" val="742700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42</a:t>
            </a:fld>
            <a:endParaRPr lang="zh-CN" altLang="en-US"/>
          </a:p>
        </p:txBody>
      </p:sp>
    </p:spTree>
    <p:extLst>
      <p:ext uri="{BB962C8B-B14F-4D97-AF65-F5344CB8AC3E}">
        <p14:creationId xmlns:p14="http://schemas.microsoft.com/office/powerpoint/2010/main" val="2208194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43</a:t>
            </a:fld>
            <a:endParaRPr lang="zh-CN" altLang="en-US"/>
          </a:p>
        </p:txBody>
      </p:sp>
    </p:spTree>
    <p:extLst>
      <p:ext uri="{BB962C8B-B14F-4D97-AF65-F5344CB8AC3E}">
        <p14:creationId xmlns:p14="http://schemas.microsoft.com/office/powerpoint/2010/main" val="3514933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44</a:t>
            </a:fld>
            <a:endParaRPr lang="zh-CN" altLang="en-US"/>
          </a:p>
        </p:txBody>
      </p:sp>
    </p:spTree>
    <p:extLst>
      <p:ext uri="{BB962C8B-B14F-4D97-AF65-F5344CB8AC3E}">
        <p14:creationId xmlns:p14="http://schemas.microsoft.com/office/powerpoint/2010/main" val="28210097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45</a:t>
            </a:fld>
            <a:endParaRPr lang="zh-CN" altLang="en-US"/>
          </a:p>
        </p:txBody>
      </p:sp>
    </p:spTree>
    <p:extLst>
      <p:ext uri="{BB962C8B-B14F-4D97-AF65-F5344CB8AC3E}">
        <p14:creationId xmlns:p14="http://schemas.microsoft.com/office/powerpoint/2010/main" val="9129597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46</a:t>
            </a:fld>
            <a:endParaRPr lang="zh-CN" altLang="en-US"/>
          </a:p>
        </p:txBody>
      </p:sp>
    </p:spTree>
    <p:extLst>
      <p:ext uri="{BB962C8B-B14F-4D97-AF65-F5344CB8AC3E}">
        <p14:creationId xmlns:p14="http://schemas.microsoft.com/office/powerpoint/2010/main" val="15991454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extLst>
      <p:ext uri="{BB962C8B-B14F-4D97-AF65-F5344CB8AC3E}">
        <p14:creationId xmlns:p14="http://schemas.microsoft.com/office/powerpoint/2010/main" val="3869094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extLst>
      <p:ext uri="{BB962C8B-B14F-4D97-AF65-F5344CB8AC3E}">
        <p14:creationId xmlns:p14="http://schemas.microsoft.com/office/powerpoint/2010/main" val="415162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777" y="2309308"/>
            <a:ext cx="10850541" cy="899333"/>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p>
        </p:txBody>
      </p:sp>
      <p:sp>
        <p:nvSpPr>
          <p:cNvPr id="3" name="副标题 2"/>
          <p:cNvSpPr>
            <a:spLocks noGrp="1"/>
          </p:cNvSpPr>
          <p:nvPr>
            <p:ph type="subTitle" idx="1" hasCustomPrompt="1"/>
          </p:nvPr>
        </p:nvSpPr>
        <p:spPr>
          <a:xfrm>
            <a:off x="669820" y="3566185"/>
            <a:ext cx="10850454" cy="801518"/>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userDrawn="1"/>
        </p:nvCxnSpPr>
        <p:spPr>
          <a:xfrm>
            <a:off x="1007304" y="834057"/>
            <a:ext cx="104638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6794447"/>
            <a:ext cx="10631710" cy="84639"/>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42C4EF01-D953-8C56-43CD-11679D9569E1}"/>
              </a:ext>
            </a:extLst>
          </p:cNvPr>
          <p:cNvPicPr>
            <a:picLocks noChangeAspect="1"/>
          </p:cNvPicPr>
          <p:nvPr userDrawn="1"/>
        </p:nvPicPr>
        <p:blipFill>
          <a:blip r:embed="rId2"/>
          <a:stretch>
            <a:fillRect/>
          </a:stretch>
        </p:blipFill>
        <p:spPr>
          <a:xfrm>
            <a:off x="190550" y="230283"/>
            <a:ext cx="607604" cy="636538"/>
          </a:xfrm>
          <a:prstGeom prst="rect">
            <a:avLst/>
          </a:prstGeom>
        </p:spPr>
      </p:pic>
      <p:pic>
        <p:nvPicPr>
          <p:cNvPr id="3" name="Picture 2">
            <a:extLst>
              <a:ext uri="{FF2B5EF4-FFF2-40B4-BE49-F238E27FC236}">
                <a16:creationId xmlns:a16="http://schemas.microsoft.com/office/drawing/2014/main" id="{72180965-2456-08B3-7353-8063A1F6874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03518" y="230283"/>
            <a:ext cx="3142002" cy="46320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7607C39A-F8C8-091E-0181-9293AE69F31D}"/>
              </a:ext>
            </a:extLst>
          </p:cNvPr>
          <p:cNvPicPr>
            <a:picLocks noChangeAspect="1"/>
          </p:cNvPicPr>
          <p:nvPr userDrawn="1"/>
        </p:nvPicPr>
        <p:blipFill>
          <a:blip r:embed="rId4"/>
          <a:stretch>
            <a:fillRect/>
          </a:stretch>
        </p:blipFill>
        <p:spPr>
          <a:xfrm>
            <a:off x="10410980" y="6541855"/>
            <a:ext cx="1779433" cy="33723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2"/>
            <a:ext cx="10361851" cy="1362390"/>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2562"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等腰三角形 7"/>
          <p:cNvSpPr/>
          <p:nvPr userDrawn="1"/>
        </p:nvSpPr>
        <p:spPr>
          <a:xfrm flipH="1" flipV="1">
            <a:off x="-767029" y="-29126"/>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flipH="1" flipV="1">
            <a:off x="1413539" y="0"/>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a:off x="6085438" y="4298493"/>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2308773" y="3693670"/>
            <a:ext cx="7551038" cy="105497"/>
            <a:chOff x="2101845" y="3387257"/>
            <a:chExt cx="7551038" cy="105497"/>
          </a:xfrm>
        </p:grpSpPr>
        <p:cxnSp>
          <p:nvCxnSpPr>
            <p:cNvPr id="42"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userDrawn="1"/>
        </p:nvSpPr>
        <p:spPr>
          <a:xfrm>
            <a:off x="9998623" y="3693670"/>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7E2C6892-4A25-A010-AD0C-43134920A6CB}"/>
              </a:ext>
            </a:extLst>
          </p:cNvPr>
          <p:cNvPicPr>
            <a:picLocks noChangeAspect="1"/>
          </p:cNvPicPr>
          <p:nvPr userDrawn="1"/>
        </p:nvPicPr>
        <p:blipFill>
          <a:blip r:embed="rId2"/>
          <a:stretch>
            <a:fillRect/>
          </a:stretch>
        </p:blipFill>
        <p:spPr>
          <a:xfrm>
            <a:off x="4871070" y="5878066"/>
            <a:ext cx="3054996" cy="57897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cxnSp>
        <p:nvCxnSpPr>
          <p:cNvPr id="8" name="直接连接符 7"/>
          <p:cNvCxnSpPr/>
          <p:nvPr userDrawn="1"/>
        </p:nvCxnSpPr>
        <p:spPr>
          <a:xfrm>
            <a:off x="984634" y="1413103"/>
            <a:ext cx="101984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10607120" y="654595"/>
            <a:ext cx="575989" cy="577246"/>
            <a:chOff x="6084168" y="1274820"/>
            <a:chExt cx="432048" cy="432834"/>
          </a:xfrm>
        </p:grpSpPr>
        <p:sp>
          <p:nvSpPr>
            <p:cNvPr id="10" name="椭圆 22"/>
            <p:cNvSpPr>
              <a:spLocks noChangeArrowheads="1"/>
            </p:cNvSpPr>
            <p:nvPr/>
          </p:nvSpPr>
          <p:spPr bwMode="auto">
            <a:xfrm>
              <a:off x="6084168" y="1274820"/>
              <a:ext cx="432048"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2" name="组合 11"/>
          <p:cNvGrpSpPr/>
          <p:nvPr userDrawn="1"/>
        </p:nvGrpSpPr>
        <p:grpSpPr>
          <a:xfrm>
            <a:off x="8879153" y="655120"/>
            <a:ext cx="575989" cy="576197"/>
            <a:chOff x="4788024" y="1275213"/>
            <a:chExt cx="432048" cy="432048"/>
          </a:xfrm>
        </p:grpSpPr>
        <p:sp>
          <p:nvSpPr>
            <p:cNvPr id="1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5" name="组合 14"/>
          <p:cNvGrpSpPr/>
          <p:nvPr userDrawn="1"/>
        </p:nvGrpSpPr>
        <p:grpSpPr>
          <a:xfrm>
            <a:off x="9743137" y="654595"/>
            <a:ext cx="577036" cy="577246"/>
            <a:chOff x="5436096" y="1274820"/>
            <a:chExt cx="432833" cy="432834"/>
          </a:xfrm>
        </p:grpSpPr>
        <p:sp>
          <p:nvSpPr>
            <p:cNvPr id="1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8" name="组合 17"/>
          <p:cNvGrpSpPr/>
          <p:nvPr userDrawn="1"/>
        </p:nvGrpSpPr>
        <p:grpSpPr>
          <a:xfrm>
            <a:off x="7151187" y="654595"/>
            <a:ext cx="577036" cy="577246"/>
            <a:chOff x="3491880" y="1274820"/>
            <a:chExt cx="432833" cy="432834"/>
          </a:xfrm>
        </p:grpSpPr>
        <p:sp>
          <p:nvSpPr>
            <p:cNvPr id="19" name="椭圆 16"/>
            <p:cNvSpPr>
              <a:spLocks noChangeArrowheads="1"/>
            </p:cNvSpPr>
            <p:nvPr/>
          </p:nvSpPr>
          <p:spPr bwMode="auto">
            <a:xfrm>
              <a:off x="3491880" y="1274820"/>
              <a:ext cx="432833" cy="432834"/>
            </a:xfrm>
            <a:prstGeom prst="ellipse">
              <a:avLst/>
            </a:prstGeom>
            <a:solidFill>
              <a:srgbClr val="1369B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21" name="组合 20"/>
          <p:cNvGrpSpPr/>
          <p:nvPr userDrawn="1"/>
        </p:nvGrpSpPr>
        <p:grpSpPr>
          <a:xfrm>
            <a:off x="8015170" y="654595"/>
            <a:ext cx="577036" cy="577246"/>
            <a:chOff x="4139952" y="1274820"/>
            <a:chExt cx="432833" cy="432834"/>
          </a:xfrm>
        </p:grpSpPr>
        <p:sp>
          <p:nvSpPr>
            <p:cNvPr id="2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 hasCustomPrompt="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2998" y="3789834"/>
            <a:ext cx="3952633" cy="616956"/>
          </a:xfrm>
          <a:prstGeom prst="rect">
            <a:avLst/>
          </a:prstGeom>
        </p:spPr>
      </p:pic>
      <p:sp>
        <p:nvSpPr>
          <p:cNvPr id="4" name="日期占位符 3"/>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40" name="等腰三角形 39"/>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flipH="1" flipV="1">
            <a:off x="-766394" y="-28491"/>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H="1" flipV="1">
            <a:off x="1414174" y="635"/>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a:off x="6086073" y="4299128"/>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2308773" y="3437345"/>
            <a:ext cx="7551038" cy="105497"/>
            <a:chOff x="2101845" y="3387257"/>
            <a:chExt cx="7551038" cy="105497"/>
          </a:xfrm>
        </p:grpSpPr>
        <p:cxnSp>
          <p:nvCxnSpPr>
            <p:cNvPr id="42"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userDrawn="1"/>
        </p:nvSpPr>
        <p:spPr>
          <a:xfrm>
            <a:off x="10011958" y="3437345"/>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寄语(1)"/>
          <p:cNvPicPr>
            <a:picLocks noChangeAspect="1"/>
          </p:cNvPicPr>
          <p:nvPr userDrawn="1"/>
        </p:nvPicPr>
        <p:blipFill>
          <a:blip r:embed="rId3"/>
          <a:srcRect l="114" t="60287" r="-114" b="572"/>
          <a:stretch>
            <a:fillRect/>
          </a:stretch>
        </p:blipFill>
        <p:spPr>
          <a:xfrm>
            <a:off x="2480310" y="2508250"/>
            <a:ext cx="7532370" cy="16579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5" name="标题 4"/>
          <p:cNvSpPr>
            <a:spLocks noGrp="1"/>
          </p:cNvSpPr>
          <p:nvPr>
            <p:ph type="title" hasCustomPrompt="1"/>
          </p:nvPr>
        </p:nvSpPr>
        <p:spPr>
          <a:xfrm>
            <a:off x="839974" y="727845"/>
            <a:ext cx="3931306" cy="1115266"/>
          </a:xfrm>
        </p:spPr>
        <p:txBody>
          <a:bodyPr anchor="ctr" anchorCtr="0"/>
          <a:lstStyle>
            <a:lvl1pPr>
              <a:defRPr sz="3200">
                <a:latin typeface="+mn-ea"/>
                <a:ea typeface="+mn-ea"/>
              </a:defRPr>
            </a:lvl1pPr>
          </a:lstStyle>
          <a:p>
            <a:r>
              <a:rPr lang="zh-CN" altLang="en-US"/>
              <a:t>单击此处编辑标题</a:t>
            </a:r>
          </a:p>
        </p:txBody>
      </p:sp>
      <p:sp>
        <p:nvSpPr>
          <p:cNvPr id="6" name="内容占位符 5"/>
          <p:cNvSpPr>
            <a:spLocks noGrp="1"/>
          </p:cNvSpPr>
          <p:nvPr>
            <p:ph idx="1" hasCustomPrompt="1"/>
          </p:nvPr>
        </p:nvSpPr>
        <p:spPr>
          <a:xfrm>
            <a:off x="5137617" y="727845"/>
            <a:ext cx="6171235" cy="5404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a:t>单击此处编辑正文</a:t>
            </a:r>
          </a:p>
        </p:txBody>
      </p:sp>
      <p:sp>
        <p:nvSpPr>
          <p:cNvPr id="7" name="文本占位符 6"/>
          <p:cNvSpPr>
            <a:spLocks noGrp="1"/>
          </p:cNvSpPr>
          <p:nvPr>
            <p:ph type="body" sz="half" idx="2" hasCustomPrompt="1"/>
          </p:nvPr>
        </p:nvSpPr>
        <p:spPr>
          <a:xfrm>
            <a:off x="839974" y="2240060"/>
            <a:ext cx="3931306" cy="3892636"/>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单击此处编辑正文</a:t>
            </a:r>
          </a:p>
          <a:p>
            <a:pPr lvl="0"/>
            <a:r>
              <a:rPr lang="zh-CN" altLang="en-US">
                <a:sym typeface="+mn-ea"/>
              </a:rPr>
              <a:t>单击此处编辑正文</a:t>
            </a:r>
            <a:endParaRPr lang="zh-CN" altLang="en-US"/>
          </a:p>
          <a:p>
            <a:pPr lvl="0"/>
            <a:r>
              <a:rPr lang="zh-CN" altLang="en-US">
                <a:sym typeface="+mn-ea"/>
              </a:rPr>
              <a:t>单击此处编辑正文</a:t>
            </a:r>
            <a:endParaRPr lang="zh-CN" altLang="en-US"/>
          </a:p>
          <a:p>
            <a:pPr lvl="0"/>
            <a:r>
              <a:rPr lang="zh-CN" altLang="en-US">
                <a:sym typeface="+mn-ea"/>
              </a:rPr>
              <a:t>单击此处编辑正文</a:t>
            </a:r>
          </a:p>
          <a:p>
            <a:pPr lvl="0"/>
            <a:r>
              <a:rPr lang="zh-CN" altLang="en-US">
                <a:sym typeface="+mn-ea"/>
              </a:rPr>
              <a:t>单击此处编辑正文</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t>‹#›</a:t>
            </a:fld>
            <a:endParaRPr lang="zh-CN" altLang="en-US"/>
          </a:p>
        </p:txBody>
      </p:sp>
      <p:sp>
        <p:nvSpPr>
          <p:cNvPr id="9" name="标题 8"/>
          <p:cNvSpPr>
            <a:spLocks noGrp="1"/>
          </p:cNvSpPr>
          <p:nvPr>
            <p:ph type="title" hasCustomPrompt="1"/>
          </p:nvPr>
        </p:nvSpPr>
        <p:spPr>
          <a:xfrm>
            <a:off x="669820" y="5606183"/>
            <a:ext cx="10850454" cy="558268"/>
          </a:xfrm>
        </p:spPr>
        <p:txBody>
          <a:bodyPr/>
          <a:lstStyle>
            <a:lvl1pPr>
              <a:defRPr b="0">
                <a:latin typeface="+mn-ea"/>
                <a:ea typeface="+mn-ea"/>
              </a:defRPr>
            </a:lvl1pPr>
          </a:lstStyle>
          <a:p>
            <a:r>
              <a:rPr lang="zh-CN" altLang="en-US"/>
              <a:t>单击此处编辑正文</a:t>
            </a:r>
          </a:p>
        </p:txBody>
      </p:sp>
      <p:sp>
        <p:nvSpPr>
          <p:cNvPr id="8" name="内容占位符 7"/>
          <p:cNvSpPr>
            <a:spLocks noGrp="1"/>
          </p:cNvSpPr>
          <p:nvPr>
            <p:ph idx="1" hasCustomPrompt="1"/>
          </p:nvPr>
        </p:nvSpPr>
        <p:spPr>
          <a:xfrm>
            <a:off x="669820" y="641469"/>
            <a:ext cx="10850454" cy="4556969"/>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内容占位符 6"/>
          <p:cNvSpPr>
            <a:spLocks noGrp="1"/>
          </p:cNvSpPr>
          <p:nvPr>
            <p:ph idx="1" hasCustomPrompt="1"/>
          </p:nvPr>
        </p:nvSpPr>
        <p:spPr>
          <a:xfrm>
            <a:off x="0" y="0"/>
            <a:ext cx="12194539" cy="686943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内容占位符 1"/>
          <p:cNvSpPr>
            <a:spLocks noGrp="1"/>
          </p:cNvSpPr>
          <p:nvPr>
            <p:ph sz="half" idx="2" hasCustomPrompt="1"/>
          </p:nvPr>
        </p:nvSpPr>
        <p:spPr>
          <a:xfrm>
            <a:off x="467922"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
        <p:nvSpPr>
          <p:cNvPr id="6" name="内容占位符 5"/>
          <p:cNvSpPr>
            <a:spLocks noGrp="1"/>
          </p:cNvSpPr>
          <p:nvPr>
            <p:ph sz="half" idx="13" hasCustomPrompt="1"/>
          </p:nvPr>
        </p:nvSpPr>
        <p:spPr>
          <a:xfrm>
            <a:off x="6286787"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标题 1"/>
          <p:cNvSpPr>
            <a:spLocks noGrp="1"/>
          </p:cNvSpPr>
          <p:nvPr>
            <p:ph type="title" hasCustomPrompt="1"/>
          </p:nvPr>
        </p:nvSpPr>
        <p:spPr>
          <a:xfrm>
            <a:off x="669777" y="623706"/>
            <a:ext cx="10850541" cy="899333"/>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2" name="组合 41"/>
          <p:cNvGrpSpPr/>
          <p:nvPr userDrawn="1"/>
        </p:nvGrpSpPr>
        <p:grpSpPr>
          <a:xfrm>
            <a:off x="0" y="2202951"/>
            <a:ext cx="12190413" cy="2420263"/>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6" name="矩形 45"/>
            <p:cNvSpPr/>
            <p:nvPr/>
          </p:nvSpPr>
          <p:spPr>
            <a:xfrm>
              <a:off x="170694" y="261768"/>
              <a:ext cx="3936004" cy="6119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7" name="平行四边形 46"/>
            <p:cNvSpPr/>
            <p:nvPr/>
          </p:nvSpPr>
          <p:spPr>
            <a:xfrm>
              <a:off x="376965" y="178257"/>
              <a:ext cx="1036076" cy="779005"/>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8" name="文本框 6"/>
            <p:cNvSpPr txBox="1"/>
            <p:nvPr/>
          </p:nvSpPr>
          <p:spPr>
            <a:xfrm>
              <a:off x="619911" y="284178"/>
              <a:ext cx="650908" cy="553578"/>
            </a:xfrm>
            <a:prstGeom prst="rect">
              <a:avLst/>
            </a:prstGeom>
            <a:noFill/>
          </p:spPr>
          <p:txBody>
            <a:bodyPr wrap="square" lIns="68580" tIns="34290" rIns="68580" bIns="34290" rtlCol="0">
              <a:spAutoFit/>
            </a:bodyPr>
            <a:lstStyle/>
            <a:p>
              <a:endParaRPr lang="zh-CN" altLang="en-US" sz="107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 name="组合 6"/>
          <p:cNvGrpSpPr/>
          <p:nvPr userDrawn="1"/>
        </p:nvGrpSpPr>
        <p:grpSpPr>
          <a:xfrm>
            <a:off x="7919172" y="1700153"/>
            <a:ext cx="575989" cy="577246"/>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8" name="组合 7"/>
          <p:cNvGrpSpPr/>
          <p:nvPr userDrawn="1"/>
        </p:nvGrpSpPr>
        <p:grpSpPr>
          <a:xfrm>
            <a:off x="6191205" y="1700678"/>
            <a:ext cx="575989" cy="576197"/>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9" name="组合 8"/>
          <p:cNvGrpSpPr/>
          <p:nvPr userDrawn="1"/>
        </p:nvGrpSpPr>
        <p:grpSpPr>
          <a:xfrm>
            <a:off x="7055189" y="1700153"/>
            <a:ext cx="577036" cy="577246"/>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0" name="组合 9"/>
          <p:cNvGrpSpPr/>
          <p:nvPr userDrawn="1"/>
        </p:nvGrpSpPr>
        <p:grpSpPr>
          <a:xfrm>
            <a:off x="4463238" y="1700153"/>
            <a:ext cx="577036" cy="577246"/>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rgbClr val="1369B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2" name="组合 11"/>
          <p:cNvGrpSpPr/>
          <p:nvPr userDrawn="1"/>
        </p:nvGrpSpPr>
        <p:grpSpPr>
          <a:xfrm>
            <a:off x="5327222" y="1700153"/>
            <a:ext cx="577036" cy="577246"/>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605" y="6351009"/>
            <a:ext cx="2699578" cy="316859"/>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t>2026/1/7</a:t>
            </a:fld>
            <a:endParaRPr lang="zh-CN" altLang="en-US"/>
          </a:p>
        </p:txBody>
      </p:sp>
      <p:sp>
        <p:nvSpPr>
          <p:cNvPr id="5" name="页脚占位符 4"/>
          <p:cNvSpPr>
            <a:spLocks noGrp="1"/>
          </p:cNvSpPr>
          <p:nvPr>
            <p:ph type="ftr" sz="quarter" idx="3"/>
          </p:nvPr>
        </p:nvSpPr>
        <p:spPr>
          <a:xfrm>
            <a:off x="4115357" y="6351009"/>
            <a:ext cx="3959381" cy="316859"/>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09254" y="6351009"/>
            <a:ext cx="2699578" cy="316859"/>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t>‹#›</a:t>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9" name="文本占位符 8"/>
          <p:cNvSpPr>
            <a:spLocks noGrp="1"/>
          </p:cNvSpPr>
          <p:nvPr>
            <p:ph type="body" idx="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21917" tIns="60958" rIns="121917" bIns="60958"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2"/>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fld id="{530820CF-B880-4189-942D-D702A7CBA730}" type="datetimeFigureOut">
              <a:rPr lang="zh-CN" altLang="en-US" smtClean="0"/>
              <a:t>2026/1/7</a:t>
            </a:fld>
            <a:endParaRPr lang="zh-CN" altLang="en-US"/>
          </a:p>
        </p:txBody>
      </p:sp>
      <p:sp>
        <p:nvSpPr>
          <p:cNvPr id="5" name="页脚占位符 4"/>
          <p:cNvSpPr>
            <a:spLocks noGrp="1"/>
          </p:cNvSpPr>
          <p:nvPr>
            <p:ph type="ftr" sz="quarter" idx="3"/>
          </p:nvPr>
        </p:nvSpPr>
        <p:spPr>
          <a:xfrm>
            <a:off x="4165058" y="6357822"/>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2"/>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hyperlink" Target="chapter02-example/2-1.doc"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hyperlink" Target="chapter02-example/2-1.doc"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hyperlink" Target="chapter02-example/2-1.doc" TargetMode="External"/><Relationship Id="rId2" Type="http://schemas.openxmlformats.org/officeDocument/2006/relationships/notesSlide" Target="../notesSlides/notesSlide38.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hyperlink" Target="chapter02-example/2-1.doc"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hyperlink" Target="chapter02-example/2-1.doc"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hyperlink" Target="chapter02-example/2-1.doc"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18"/>
          <p:cNvSpPr txBox="1"/>
          <p:nvPr/>
        </p:nvSpPr>
        <p:spPr>
          <a:xfrm>
            <a:off x="2350790" y="2853730"/>
            <a:ext cx="7706107" cy="707886"/>
          </a:xfrm>
          <a:prstGeom prst="rect">
            <a:avLst/>
          </a:prstGeom>
          <a:noFill/>
        </p:spPr>
        <p:txBody>
          <a:bodyPr wrap="square" rtlCol="0">
            <a:spAutoFit/>
          </a:bodyPr>
          <a:lstStyle/>
          <a:p>
            <a:pPr algn="ctr"/>
            <a:r>
              <a:rPr lang="zh-CN" altLang="en-US" sz="400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第</a:t>
            </a:r>
            <a:r>
              <a:rPr lang="en-US" altLang="zh-CN" sz="400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7</a:t>
            </a:r>
            <a:r>
              <a:rPr lang="zh-CN" altLang="en-US" sz="400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章  智能租房</a:t>
            </a:r>
            <a:r>
              <a:rPr lang="en-US" altLang="zh-CN" sz="400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a:t>
            </a:r>
            <a:r>
              <a:rPr lang="zh-CN" altLang="en-US" sz="400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首页</a:t>
            </a:r>
            <a:endParaRPr lang="en-US" altLang="zh-CN" sz="4000" dirty="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endParaRPr>
          </a:p>
        </p:txBody>
      </p:sp>
      <p:sp>
        <p:nvSpPr>
          <p:cNvPr id="68" name="Rectangle 4"/>
          <p:cNvSpPr txBox="1">
            <a:spLocks noChangeArrowheads="1"/>
          </p:cNvSpPr>
          <p:nvPr/>
        </p:nvSpPr>
        <p:spPr>
          <a:xfrm>
            <a:off x="4943079" y="3976370"/>
            <a:ext cx="5980192" cy="541655"/>
          </a:xfrm>
          <a:prstGeom prst="rect">
            <a:avLst/>
          </a:prstGeom>
        </p:spPr>
        <p:txBody>
          <a:bodyPr vert="horz" lIns="121917" tIns="60958" rIns="121917" bIns="60958"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《Python Web</a:t>
            </a:r>
            <a:r>
              <a:rPr lang="zh-CN" altLang="en-US" sz="2400">
                <a:solidFill>
                  <a:srgbClr val="595959"/>
                </a:solidFill>
                <a:latin typeface="微软雅黑" panose="020B0503020204020204" pitchFamily="34" charset="-122"/>
                <a:ea typeface="微软雅黑" panose="020B0503020204020204" pitchFamily="34" charset="-122"/>
                <a:cs typeface="+mn-ea"/>
                <a:sym typeface="+mn-lt"/>
              </a:rPr>
              <a:t>开发项目教程（</a:t>
            </a: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Flask</a:t>
            </a:r>
            <a:r>
              <a:rPr lang="zh-CN" altLang="en-US" sz="2400">
                <a:solidFill>
                  <a:srgbClr val="595959"/>
                </a:solidFill>
                <a:latin typeface="微软雅黑" panose="020B0503020204020204" pitchFamily="34" charset="-122"/>
                <a:ea typeface="微软雅黑" panose="020B0503020204020204" pitchFamily="34" charset="-122"/>
                <a:cs typeface="+mn-ea"/>
                <a:sym typeface="+mn-lt"/>
              </a:rPr>
              <a:t>版）</a:t>
            </a: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a:t>
            </a:r>
            <a:endParaRPr lang="zh-CN" altLang="en-US" sz="2400" dirty="0">
              <a:solidFill>
                <a:srgbClr val="595959"/>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1953837"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功能分析</a:t>
              </a:r>
            </a:p>
          </p:txBody>
        </p:sp>
      </p:grpSp>
      <p:sp>
        <p:nvSpPr>
          <p:cNvPr id="12" name="椭圆 11"/>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25135" y="1862380"/>
            <a:ext cx="10254648" cy="874407"/>
          </a:xfrm>
          <a:prstGeom prst="rect">
            <a:avLst/>
          </a:prstGeom>
        </p:spPr>
        <p:txBody>
          <a:bodyPr wrap="square">
            <a:spAutoFit/>
          </a:bodyPr>
          <a:lstStyle/>
          <a:p>
            <a:pPr>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rPr>
              <a:t>房源总数展示功能的逻辑比较简单，只需要</a:t>
            </a:r>
            <a:r>
              <a:rPr lang="zh-CN" altLang="en-US" sz="1800" dirty="0">
                <a:solidFill>
                  <a:srgbClr val="0075CC"/>
                </a:solidFill>
                <a:latin typeface="微软雅黑" panose="020B0503020204020204" pitchFamily="34" charset="-122"/>
                <a:ea typeface="微软雅黑" panose="020B0503020204020204" pitchFamily="34" charset="-122"/>
              </a:rPr>
              <a:t>从数据库</a:t>
            </a:r>
            <a:r>
              <a:rPr lang="zh-CN" altLang="en-US" sz="1800" dirty="0">
                <a:solidFill>
                  <a:srgbClr val="595959"/>
                </a:solidFill>
                <a:latin typeface="微软雅黑" panose="020B0503020204020204" pitchFamily="34" charset="-122"/>
                <a:ea typeface="微软雅黑" panose="020B0503020204020204" pitchFamily="34" charset="-122"/>
              </a:rPr>
              <a:t>中</a:t>
            </a:r>
            <a:r>
              <a:rPr lang="zh-CN" altLang="en-US" sz="1800" dirty="0">
                <a:solidFill>
                  <a:srgbClr val="0075CC"/>
                </a:solidFill>
                <a:latin typeface="微软雅黑" panose="020B0503020204020204" pitchFamily="34" charset="-122"/>
                <a:ea typeface="微软雅黑" panose="020B0503020204020204" pitchFamily="34" charset="-122"/>
              </a:rPr>
              <a:t>查询房源数据表</a:t>
            </a:r>
            <a:r>
              <a:rPr lang="zh-CN" altLang="en-US" sz="1800" dirty="0">
                <a:solidFill>
                  <a:srgbClr val="595959"/>
                </a:solidFill>
                <a:latin typeface="微软雅黑" panose="020B0503020204020204" pitchFamily="34" charset="-122"/>
                <a:ea typeface="微软雅黑" panose="020B0503020204020204" pitchFamily="34" charset="-122"/>
              </a:rPr>
              <a:t>的</a:t>
            </a:r>
            <a:r>
              <a:rPr lang="zh-CN" altLang="en-US" sz="1800" dirty="0">
                <a:solidFill>
                  <a:srgbClr val="0075CC"/>
                </a:solidFill>
                <a:latin typeface="微软雅黑" panose="020B0503020204020204" pitchFamily="34" charset="-122"/>
                <a:ea typeface="微软雅黑" panose="020B0503020204020204" pitchFamily="34" charset="-122"/>
              </a:rPr>
              <a:t>总数量</a:t>
            </a:r>
            <a:r>
              <a:rPr lang="zh-CN" altLang="en-US" sz="1800" dirty="0">
                <a:solidFill>
                  <a:srgbClr val="595959"/>
                </a:solidFill>
                <a:latin typeface="微软雅黑" panose="020B0503020204020204" pitchFamily="34" charset="-122"/>
                <a:ea typeface="微软雅黑" panose="020B0503020204020204" pitchFamily="34" charset="-122"/>
              </a:rPr>
              <a:t>，然后将查询结果</a:t>
            </a:r>
            <a:r>
              <a:rPr lang="zh-CN" altLang="en-US" sz="1800" dirty="0">
                <a:solidFill>
                  <a:srgbClr val="0075CC"/>
                </a:solidFill>
                <a:latin typeface="微软雅黑" panose="020B0503020204020204" pitchFamily="34" charset="-122"/>
                <a:ea typeface="微软雅黑" panose="020B0503020204020204" pitchFamily="34" charset="-122"/>
              </a:rPr>
              <a:t>返回至后端</a:t>
            </a:r>
            <a:r>
              <a:rPr lang="zh-CN" altLang="en-US" sz="1800" dirty="0">
                <a:solidFill>
                  <a:srgbClr val="595959"/>
                </a:solidFill>
                <a:latin typeface="微软雅黑" panose="020B0503020204020204" pitchFamily="34" charset="-122"/>
                <a:ea typeface="微软雅黑" panose="020B0503020204020204" pitchFamily="34" charset="-122"/>
              </a:rPr>
              <a:t>，再由后端</a:t>
            </a:r>
            <a:r>
              <a:rPr lang="zh-CN" altLang="en-US" sz="1800" dirty="0">
                <a:solidFill>
                  <a:srgbClr val="0075CC"/>
                </a:solidFill>
                <a:latin typeface="微软雅黑" panose="020B0503020204020204" pitchFamily="34" charset="-122"/>
                <a:ea typeface="微软雅黑" panose="020B0503020204020204" pitchFamily="34" charset="-122"/>
              </a:rPr>
              <a:t>渲染</a:t>
            </a:r>
            <a:r>
              <a:rPr lang="zh-CN" altLang="en-US" sz="1800" dirty="0">
                <a:solidFill>
                  <a:srgbClr val="595959"/>
                </a:solidFill>
                <a:latin typeface="微软雅黑" panose="020B0503020204020204" pitchFamily="34" charset="-122"/>
                <a:ea typeface="微软雅黑" panose="020B0503020204020204" pitchFamily="34" charset="-122"/>
              </a:rPr>
              <a:t>到</a:t>
            </a:r>
            <a:r>
              <a:rPr lang="zh-CN" altLang="en-US" sz="1800" dirty="0">
                <a:solidFill>
                  <a:srgbClr val="0075CC"/>
                </a:solidFill>
                <a:latin typeface="微软雅黑" panose="020B0503020204020204" pitchFamily="34" charset="-122"/>
                <a:ea typeface="微软雅黑" panose="020B0503020204020204" pitchFamily="34" charset="-122"/>
              </a:rPr>
              <a:t>模板文件</a:t>
            </a:r>
            <a:r>
              <a:rPr lang="zh-CN" altLang="en-US" sz="1800" dirty="0">
                <a:solidFill>
                  <a:srgbClr val="595959"/>
                </a:solidFill>
                <a:latin typeface="微软雅黑" panose="020B0503020204020204" pitchFamily="34" charset="-122"/>
                <a:ea typeface="微软雅黑" panose="020B0503020204020204" pitchFamily="34" charset="-122"/>
              </a:rPr>
              <a:t>中即可。房源总数展示功能的实现流程如图所示。</a:t>
            </a:r>
          </a:p>
        </p:txBody>
      </p:sp>
      <p:sp>
        <p:nvSpPr>
          <p:cNvPr id="9"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房源总数展示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2050" name="Picture 2" descr="图片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554" y="3501802"/>
            <a:ext cx="6861809" cy="125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059595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1953837"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接口设计</a:t>
              </a:r>
            </a:p>
          </p:txBody>
        </p:sp>
      </p:grpSp>
      <p:sp>
        <p:nvSpPr>
          <p:cNvPr id="12" name="椭圆 11"/>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25135" y="1862380"/>
            <a:ext cx="4638329" cy="3416320"/>
          </a:xfrm>
          <a:prstGeom prst="rect">
            <a:avLst/>
          </a:prstGeom>
        </p:spPr>
        <p:txBody>
          <a:bodyPr wrap="square">
            <a:spAutoFit/>
          </a:bodyPr>
          <a:lstStyle/>
          <a:p>
            <a:pPr>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rPr>
              <a:t>在设计房源总数接口时，需要明确</a:t>
            </a:r>
            <a:r>
              <a:rPr lang="zh-CN" altLang="en-US" sz="1800" dirty="0">
                <a:solidFill>
                  <a:srgbClr val="0075CC"/>
                </a:solidFill>
                <a:latin typeface="微软雅黑" panose="020B0503020204020204" pitchFamily="34" charset="-122"/>
                <a:ea typeface="微软雅黑" panose="020B0503020204020204" pitchFamily="34" charset="-122"/>
              </a:rPr>
              <a:t>请求页面</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5CC"/>
                </a:solidFill>
                <a:latin typeface="微软雅黑" panose="020B0503020204020204" pitchFamily="34" charset="-122"/>
                <a:ea typeface="微软雅黑" panose="020B0503020204020204" pitchFamily="34" charset="-122"/>
              </a:rPr>
              <a:t>请求方式</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5CC"/>
                </a:solidFill>
                <a:latin typeface="微软雅黑" panose="020B0503020204020204" pitchFamily="34" charset="-122"/>
                <a:ea typeface="微软雅黑" panose="020B0503020204020204" pitchFamily="34" charset="-122"/>
              </a:rPr>
              <a:t>请求地址</a:t>
            </a:r>
            <a:r>
              <a:rPr lang="zh-CN" altLang="en-US" sz="1800" dirty="0">
                <a:solidFill>
                  <a:srgbClr val="595959"/>
                </a:solidFill>
                <a:latin typeface="微软雅黑" panose="020B0503020204020204" pitchFamily="34" charset="-122"/>
                <a:ea typeface="微软雅黑" panose="020B0503020204020204" pitchFamily="34" charset="-122"/>
              </a:rPr>
              <a:t>以及</a:t>
            </a:r>
            <a:r>
              <a:rPr lang="zh-CN" altLang="en-US" sz="1800" dirty="0">
                <a:solidFill>
                  <a:srgbClr val="0075CC"/>
                </a:solidFill>
                <a:latin typeface="微软雅黑" panose="020B0503020204020204" pitchFamily="34" charset="-122"/>
                <a:ea typeface="微软雅黑" panose="020B0503020204020204" pitchFamily="34" charset="-122"/>
              </a:rPr>
              <a:t>返回数据</a:t>
            </a:r>
            <a:r>
              <a:rPr lang="zh-CN" altLang="en-US" sz="1800" dirty="0">
                <a:solidFill>
                  <a:srgbClr val="595959"/>
                </a:solidFill>
                <a:latin typeface="微软雅黑" panose="020B0503020204020204" pitchFamily="34" charset="-122"/>
                <a:ea typeface="微软雅黑" panose="020B0503020204020204" pitchFamily="34" charset="-122"/>
              </a:rPr>
              <a:t>。</a:t>
            </a:r>
            <a:endParaRPr lang="en-US" altLang="zh-CN" sz="1800" dirty="0">
              <a:solidFill>
                <a:srgbClr val="595959"/>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800" dirty="0">
                <a:solidFill>
                  <a:srgbClr val="0075CC"/>
                </a:solidFill>
                <a:latin typeface="微软雅黑" panose="020B0503020204020204" pitchFamily="34" charset="-122"/>
                <a:ea typeface="微软雅黑" panose="020B0503020204020204" pitchFamily="34" charset="-122"/>
              </a:rPr>
              <a:t>请求页面</a:t>
            </a:r>
            <a:r>
              <a:rPr lang="zh-CN" altLang="en-US" sz="1800" dirty="0">
                <a:solidFill>
                  <a:srgbClr val="595959"/>
                </a:solidFill>
                <a:latin typeface="微软雅黑" panose="020B0503020204020204" pitchFamily="34" charset="-122"/>
                <a:ea typeface="微软雅黑" panose="020B0503020204020204" pitchFamily="34" charset="-122"/>
              </a:rPr>
              <a:t>指浏览器发送请求要</a:t>
            </a:r>
            <a:r>
              <a:rPr lang="zh-CN" altLang="en-US" sz="1800" dirty="0">
                <a:solidFill>
                  <a:srgbClr val="0075CC"/>
                </a:solidFill>
                <a:latin typeface="微软雅黑" panose="020B0503020204020204" pitchFamily="34" charset="-122"/>
                <a:ea typeface="微软雅黑" panose="020B0503020204020204" pitchFamily="34" charset="-122"/>
              </a:rPr>
              <a:t>加载的页面</a:t>
            </a:r>
            <a:r>
              <a:rPr lang="zh-CN" altLang="en-US" sz="1800" dirty="0">
                <a:solidFill>
                  <a:srgbClr val="595959"/>
                </a:solidFill>
                <a:latin typeface="微软雅黑" panose="020B0503020204020204" pitchFamily="34" charset="-122"/>
                <a:ea typeface="微软雅黑" panose="020B0503020204020204" pitchFamily="34" charset="-122"/>
              </a:rPr>
              <a:t>。</a:t>
            </a:r>
            <a:endParaRPr lang="en-US" altLang="zh-CN" sz="1800" dirty="0">
              <a:solidFill>
                <a:srgbClr val="595959"/>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800" dirty="0">
                <a:solidFill>
                  <a:srgbClr val="0075CC"/>
                </a:solidFill>
                <a:latin typeface="微软雅黑" panose="020B0503020204020204" pitchFamily="34" charset="-122"/>
                <a:ea typeface="微软雅黑" panose="020B0503020204020204" pitchFamily="34" charset="-122"/>
              </a:rPr>
              <a:t>请求方式</a:t>
            </a:r>
            <a:r>
              <a:rPr lang="zh-CN" altLang="en-US" sz="1800" dirty="0">
                <a:solidFill>
                  <a:srgbClr val="595959"/>
                </a:solidFill>
                <a:latin typeface="微软雅黑" panose="020B0503020204020204" pitchFamily="34" charset="-122"/>
                <a:ea typeface="微软雅黑" panose="020B0503020204020204" pitchFamily="34" charset="-122"/>
              </a:rPr>
              <a:t>指浏览器向智能租房服务器</a:t>
            </a:r>
            <a:r>
              <a:rPr lang="zh-CN" altLang="en-US" sz="1800" dirty="0">
                <a:solidFill>
                  <a:srgbClr val="0075CC"/>
                </a:solidFill>
                <a:latin typeface="微软雅黑" panose="020B0503020204020204" pitchFamily="34" charset="-122"/>
                <a:ea typeface="微软雅黑" panose="020B0503020204020204" pitchFamily="34" charset="-122"/>
              </a:rPr>
              <a:t>发送请求</a:t>
            </a:r>
            <a:r>
              <a:rPr lang="zh-CN" altLang="en-US" sz="1800" dirty="0">
                <a:solidFill>
                  <a:srgbClr val="595959"/>
                </a:solidFill>
                <a:latin typeface="微软雅黑" panose="020B0503020204020204" pitchFamily="34" charset="-122"/>
                <a:ea typeface="微软雅黑" panose="020B0503020204020204" pitchFamily="34" charset="-122"/>
              </a:rPr>
              <a:t>或者</a:t>
            </a:r>
            <a:r>
              <a:rPr lang="zh-CN" altLang="en-US" sz="1800" dirty="0">
                <a:solidFill>
                  <a:srgbClr val="0075CC"/>
                </a:solidFill>
                <a:latin typeface="微软雅黑" panose="020B0503020204020204" pitchFamily="34" charset="-122"/>
                <a:ea typeface="微软雅黑" panose="020B0503020204020204" pitchFamily="34" charset="-122"/>
              </a:rPr>
              <a:t>提交资源</a:t>
            </a:r>
            <a:r>
              <a:rPr lang="zh-CN" altLang="en-US" sz="1800" dirty="0">
                <a:solidFill>
                  <a:srgbClr val="595959"/>
                </a:solidFill>
                <a:latin typeface="微软雅黑" panose="020B0503020204020204" pitchFamily="34" charset="-122"/>
                <a:ea typeface="微软雅黑" panose="020B0503020204020204" pitchFamily="34" charset="-122"/>
              </a:rPr>
              <a:t>时使用的方法。</a:t>
            </a:r>
            <a:endParaRPr lang="en-US" altLang="zh-CN" sz="1800" dirty="0">
              <a:solidFill>
                <a:srgbClr val="595959"/>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800" dirty="0">
                <a:solidFill>
                  <a:srgbClr val="0075CC"/>
                </a:solidFill>
                <a:latin typeface="微软雅黑" panose="020B0503020204020204" pitchFamily="34" charset="-122"/>
                <a:ea typeface="微软雅黑" panose="020B0503020204020204" pitchFamily="34" charset="-122"/>
              </a:rPr>
              <a:t>请求地址</a:t>
            </a:r>
            <a:r>
              <a:rPr lang="zh-CN" altLang="en-US" sz="1800" dirty="0">
                <a:solidFill>
                  <a:srgbClr val="595959"/>
                </a:solidFill>
                <a:latin typeface="微软雅黑" panose="020B0503020204020204" pitchFamily="34" charset="-122"/>
                <a:ea typeface="微软雅黑" panose="020B0503020204020204" pitchFamily="34" charset="-122"/>
              </a:rPr>
              <a:t>指用户在浏览器</a:t>
            </a:r>
            <a:r>
              <a:rPr lang="zh-CN" altLang="en-US" sz="1800" dirty="0">
                <a:solidFill>
                  <a:srgbClr val="0075CC"/>
                </a:solidFill>
                <a:latin typeface="微软雅黑" panose="020B0503020204020204" pitchFamily="34" charset="-122"/>
                <a:ea typeface="微软雅黑" panose="020B0503020204020204" pitchFamily="34" charset="-122"/>
              </a:rPr>
              <a:t>输入的</a:t>
            </a:r>
            <a:r>
              <a:rPr lang="en-US" altLang="zh-CN" sz="1800" dirty="0">
                <a:solidFill>
                  <a:srgbClr val="0075CC"/>
                </a:solidFill>
                <a:latin typeface="微软雅黑" panose="020B0503020204020204" pitchFamily="34" charset="-122"/>
                <a:ea typeface="微软雅黑" panose="020B0503020204020204" pitchFamily="34" charset="-122"/>
              </a:rPr>
              <a:t>URL</a:t>
            </a:r>
            <a:r>
              <a:rPr lang="zh-CN" altLang="en-US" sz="1800" dirty="0">
                <a:solidFill>
                  <a:srgbClr val="595959"/>
                </a:solidFill>
                <a:latin typeface="微软雅黑" panose="020B0503020204020204" pitchFamily="34" charset="-122"/>
                <a:ea typeface="微软雅黑" panose="020B0503020204020204" pitchFamily="34" charset="-122"/>
              </a:rPr>
              <a:t>。</a:t>
            </a:r>
            <a:endParaRPr lang="en-US" altLang="zh-CN" sz="1800" dirty="0">
              <a:solidFill>
                <a:srgbClr val="595959"/>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800" dirty="0">
                <a:solidFill>
                  <a:srgbClr val="0075CC"/>
                </a:solidFill>
                <a:latin typeface="微软雅黑" panose="020B0503020204020204" pitchFamily="34" charset="-122"/>
                <a:ea typeface="微软雅黑" panose="020B0503020204020204" pitchFamily="34" charset="-122"/>
              </a:rPr>
              <a:t>返回数据</a:t>
            </a:r>
            <a:r>
              <a:rPr lang="zh-CN" altLang="en-US" sz="1800" dirty="0">
                <a:solidFill>
                  <a:srgbClr val="595959"/>
                </a:solidFill>
                <a:latin typeface="微软雅黑" panose="020B0503020204020204" pitchFamily="34" charset="-122"/>
                <a:ea typeface="微软雅黑" panose="020B0503020204020204" pitchFamily="34" charset="-122"/>
              </a:rPr>
              <a:t>指智能租房服务器接收请求后</a:t>
            </a:r>
            <a:r>
              <a:rPr lang="zh-CN" altLang="en-US" sz="1800" dirty="0">
                <a:solidFill>
                  <a:srgbClr val="0075CC"/>
                </a:solidFill>
                <a:latin typeface="微软雅黑" panose="020B0503020204020204" pitchFamily="34" charset="-122"/>
                <a:ea typeface="微软雅黑" panose="020B0503020204020204" pitchFamily="34" charset="-122"/>
              </a:rPr>
              <a:t>返回的响应结果</a:t>
            </a:r>
            <a:r>
              <a:rPr lang="zh-CN" altLang="en-US" sz="1800" dirty="0">
                <a:solidFill>
                  <a:srgbClr val="595959"/>
                </a:solidFill>
                <a:latin typeface="微软雅黑" panose="020B0503020204020204" pitchFamily="34" charset="-122"/>
                <a:ea typeface="微软雅黑" panose="020B0503020204020204" pitchFamily="34" charset="-122"/>
              </a:rPr>
              <a:t>。</a:t>
            </a:r>
            <a:endParaRPr lang="en-US" altLang="zh-CN" sz="1800" dirty="0">
              <a:solidFill>
                <a:srgbClr val="595959"/>
              </a:solidFill>
              <a:latin typeface="微软雅黑" panose="020B0503020204020204" pitchFamily="34" charset="-122"/>
              <a:ea typeface="微软雅黑" panose="020B0503020204020204" pitchFamily="34" charset="-122"/>
            </a:endParaRPr>
          </a:p>
        </p:txBody>
      </p:sp>
      <p:sp>
        <p:nvSpPr>
          <p:cNvPr id="9"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房源总数展示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aphicFrame>
        <p:nvGraphicFramePr>
          <p:cNvPr id="13" name="表格 12"/>
          <p:cNvGraphicFramePr>
            <a:graphicFrameLocks noGrp="1"/>
          </p:cNvGraphicFramePr>
          <p:nvPr>
            <p:extLst>
              <p:ext uri="{D42A27DB-BD31-4B8C-83A1-F6EECF244321}">
                <p14:modId xmlns:p14="http://schemas.microsoft.com/office/powerpoint/2010/main" val="2230146559"/>
              </p:ext>
            </p:extLst>
          </p:nvPr>
        </p:nvGraphicFramePr>
        <p:xfrm>
          <a:off x="5663464" y="2547327"/>
          <a:ext cx="5472302" cy="2413000"/>
        </p:xfrm>
        <a:graphic>
          <a:graphicData uri="http://schemas.openxmlformats.org/drawingml/2006/table">
            <a:tbl>
              <a:tblPr/>
              <a:tblGrid>
                <a:gridCol w="1644747">
                  <a:extLst>
                    <a:ext uri="{9D8B030D-6E8A-4147-A177-3AD203B41FA5}">
                      <a16:colId xmlns:a16="http://schemas.microsoft.com/office/drawing/2014/main" val="3778545926"/>
                    </a:ext>
                  </a:extLst>
                </a:gridCol>
                <a:gridCol w="3827555">
                  <a:extLst>
                    <a:ext uri="{9D8B030D-6E8A-4147-A177-3AD203B41FA5}">
                      <a16:colId xmlns:a16="http://schemas.microsoft.com/office/drawing/2014/main" val="2034797012"/>
                    </a:ext>
                  </a:extLst>
                </a:gridCol>
              </a:tblGrid>
              <a:tr h="482600">
                <a:tc>
                  <a:txBody>
                    <a:bodyPr/>
                    <a:lstStyle/>
                    <a:p>
                      <a:pPr marL="0" algn="ctr" defTabSz="1219200" rtl="0" eaLnBrk="1" fontAlgn="ctr" latinLnBrk="0" hangingPunct="1"/>
                      <a:r>
                        <a:rPr lang="zh-CN" altLang="zh-CN" sz="1800" kern="1200">
                          <a:solidFill>
                            <a:schemeClr val="tx1"/>
                          </a:solidFill>
                          <a:effectLst/>
                          <a:latin typeface="微软雅黑" panose="020B0503020204020204" pitchFamily="34" charset="-122"/>
                          <a:ea typeface="微软雅黑" panose="020B0503020204020204" pitchFamily="34" charset="-122"/>
                          <a:cs typeface="+mn-cs"/>
                        </a:rPr>
                        <a:t>接口描述</a:t>
                      </a:r>
                      <a:endParaRPr lang="zh-CN" altLang="en-US" sz="18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kern="1200">
                          <a:solidFill>
                            <a:schemeClr val="tx1"/>
                          </a:solidFill>
                          <a:effectLst/>
                          <a:latin typeface="微软雅黑" panose="020B0503020204020204" pitchFamily="34" charset="-122"/>
                          <a:ea typeface="微软雅黑" panose="020B0503020204020204" pitchFamily="34" charset="-122"/>
                          <a:cs typeface="+mn-cs"/>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82600">
                <a:tc>
                  <a:txBody>
                    <a:bodyPr/>
                    <a:lstStyle/>
                    <a:p>
                      <a:pPr fontAlgn="ctr"/>
                      <a:r>
                        <a:rPr lang="zh-CN" altLang="en-US" sz="1600">
                          <a:effectLst/>
                          <a:latin typeface="微软雅黑" panose="020B0503020204020204" pitchFamily="34" charset="-122"/>
                          <a:ea typeface="微软雅黑" panose="020B0503020204020204" pitchFamily="34" charset="-122"/>
                        </a:rPr>
                        <a:t>请求页面</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latinLnBrk="0" hangingPunct="1"/>
                      <a:r>
                        <a:rPr lang="en-US" altLang="zh-CN" sz="1600" kern="120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index.html</a:t>
                      </a:r>
                      <a:endParaRPr lang="zh-CN" altLang="en-US" sz="1600" kern="1200">
                        <a:solidFill>
                          <a:schemeClr val="dk1"/>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09484653"/>
                  </a:ext>
                </a:extLst>
              </a:tr>
              <a:tr h="482600">
                <a:tc>
                  <a:txBody>
                    <a:bodyPr/>
                    <a:lstStyle/>
                    <a:p>
                      <a:pPr fontAlgn="ctr"/>
                      <a:r>
                        <a:rPr lang="zh-CN" altLang="zh-CN" sz="1600" kern="1200">
                          <a:solidFill>
                            <a:schemeClr val="tx1"/>
                          </a:solidFill>
                          <a:effectLst/>
                          <a:latin typeface="微软雅黑" panose="020B0503020204020204" pitchFamily="34" charset="-122"/>
                          <a:ea typeface="微软雅黑" panose="020B0503020204020204" pitchFamily="34" charset="-122"/>
                          <a:cs typeface="+mn-cs"/>
                        </a:rPr>
                        <a:t>请求方式</a:t>
                      </a:r>
                      <a:endParaRPr lang="en-US" sz="160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fontAlgn="ctr"/>
                      <a:r>
                        <a:rPr lang="en-US" altLang="zh-CN" sz="1600" kern="1200">
                          <a:solidFill>
                            <a:schemeClr val="tx1"/>
                          </a:solidFill>
                          <a:effectLst/>
                          <a:latin typeface="微软雅黑" panose="020B0503020204020204" pitchFamily="34" charset="-122"/>
                          <a:ea typeface="微软雅黑" panose="020B0503020204020204" pitchFamily="34" charset="-122"/>
                          <a:cs typeface="+mn-cs"/>
                        </a:rPr>
                        <a:t>GET</a:t>
                      </a:r>
                      <a:endParaRPr lang="zh-CN" altLang="en-US" sz="160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61090594"/>
                  </a:ext>
                </a:extLst>
              </a:tr>
              <a:tr h="482600">
                <a:tc>
                  <a:txBody>
                    <a:bodyPr/>
                    <a:lstStyle/>
                    <a:p>
                      <a:pPr fontAlgn="ctr"/>
                      <a:r>
                        <a:rPr lang="zh-CN" altLang="zh-CN" sz="1600" kern="1200">
                          <a:solidFill>
                            <a:schemeClr val="tx1"/>
                          </a:solidFill>
                          <a:effectLst/>
                          <a:latin typeface="微软雅黑" panose="020B0503020204020204" pitchFamily="34" charset="-122"/>
                          <a:ea typeface="微软雅黑" panose="020B0503020204020204" pitchFamily="34" charset="-122"/>
                          <a:cs typeface="+mn-cs"/>
                        </a:rPr>
                        <a:t>请求地址</a:t>
                      </a:r>
                      <a:endParaRPr lang="en-US" sz="160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fontAlgn="ctr"/>
                      <a:r>
                        <a:rPr lang="en-US" altLang="zh-CN" sz="1600" kern="1200">
                          <a:solidFill>
                            <a:schemeClr val="tx1"/>
                          </a:solidFill>
                          <a:effectLst/>
                          <a:latin typeface="微软雅黑" panose="020B0503020204020204" pitchFamily="34" charset="-122"/>
                          <a:ea typeface="微软雅黑" panose="020B0503020204020204" pitchFamily="34" charset="-122"/>
                          <a:cs typeface="+mn-cs"/>
                        </a:rPr>
                        <a:t>/</a:t>
                      </a:r>
                      <a:endParaRPr lang="zh-CN" altLang="en-US" sz="160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84536881"/>
                  </a:ext>
                </a:extLst>
              </a:tr>
              <a:tr h="482600">
                <a:tc>
                  <a:txBody>
                    <a:bodyPr/>
                    <a:lstStyle/>
                    <a:p>
                      <a:pPr fontAlgn="ctr"/>
                      <a:r>
                        <a:rPr lang="zh-CN" altLang="zh-CN" sz="1600" kern="1200">
                          <a:solidFill>
                            <a:schemeClr val="tx1"/>
                          </a:solidFill>
                          <a:effectLst/>
                          <a:latin typeface="微软雅黑" panose="020B0503020204020204" pitchFamily="34" charset="-122"/>
                          <a:ea typeface="微软雅黑" panose="020B0503020204020204" pitchFamily="34" charset="-122"/>
                          <a:cs typeface="+mn-cs"/>
                        </a:rPr>
                        <a:t>返回数据</a:t>
                      </a:r>
                      <a:endParaRPr lang="en-US" sz="160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latinLnBrk="0" hangingPunct="1"/>
                      <a:r>
                        <a:rPr lang="zh-CN" altLang="zh-CN" sz="1600" kern="120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数字，表示查询的房源总数量，如</a:t>
                      </a:r>
                      <a:r>
                        <a:rPr lang="en-US" altLang="zh-CN" sz="1600" kern="120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33980</a:t>
                      </a:r>
                      <a:endParaRPr lang="zh-CN" altLang="en-US" sz="1600" kern="1200">
                        <a:solidFill>
                          <a:schemeClr val="dk1"/>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67144048"/>
                  </a:ext>
                </a:extLst>
              </a:tr>
            </a:tbl>
          </a:graphicData>
        </a:graphic>
      </p:graphicFrame>
    </p:spTree>
    <p:extLst>
      <p:ext uri="{BB962C8B-B14F-4D97-AF65-F5344CB8AC3E}">
        <p14:creationId xmlns:p14="http://schemas.microsoft.com/office/powerpoint/2010/main" val="123629854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1953837"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后端实现</a:t>
              </a:r>
            </a:p>
          </p:txBody>
        </p:sp>
      </p:grpSp>
      <p:sp>
        <p:nvSpPr>
          <p:cNvPr id="12" name="椭圆 11"/>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25135" y="1862380"/>
            <a:ext cx="10470671" cy="507831"/>
          </a:xfrm>
          <a:prstGeom prst="rect">
            <a:avLst/>
          </a:prstGeom>
        </p:spPr>
        <p:txBody>
          <a:bodyPr wrap="square">
            <a:spAutoFit/>
          </a:bodyPr>
          <a:lstStyle/>
          <a:p>
            <a:pPr>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rPr>
              <a:t>在项目的</a:t>
            </a:r>
            <a:r>
              <a:rPr lang="zh-CN" altLang="en-US" sz="1800" dirty="0">
                <a:solidFill>
                  <a:srgbClr val="0075CC"/>
                </a:solidFill>
                <a:latin typeface="微软雅黑" panose="020B0503020204020204" pitchFamily="34" charset="-122"/>
                <a:ea typeface="微软雅黑" panose="020B0503020204020204" pitchFamily="34" charset="-122"/>
              </a:rPr>
              <a:t>根目录</a:t>
            </a:r>
            <a:r>
              <a:rPr lang="zh-CN" altLang="en-US" sz="1800" dirty="0">
                <a:solidFill>
                  <a:srgbClr val="595959"/>
                </a:solidFill>
                <a:latin typeface="微软雅黑" panose="020B0503020204020204" pitchFamily="34" charset="-122"/>
                <a:ea typeface="微软雅黑" panose="020B0503020204020204" pitchFamily="34" charset="-122"/>
              </a:rPr>
              <a:t>下新建文件</a:t>
            </a:r>
            <a:r>
              <a:rPr lang="en-US" altLang="zh-CN" sz="1800" dirty="0">
                <a:solidFill>
                  <a:srgbClr val="0075CC"/>
                </a:solidFill>
                <a:latin typeface="微软雅黑" panose="020B0503020204020204" pitchFamily="34" charset="-122"/>
                <a:ea typeface="微软雅黑" panose="020B0503020204020204" pitchFamily="34" charset="-122"/>
              </a:rPr>
              <a:t>index_page.py</a:t>
            </a:r>
            <a:r>
              <a:rPr lang="zh-CN" altLang="en-US" sz="1800" dirty="0">
                <a:solidFill>
                  <a:srgbClr val="595959"/>
                </a:solidFill>
                <a:latin typeface="微软雅黑" panose="020B0503020204020204" pitchFamily="34" charset="-122"/>
                <a:ea typeface="微软雅黑" panose="020B0503020204020204" pitchFamily="34" charset="-122"/>
              </a:rPr>
              <a:t>，在该文件中</a:t>
            </a:r>
            <a:r>
              <a:rPr lang="zh-CN" altLang="en-US" sz="1800" dirty="0">
                <a:solidFill>
                  <a:srgbClr val="0075CC"/>
                </a:solidFill>
                <a:latin typeface="微软雅黑" panose="020B0503020204020204" pitchFamily="34" charset="-122"/>
                <a:ea typeface="微软雅黑" panose="020B0503020204020204" pitchFamily="34" charset="-122"/>
              </a:rPr>
              <a:t>创建蓝图</a:t>
            </a:r>
            <a:r>
              <a:rPr lang="zh-CN" altLang="en-US" sz="1800" dirty="0">
                <a:solidFill>
                  <a:srgbClr val="595959"/>
                </a:solidFill>
                <a:latin typeface="微软雅黑" panose="020B0503020204020204" pitchFamily="34" charset="-122"/>
                <a:ea typeface="微软雅黑" panose="020B0503020204020204" pitchFamily="34" charset="-122"/>
              </a:rPr>
              <a:t>，并结合房源总数接口定义视图函数。</a:t>
            </a:r>
          </a:p>
        </p:txBody>
      </p:sp>
      <p:sp>
        <p:nvSpPr>
          <p:cNvPr id="9"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房源总数展示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bwMode="auto">
          <a:xfrm>
            <a:off x="3128121" y="2853730"/>
            <a:ext cx="6264697" cy="31204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from flask import Blueprint, render_template</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from models import House</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a:t>
            </a:r>
            <a:r>
              <a:rPr lang="zh-CN" altLang="en-US" sz="1600">
                <a:solidFill>
                  <a:srgbClr val="595959"/>
                </a:solidFill>
                <a:latin typeface="微软雅黑" panose="020B0503020204020204" pitchFamily="34" charset="-122"/>
                <a:ea typeface="微软雅黑" panose="020B0503020204020204" pitchFamily="34" charset="-122"/>
                <a:sym typeface="+mn-ea"/>
              </a:rPr>
              <a:t>创建蓝图，蓝图的名称为包的名称</a:t>
            </a:r>
            <a:r>
              <a:rPr lang="en-US" altLang="zh-CN" sz="1600">
                <a:solidFill>
                  <a:srgbClr val="595959"/>
                </a:solidFill>
                <a:latin typeface="微软雅黑" panose="020B0503020204020204" pitchFamily="34" charset="-122"/>
                <a:ea typeface="微软雅黑" panose="020B0503020204020204" pitchFamily="34" charset="-122"/>
                <a:sym typeface="+mn-ea"/>
              </a:rPr>
              <a:t>index_page</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index_page = Blueprint('index_page', __name__)</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@index_page.route('/')</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def index():</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house_total_num = House.query.count()  # </a:t>
            </a:r>
            <a:r>
              <a:rPr lang="zh-CN" altLang="en-US" sz="1600">
                <a:solidFill>
                  <a:srgbClr val="595959"/>
                </a:solidFill>
                <a:latin typeface="微软雅黑" panose="020B0503020204020204" pitchFamily="34" charset="-122"/>
                <a:ea typeface="微软雅黑" panose="020B0503020204020204" pitchFamily="34" charset="-122"/>
                <a:sym typeface="+mn-ea"/>
              </a:rPr>
              <a:t>获取房源总数量</a:t>
            </a:r>
          </a:p>
          <a:p>
            <a:pPr>
              <a:lnSpc>
                <a:spcPct val="150000"/>
              </a:lnSpc>
              <a:defRPr/>
            </a:pPr>
            <a:r>
              <a:rPr lang="zh-CN" altLang="en-US" sz="1600">
                <a:solidFill>
                  <a:srgbClr val="595959"/>
                </a:solidFill>
                <a:latin typeface="微软雅黑" panose="020B0503020204020204" pitchFamily="34" charset="-122"/>
                <a:ea typeface="微软雅黑" panose="020B0503020204020204" pitchFamily="34" charset="-122"/>
                <a:sym typeface="+mn-ea"/>
              </a:rPr>
              <a:t>    </a:t>
            </a:r>
            <a:r>
              <a:rPr lang="en-US" altLang="zh-CN" sz="1600">
                <a:solidFill>
                  <a:srgbClr val="595959"/>
                </a:solidFill>
                <a:latin typeface="微软雅黑" panose="020B0503020204020204" pitchFamily="34" charset="-122"/>
                <a:ea typeface="微软雅黑" panose="020B0503020204020204" pitchFamily="34" charset="-122"/>
                <a:sym typeface="+mn-ea"/>
              </a:rPr>
              <a:t>return render_template('index.html', num=house_total_num)</a:t>
            </a:r>
          </a:p>
        </p:txBody>
      </p:sp>
    </p:spTree>
    <p:extLst>
      <p:ext uri="{BB962C8B-B14F-4D97-AF65-F5344CB8AC3E}">
        <p14:creationId xmlns:p14="http://schemas.microsoft.com/office/powerpoint/2010/main" val="409472218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1953837"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后端实现</a:t>
              </a:r>
            </a:p>
          </p:txBody>
        </p:sp>
      </p:grpSp>
      <p:sp>
        <p:nvSpPr>
          <p:cNvPr id="12" name="椭圆 11"/>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25135" y="1862380"/>
            <a:ext cx="10470671" cy="874407"/>
          </a:xfrm>
          <a:prstGeom prst="rect">
            <a:avLst/>
          </a:prstGeom>
        </p:spPr>
        <p:txBody>
          <a:bodyPr wrap="square">
            <a:spAutoFit/>
          </a:bodyPr>
          <a:lstStyle/>
          <a:p>
            <a:pPr>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rPr>
              <a:t>蓝图定义完之后还需要</a:t>
            </a:r>
            <a:r>
              <a:rPr lang="zh-CN" altLang="en-US" sz="1800" dirty="0">
                <a:solidFill>
                  <a:srgbClr val="0075CC"/>
                </a:solidFill>
                <a:latin typeface="微软雅黑" panose="020B0503020204020204" pitchFamily="34" charset="-122"/>
                <a:ea typeface="微软雅黑" panose="020B0503020204020204" pitchFamily="34" charset="-122"/>
              </a:rPr>
              <a:t>注册到程序实例</a:t>
            </a:r>
            <a:r>
              <a:rPr lang="zh-CN" altLang="en-US" sz="1800" dirty="0">
                <a:solidFill>
                  <a:srgbClr val="595959"/>
                </a:solidFill>
                <a:latin typeface="微软雅黑" panose="020B0503020204020204" pitchFamily="34" charset="-122"/>
                <a:ea typeface="微软雅黑" panose="020B0503020204020204" pitchFamily="34" charset="-122"/>
              </a:rPr>
              <a:t>中。在</a:t>
            </a:r>
            <a:r>
              <a:rPr lang="en-US" altLang="zh-CN" sz="1800" dirty="0">
                <a:solidFill>
                  <a:srgbClr val="0075CC"/>
                </a:solidFill>
                <a:latin typeface="微软雅黑" panose="020B0503020204020204" pitchFamily="34" charset="-122"/>
                <a:ea typeface="微软雅黑" panose="020B0503020204020204" pitchFamily="34" charset="-122"/>
              </a:rPr>
              <a:t>house</a:t>
            </a:r>
            <a:r>
              <a:rPr lang="zh-CN" altLang="en-US" sz="1800" dirty="0">
                <a:solidFill>
                  <a:srgbClr val="0075CC"/>
                </a:solidFill>
                <a:latin typeface="微软雅黑" panose="020B0503020204020204" pitchFamily="34" charset="-122"/>
                <a:ea typeface="微软雅黑" panose="020B0503020204020204" pitchFamily="34" charset="-122"/>
              </a:rPr>
              <a:t>项目</a:t>
            </a:r>
            <a:r>
              <a:rPr lang="zh-CN" altLang="en-US" sz="1800" dirty="0">
                <a:solidFill>
                  <a:srgbClr val="595959"/>
                </a:solidFill>
                <a:latin typeface="微软雅黑" panose="020B0503020204020204" pitchFamily="34" charset="-122"/>
                <a:ea typeface="微软雅黑" panose="020B0503020204020204" pitchFamily="34" charset="-122"/>
              </a:rPr>
              <a:t>的</a:t>
            </a:r>
            <a:r>
              <a:rPr lang="en-US" altLang="zh-CN" sz="1800" dirty="0">
                <a:solidFill>
                  <a:srgbClr val="0075CC"/>
                </a:solidFill>
                <a:latin typeface="微软雅黑" panose="020B0503020204020204" pitchFamily="34" charset="-122"/>
                <a:ea typeface="微软雅黑" panose="020B0503020204020204" pitchFamily="34" charset="-122"/>
              </a:rPr>
              <a:t>app.py</a:t>
            </a:r>
            <a:r>
              <a:rPr lang="zh-CN" altLang="en-US" sz="1800" dirty="0">
                <a:solidFill>
                  <a:srgbClr val="595959"/>
                </a:solidFill>
                <a:latin typeface="微软雅黑" panose="020B0503020204020204" pitchFamily="34" charset="-122"/>
                <a:ea typeface="微软雅黑" panose="020B0503020204020204" pitchFamily="34" charset="-122"/>
              </a:rPr>
              <a:t>文件中，将刚刚创建的蓝图</a:t>
            </a:r>
            <a:r>
              <a:rPr lang="en-US" altLang="zh-CN" sz="1800" dirty="0" err="1">
                <a:solidFill>
                  <a:srgbClr val="0075CC"/>
                </a:solidFill>
                <a:latin typeface="微软雅黑" panose="020B0503020204020204" pitchFamily="34" charset="-122"/>
                <a:ea typeface="微软雅黑" panose="020B0503020204020204" pitchFamily="34" charset="-122"/>
              </a:rPr>
              <a:t>index_page</a:t>
            </a:r>
            <a:r>
              <a:rPr lang="zh-CN" altLang="en-US" sz="1800" dirty="0">
                <a:solidFill>
                  <a:srgbClr val="595959"/>
                </a:solidFill>
                <a:latin typeface="微软雅黑" panose="020B0503020204020204" pitchFamily="34" charset="-122"/>
                <a:ea typeface="微软雅黑" panose="020B0503020204020204" pitchFamily="34" charset="-122"/>
              </a:rPr>
              <a:t>注册到</a:t>
            </a:r>
            <a:r>
              <a:rPr lang="en-US" altLang="zh-CN" sz="1800" dirty="0">
                <a:solidFill>
                  <a:srgbClr val="0075CC"/>
                </a:solidFill>
                <a:latin typeface="微软雅黑" panose="020B0503020204020204" pitchFamily="34" charset="-122"/>
                <a:ea typeface="微软雅黑" panose="020B0503020204020204" pitchFamily="34" charset="-122"/>
              </a:rPr>
              <a:t>app</a:t>
            </a:r>
            <a:r>
              <a:rPr lang="zh-CN" altLang="en-US" sz="1800" dirty="0">
                <a:solidFill>
                  <a:srgbClr val="595959"/>
                </a:solidFill>
                <a:latin typeface="微软雅黑" panose="020B0503020204020204" pitchFamily="34" charset="-122"/>
                <a:ea typeface="微软雅黑" panose="020B0503020204020204" pitchFamily="34" charset="-122"/>
              </a:rPr>
              <a:t>中。</a:t>
            </a:r>
          </a:p>
        </p:txBody>
      </p:sp>
      <p:sp>
        <p:nvSpPr>
          <p:cNvPr id="9"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房源总数展示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bwMode="auto">
          <a:xfrm>
            <a:off x="2133684" y="2989549"/>
            <a:ext cx="8253572" cy="10796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dirty="0">
                <a:solidFill>
                  <a:srgbClr val="595959"/>
                </a:solidFill>
                <a:latin typeface="微软雅黑" panose="020B0503020204020204" pitchFamily="34" charset="-122"/>
                <a:ea typeface="微软雅黑" panose="020B0503020204020204" pitchFamily="34" charset="-122"/>
                <a:sym typeface="+mn-ea"/>
              </a:rPr>
              <a:t>from </a:t>
            </a:r>
            <a:r>
              <a:rPr lang="en-US" altLang="zh-CN" sz="1600" dirty="0" err="1">
                <a:solidFill>
                  <a:srgbClr val="595959"/>
                </a:solidFill>
                <a:latin typeface="微软雅黑" panose="020B0503020204020204" pitchFamily="34" charset="-122"/>
                <a:ea typeface="微软雅黑" panose="020B0503020204020204" pitchFamily="34" charset="-122"/>
                <a:sym typeface="+mn-ea"/>
              </a:rPr>
              <a:t>index_page</a:t>
            </a:r>
            <a:r>
              <a:rPr lang="en-US" altLang="zh-CN" sz="1600" dirty="0">
                <a:solidFill>
                  <a:srgbClr val="595959"/>
                </a:solidFill>
                <a:latin typeface="微软雅黑" panose="020B0503020204020204" pitchFamily="34" charset="-122"/>
                <a:ea typeface="微软雅黑" panose="020B0503020204020204" pitchFamily="34" charset="-122"/>
                <a:sym typeface="+mn-ea"/>
              </a:rPr>
              <a:t> import </a:t>
            </a:r>
            <a:r>
              <a:rPr lang="en-US" altLang="zh-CN" sz="1600" dirty="0" err="1">
                <a:solidFill>
                  <a:srgbClr val="595959"/>
                </a:solidFill>
                <a:latin typeface="微软雅黑" panose="020B0503020204020204" pitchFamily="34" charset="-122"/>
                <a:ea typeface="微软雅黑" panose="020B0503020204020204" pitchFamily="34" charset="-122"/>
                <a:sym typeface="+mn-ea"/>
              </a:rPr>
              <a:t>index_page</a:t>
            </a:r>
            <a:endParaRPr lang="en-US" altLang="zh-CN" sz="1600" dirty="0">
              <a:solidFill>
                <a:srgbClr val="595959"/>
              </a:solidFill>
              <a:latin typeface="微软雅黑" panose="020B0503020204020204" pitchFamily="34" charset="-122"/>
              <a:ea typeface="微软雅黑" panose="020B0503020204020204" pitchFamily="34" charset="-122"/>
              <a:sym typeface="+mn-ea"/>
            </a:endParaRPr>
          </a:p>
          <a:p>
            <a:pPr>
              <a:lnSpc>
                <a:spcPct val="150000"/>
              </a:lnSpc>
              <a:defRPr/>
            </a:pPr>
            <a:r>
              <a:rPr lang="en-US" altLang="zh-CN" sz="1600" dirty="0" err="1">
                <a:solidFill>
                  <a:srgbClr val="595959"/>
                </a:solidFill>
                <a:latin typeface="微软雅黑" panose="020B0503020204020204" pitchFamily="34" charset="-122"/>
                <a:ea typeface="微软雅黑" panose="020B0503020204020204" pitchFamily="34" charset="-122"/>
                <a:sym typeface="+mn-ea"/>
              </a:rPr>
              <a:t>app.register_blueprint</a:t>
            </a:r>
            <a:r>
              <a:rPr lang="en-US" altLang="zh-CN" sz="1600" dirty="0">
                <a:solidFill>
                  <a:srgbClr val="595959"/>
                </a:solidFill>
                <a:latin typeface="微软雅黑" panose="020B0503020204020204" pitchFamily="34" charset="-122"/>
                <a:ea typeface="微软雅黑" panose="020B0503020204020204" pitchFamily="34" charset="-122"/>
                <a:sym typeface="+mn-ea"/>
              </a:rPr>
              <a:t>(</a:t>
            </a:r>
            <a:r>
              <a:rPr lang="en-US" altLang="zh-CN" sz="1600" dirty="0" err="1">
                <a:solidFill>
                  <a:srgbClr val="595959"/>
                </a:solidFill>
                <a:latin typeface="微软雅黑" panose="020B0503020204020204" pitchFamily="34" charset="-122"/>
                <a:ea typeface="微软雅黑" panose="020B0503020204020204" pitchFamily="34" charset="-122"/>
                <a:sym typeface="+mn-ea"/>
              </a:rPr>
              <a:t>index_page</a:t>
            </a:r>
            <a:r>
              <a:rPr lang="en-US" altLang="zh-CN" sz="1600" dirty="0">
                <a:solidFill>
                  <a:srgbClr val="595959"/>
                </a:solidFill>
                <a:latin typeface="微软雅黑" panose="020B0503020204020204" pitchFamily="34" charset="-122"/>
                <a:ea typeface="微软雅黑" panose="020B0503020204020204" pitchFamily="34" charset="-122"/>
                <a:sym typeface="+mn-ea"/>
              </a:rPr>
              <a:t>, </a:t>
            </a:r>
            <a:r>
              <a:rPr lang="en-US" altLang="zh-CN" sz="1600" dirty="0" err="1">
                <a:solidFill>
                  <a:srgbClr val="595959"/>
                </a:solidFill>
                <a:latin typeface="微软雅黑" panose="020B0503020204020204" pitchFamily="34" charset="-122"/>
                <a:ea typeface="微软雅黑" panose="020B0503020204020204" pitchFamily="34" charset="-122"/>
                <a:sym typeface="+mn-ea"/>
              </a:rPr>
              <a:t>url_prefix</a:t>
            </a:r>
            <a:r>
              <a:rPr lang="en-US" altLang="zh-CN" sz="1600" dirty="0">
                <a:solidFill>
                  <a:srgbClr val="595959"/>
                </a:solidFill>
                <a:latin typeface="微软雅黑" panose="020B0503020204020204" pitchFamily="34" charset="-122"/>
                <a:ea typeface="微软雅黑" panose="020B0503020204020204" pitchFamily="34" charset="-122"/>
                <a:sym typeface="+mn-ea"/>
              </a:rPr>
              <a:t>='/')   # </a:t>
            </a:r>
            <a:r>
              <a:rPr lang="zh-CN" altLang="en-US" sz="1600" dirty="0">
                <a:solidFill>
                  <a:srgbClr val="595959"/>
                </a:solidFill>
                <a:latin typeface="微软雅黑" panose="020B0503020204020204" pitchFamily="34" charset="-122"/>
                <a:ea typeface="微软雅黑" panose="020B0503020204020204" pitchFamily="34" charset="-122"/>
                <a:sym typeface="+mn-ea"/>
              </a:rPr>
              <a:t>注册蓝图</a:t>
            </a:r>
            <a:r>
              <a:rPr lang="en-US" altLang="zh-CN" sz="1600" dirty="0" err="1">
                <a:solidFill>
                  <a:srgbClr val="595959"/>
                </a:solidFill>
                <a:latin typeface="微软雅黑" panose="020B0503020204020204" pitchFamily="34" charset="-122"/>
                <a:ea typeface="微软雅黑" panose="020B0503020204020204" pitchFamily="34" charset="-122"/>
                <a:sym typeface="+mn-ea"/>
              </a:rPr>
              <a:t>index_page</a:t>
            </a:r>
            <a:endParaRPr lang="en-US" altLang="zh-CN" sz="1600" dirty="0">
              <a:solidFill>
                <a:srgbClr val="595959"/>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180559275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1953837"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渲染模板</a:t>
              </a:r>
            </a:p>
          </p:txBody>
        </p:sp>
      </p:grpSp>
      <p:sp>
        <p:nvSpPr>
          <p:cNvPr id="12" name="椭圆 11"/>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25135" y="1862380"/>
            <a:ext cx="10470671" cy="874407"/>
          </a:xfrm>
          <a:prstGeom prst="rect">
            <a:avLst/>
          </a:prstGeom>
        </p:spPr>
        <p:txBody>
          <a:bodyPr wrap="square">
            <a:spAutoFit/>
          </a:bodyPr>
          <a:lstStyle/>
          <a:p>
            <a:pPr>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rPr>
              <a:t>index.html</a:t>
            </a:r>
            <a:r>
              <a:rPr lang="zh-CN" altLang="en-US" sz="1800" dirty="0">
                <a:solidFill>
                  <a:srgbClr val="595959"/>
                </a:solidFill>
                <a:latin typeface="微软雅黑" panose="020B0503020204020204" pitchFamily="34" charset="-122"/>
                <a:ea typeface="微软雅黑" panose="020B0503020204020204" pitchFamily="34" charset="-122"/>
              </a:rPr>
              <a:t>文件中，查询</a:t>
            </a:r>
            <a:r>
              <a:rPr lang="en-US" altLang="zh-CN" sz="1800" dirty="0">
                <a:solidFill>
                  <a:srgbClr val="595959"/>
                </a:solidFill>
                <a:latin typeface="微软雅黑" panose="020B0503020204020204" pitchFamily="34" charset="-122"/>
                <a:ea typeface="微软雅黑" panose="020B0503020204020204" pitchFamily="34" charset="-122"/>
              </a:rPr>
              <a:t>class</a:t>
            </a:r>
            <a:r>
              <a:rPr lang="zh-CN" altLang="en-US" sz="1800" dirty="0">
                <a:solidFill>
                  <a:srgbClr val="595959"/>
                </a:solidFill>
                <a:latin typeface="微软雅黑" panose="020B0503020204020204" pitchFamily="34" charset="-122"/>
                <a:ea typeface="微软雅黑" panose="020B0503020204020204" pitchFamily="34" charset="-122"/>
              </a:rPr>
              <a:t>属性值为</a:t>
            </a:r>
            <a:r>
              <a:rPr lang="en-US" altLang="zh-CN" sz="1800" dirty="0">
                <a:solidFill>
                  <a:srgbClr val="595959"/>
                </a:solidFill>
                <a:latin typeface="微软雅黑" panose="020B0503020204020204" pitchFamily="34" charset="-122"/>
                <a:ea typeface="微软雅黑" panose="020B0503020204020204" pitchFamily="34" charset="-122"/>
              </a:rPr>
              <a:t>area-info</a:t>
            </a:r>
            <a:r>
              <a:rPr lang="zh-CN" altLang="en-US" sz="1800" dirty="0">
                <a:solidFill>
                  <a:srgbClr val="595959"/>
                </a:solidFill>
                <a:latin typeface="微软雅黑" panose="020B0503020204020204" pitchFamily="34" charset="-122"/>
                <a:ea typeface="微软雅黑" panose="020B0503020204020204" pitchFamily="34" charset="-122"/>
              </a:rPr>
              <a:t>的</a:t>
            </a:r>
            <a:r>
              <a:rPr lang="en-US" altLang="zh-CN" sz="1800" dirty="0">
                <a:solidFill>
                  <a:srgbClr val="595959"/>
                </a:solidFill>
                <a:latin typeface="微软雅黑" panose="020B0503020204020204" pitchFamily="34" charset="-122"/>
                <a:ea typeface="微软雅黑" panose="020B0503020204020204" pitchFamily="34" charset="-122"/>
              </a:rPr>
              <a:t>&lt;div&gt;</a:t>
            </a:r>
            <a:r>
              <a:rPr lang="zh-CN" altLang="en-US" sz="1800" dirty="0">
                <a:solidFill>
                  <a:srgbClr val="595959"/>
                </a:solidFill>
                <a:latin typeface="微软雅黑" panose="020B0503020204020204" pitchFamily="34" charset="-122"/>
                <a:ea typeface="微软雅黑" panose="020B0503020204020204" pitchFamily="34" charset="-122"/>
              </a:rPr>
              <a:t>标签，在该标签下找到房源总数对应的</a:t>
            </a:r>
            <a:r>
              <a:rPr lang="en-US" altLang="zh-CN" sz="1800" dirty="0">
                <a:solidFill>
                  <a:srgbClr val="0075CC"/>
                </a:solidFill>
                <a:latin typeface="微软雅黑" panose="020B0503020204020204" pitchFamily="34" charset="-122"/>
                <a:ea typeface="微软雅黑" panose="020B0503020204020204" pitchFamily="34" charset="-122"/>
              </a:rPr>
              <a:t>&lt;span&gt;</a:t>
            </a:r>
            <a:r>
              <a:rPr lang="zh-CN" altLang="en-US" sz="1800" dirty="0">
                <a:solidFill>
                  <a:srgbClr val="0075CC"/>
                </a:solidFill>
                <a:latin typeface="微软雅黑" panose="020B0503020204020204" pitchFamily="34" charset="-122"/>
                <a:ea typeface="微软雅黑" panose="020B0503020204020204" pitchFamily="34" charset="-122"/>
              </a:rPr>
              <a:t>标签</a:t>
            </a:r>
            <a:r>
              <a:rPr lang="zh-CN" altLang="en-US" sz="1800" dirty="0">
                <a:solidFill>
                  <a:srgbClr val="595959"/>
                </a:solidFill>
                <a:latin typeface="微软雅黑" panose="020B0503020204020204" pitchFamily="34" charset="-122"/>
                <a:ea typeface="微软雅黑" panose="020B0503020204020204" pitchFamily="34" charset="-122"/>
              </a:rPr>
              <a:t>，并将</a:t>
            </a:r>
            <a:r>
              <a:rPr lang="en-US" altLang="zh-CN" sz="1800" dirty="0">
                <a:solidFill>
                  <a:srgbClr val="0075CC"/>
                </a:solidFill>
                <a:latin typeface="微软雅黑" panose="020B0503020204020204" pitchFamily="34" charset="-122"/>
                <a:ea typeface="微软雅黑" panose="020B0503020204020204" pitchFamily="34" charset="-122"/>
              </a:rPr>
              <a:t>&lt;span&gt;</a:t>
            </a:r>
            <a:r>
              <a:rPr lang="zh-CN" altLang="en-US" sz="1800" dirty="0">
                <a:solidFill>
                  <a:srgbClr val="0075CC"/>
                </a:solidFill>
                <a:latin typeface="微软雅黑" panose="020B0503020204020204" pitchFamily="34" charset="-122"/>
                <a:ea typeface="微软雅黑" panose="020B0503020204020204" pitchFamily="34" charset="-122"/>
              </a:rPr>
              <a:t>标签</a:t>
            </a:r>
            <a:r>
              <a:rPr lang="zh-CN" altLang="en-US" sz="1800" dirty="0">
                <a:solidFill>
                  <a:srgbClr val="595959"/>
                </a:solidFill>
                <a:latin typeface="微软雅黑" panose="020B0503020204020204" pitchFamily="34" charset="-122"/>
                <a:ea typeface="微软雅黑" panose="020B0503020204020204" pitchFamily="34" charset="-122"/>
              </a:rPr>
              <a:t>的内容替换为</a:t>
            </a:r>
            <a:r>
              <a:rPr lang="en-US" altLang="zh-CN" sz="1800" dirty="0">
                <a:solidFill>
                  <a:srgbClr val="0075CC"/>
                </a:solidFill>
                <a:latin typeface="微软雅黑" panose="020B0503020204020204" pitchFamily="34" charset="-122"/>
                <a:ea typeface="微软雅黑" panose="020B0503020204020204" pitchFamily="34" charset="-122"/>
              </a:rPr>
              <a:t>{{ </a:t>
            </a:r>
            <a:r>
              <a:rPr lang="en-US" altLang="zh-CN" sz="1800" dirty="0" err="1">
                <a:solidFill>
                  <a:srgbClr val="0075CC"/>
                </a:solidFill>
                <a:latin typeface="微软雅黑" panose="020B0503020204020204" pitchFamily="34" charset="-122"/>
                <a:ea typeface="微软雅黑" panose="020B0503020204020204" pitchFamily="34" charset="-122"/>
              </a:rPr>
              <a:t>num</a:t>
            </a:r>
            <a:r>
              <a:rPr lang="en-US" altLang="zh-CN" sz="1800" dirty="0">
                <a:solidFill>
                  <a:srgbClr val="0075CC"/>
                </a:solidFill>
                <a:latin typeface="微软雅黑" panose="020B0503020204020204" pitchFamily="34" charset="-122"/>
                <a:ea typeface="微软雅黑" panose="020B0503020204020204" pitchFamily="34" charset="-122"/>
              </a:rPr>
              <a:t> }}</a:t>
            </a:r>
            <a:r>
              <a:rPr lang="zh-CN" altLang="en-US" sz="1800" dirty="0">
                <a:solidFill>
                  <a:srgbClr val="595959"/>
                </a:solidFill>
                <a:latin typeface="微软雅黑" panose="020B0503020204020204" pitchFamily="34" charset="-122"/>
                <a:ea typeface="微软雅黑" panose="020B0503020204020204" pitchFamily="34" charset="-122"/>
              </a:rPr>
              <a:t>。</a:t>
            </a:r>
          </a:p>
        </p:txBody>
      </p:sp>
      <p:sp>
        <p:nvSpPr>
          <p:cNvPr id="9"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房源总数展示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bwMode="auto">
          <a:xfrm>
            <a:off x="2133684" y="3041581"/>
            <a:ext cx="8253572" cy="27445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dirty="0">
                <a:solidFill>
                  <a:srgbClr val="595959"/>
                </a:solidFill>
                <a:latin typeface="微软雅黑" panose="020B0503020204020204" pitchFamily="34" charset="-122"/>
                <a:ea typeface="微软雅黑" panose="020B0503020204020204" pitchFamily="34" charset="-122"/>
                <a:sym typeface="+mn-ea"/>
              </a:rPr>
              <a:t>&lt;div class="</a:t>
            </a:r>
            <a:r>
              <a:rPr lang="en-US" altLang="zh-CN" sz="1600" dirty="0">
                <a:solidFill>
                  <a:srgbClr val="0075CC"/>
                </a:solidFill>
                <a:latin typeface="微软雅黑" panose="020B0503020204020204" pitchFamily="34" charset="-122"/>
                <a:ea typeface="微软雅黑" panose="020B0503020204020204" pitchFamily="34" charset="-122"/>
                <a:sym typeface="+mn-ea"/>
              </a:rPr>
              <a:t>area-info</a:t>
            </a:r>
            <a:r>
              <a:rPr lang="en-US" altLang="zh-CN" sz="1600" dirty="0">
                <a:solidFill>
                  <a:srgbClr val="595959"/>
                </a:solidFill>
                <a:latin typeface="微软雅黑" panose="020B0503020204020204" pitchFamily="34" charset="-122"/>
                <a:ea typeface="微软雅黑" panose="020B0503020204020204" pitchFamily="34" charset="-122"/>
                <a:sym typeface="+mn-ea"/>
              </a:rPr>
              <a:t>"&gt;</a:t>
            </a:r>
          </a:p>
          <a:p>
            <a:pPr>
              <a:lnSpc>
                <a:spcPct val="150000"/>
              </a:lnSpc>
              <a:defRPr/>
            </a:pPr>
            <a:r>
              <a:rPr lang="en-US" altLang="zh-CN" sz="1600" dirty="0">
                <a:solidFill>
                  <a:srgbClr val="595959"/>
                </a:solidFill>
                <a:latin typeface="微软雅黑" panose="020B0503020204020204" pitchFamily="34" charset="-122"/>
                <a:ea typeface="微软雅黑" panose="020B0503020204020204" pitchFamily="34" charset="-122"/>
                <a:sym typeface="+mn-ea"/>
              </a:rPr>
              <a:t>    &lt;span style="color:#2980b9"&gt;</a:t>
            </a:r>
            <a:r>
              <a:rPr lang="zh-CN" altLang="en-US" sz="1600" dirty="0">
                <a:solidFill>
                  <a:srgbClr val="595959"/>
                </a:solidFill>
                <a:latin typeface="微软雅黑" panose="020B0503020204020204" pitchFamily="34" charset="-122"/>
                <a:ea typeface="微软雅黑" panose="020B0503020204020204" pitchFamily="34" charset="-122"/>
                <a:sym typeface="+mn-ea"/>
              </a:rPr>
              <a:t>当前城市</a:t>
            </a:r>
            <a:r>
              <a:rPr lang="en-US" altLang="zh-CN" sz="1600" dirty="0">
                <a:solidFill>
                  <a:srgbClr val="595959"/>
                </a:solidFill>
                <a:latin typeface="微软雅黑" panose="020B0503020204020204" pitchFamily="34" charset="-122"/>
                <a:ea typeface="微软雅黑" panose="020B0503020204020204" pitchFamily="34" charset="-122"/>
                <a:sym typeface="+mn-ea"/>
              </a:rPr>
              <a:t>:&lt;/span&gt;</a:t>
            </a:r>
          </a:p>
          <a:p>
            <a:pPr>
              <a:lnSpc>
                <a:spcPct val="150000"/>
              </a:lnSpc>
              <a:defRPr/>
            </a:pPr>
            <a:r>
              <a:rPr lang="en-US" altLang="zh-CN" sz="1600" dirty="0">
                <a:solidFill>
                  <a:srgbClr val="595959"/>
                </a:solidFill>
                <a:latin typeface="微软雅黑" panose="020B0503020204020204" pitchFamily="34" charset="-122"/>
                <a:ea typeface="微软雅黑" panose="020B0503020204020204" pitchFamily="34" charset="-122"/>
                <a:sym typeface="+mn-ea"/>
              </a:rPr>
              <a:t>    &lt;span style="color:#e74c3c"&gt;</a:t>
            </a:r>
            <a:r>
              <a:rPr lang="zh-CN" altLang="en-US" sz="1600" dirty="0">
                <a:solidFill>
                  <a:srgbClr val="595959"/>
                </a:solidFill>
                <a:latin typeface="微软雅黑" panose="020B0503020204020204" pitchFamily="34" charset="-122"/>
                <a:ea typeface="微软雅黑" panose="020B0503020204020204" pitchFamily="34" charset="-122"/>
                <a:sym typeface="+mn-ea"/>
              </a:rPr>
              <a:t>北京</a:t>
            </a:r>
            <a:r>
              <a:rPr lang="en-US" altLang="zh-CN" sz="1600" dirty="0">
                <a:solidFill>
                  <a:srgbClr val="595959"/>
                </a:solidFill>
                <a:latin typeface="微软雅黑" panose="020B0503020204020204" pitchFamily="34" charset="-122"/>
                <a:ea typeface="微软雅黑" panose="020B0503020204020204" pitchFamily="34" charset="-122"/>
                <a:sym typeface="+mn-ea"/>
              </a:rPr>
              <a:t>&lt;/span&gt;</a:t>
            </a:r>
          </a:p>
          <a:p>
            <a:pPr>
              <a:lnSpc>
                <a:spcPct val="150000"/>
              </a:lnSpc>
              <a:defRPr/>
            </a:pPr>
            <a:r>
              <a:rPr lang="en-US" altLang="zh-CN" sz="1600" dirty="0">
                <a:solidFill>
                  <a:srgbClr val="595959"/>
                </a:solidFill>
                <a:latin typeface="微软雅黑" panose="020B0503020204020204" pitchFamily="34" charset="-122"/>
                <a:ea typeface="微软雅黑" panose="020B0503020204020204" pitchFamily="34" charset="-122"/>
                <a:sym typeface="+mn-ea"/>
              </a:rPr>
              <a:t>    &amp;</a:t>
            </a:r>
            <a:r>
              <a:rPr lang="en-US" altLang="zh-CN" sz="1600" dirty="0" err="1">
                <a:solidFill>
                  <a:srgbClr val="595959"/>
                </a:solidFill>
                <a:latin typeface="微软雅黑" panose="020B0503020204020204" pitchFamily="34" charset="-122"/>
                <a:ea typeface="微软雅黑" panose="020B0503020204020204" pitchFamily="34" charset="-122"/>
                <a:sym typeface="+mn-ea"/>
              </a:rPr>
              <a:t>nbsp</a:t>
            </a:r>
            <a:endParaRPr lang="en-US" altLang="zh-CN" sz="1600" dirty="0">
              <a:solidFill>
                <a:srgbClr val="595959"/>
              </a:solidFill>
              <a:latin typeface="微软雅黑" panose="020B0503020204020204" pitchFamily="34" charset="-122"/>
              <a:ea typeface="微软雅黑" panose="020B0503020204020204" pitchFamily="34" charset="-122"/>
              <a:sym typeface="+mn-ea"/>
            </a:endParaRPr>
          </a:p>
          <a:p>
            <a:pPr>
              <a:lnSpc>
                <a:spcPct val="150000"/>
              </a:lnSpc>
              <a:defRPr/>
            </a:pPr>
            <a:r>
              <a:rPr lang="en-US" altLang="zh-CN" sz="1600" dirty="0">
                <a:solidFill>
                  <a:srgbClr val="595959"/>
                </a:solidFill>
                <a:latin typeface="微软雅黑" panose="020B0503020204020204" pitchFamily="34" charset="-122"/>
                <a:ea typeface="微软雅黑" panose="020B0503020204020204" pitchFamily="34" charset="-122"/>
                <a:sym typeface="+mn-ea"/>
              </a:rPr>
              <a:t>    &lt;span style="color:#2980b9"&gt;</a:t>
            </a:r>
            <a:r>
              <a:rPr lang="zh-CN" altLang="en-US" sz="1600" dirty="0">
                <a:solidFill>
                  <a:srgbClr val="595959"/>
                </a:solidFill>
                <a:latin typeface="微软雅黑" panose="020B0503020204020204" pitchFamily="34" charset="-122"/>
                <a:ea typeface="微软雅黑" panose="020B0503020204020204" pitchFamily="34" charset="-122"/>
                <a:sym typeface="+mn-ea"/>
              </a:rPr>
              <a:t>房源总数</a:t>
            </a:r>
            <a:r>
              <a:rPr lang="en-US" altLang="zh-CN" sz="1600" dirty="0">
                <a:solidFill>
                  <a:srgbClr val="595959"/>
                </a:solidFill>
                <a:latin typeface="微软雅黑" panose="020B0503020204020204" pitchFamily="34" charset="-122"/>
                <a:ea typeface="微软雅黑" panose="020B0503020204020204" pitchFamily="34" charset="-122"/>
                <a:sym typeface="+mn-ea"/>
              </a:rPr>
              <a:t>:&lt;/span&gt;</a:t>
            </a:r>
          </a:p>
          <a:p>
            <a:pPr>
              <a:lnSpc>
                <a:spcPct val="150000"/>
              </a:lnSpc>
              <a:defRPr/>
            </a:pPr>
            <a:r>
              <a:rPr lang="en-US" altLang="zh-CN" sz="1600" dirty="0">
                <a:solidFill>
                  <a:srgbClr val="595959"/>
                </a:solidFill>
                <a:latin typeface="微软雅黑" panose="020B0503020204020204" pitchFamily="34" charset="-122"/>
                <a:ea typeface="微软雅黑" panose="020B0503020204020204" pitchFamily="34" charset="-122"/>
                <a:sym typeface="+mn-ea"/>
              </a:rPr>
              <a:t>    &lt;span style="color:#e74c3c"&gt;{{ </a:t>
            </a:r>
            <a:r>
              <a:rPr lang="en-US" altLang="zh-CN" sz="1600" dirty="0" err="1">
                <a:solidFill>
                  <a:srgbClr val="595959"/>
                </a:solidFill>
                <a:latin typeface="微软雅黑" panose="020B0503020204020204" pitchFamily="34" charset="-122"/>
                <a:ea typeface="微软雅黑" panose="020B0503020204020204" pitchFamily="34" charset="-122"/>
                <a:sym typeface="+mn-ea"/>
              </a:rPr>
              <a:t>num</a:t>
            </a:r>
            <a:r>
              <a:rPr lang="en-US" altLang="zh-CN" sz="1600" dirty="0">
                <a:solidFill>
                  <a:srgbClr val="595959"/>
                </a:solidFill>
                <a:latin typeface="微软雅黑" panose="020B0503020204020204" pitchFamily="34" charset="-122"/>
                <a:ea typeface="微软雅黑" panose="020B0503020204020204" pitchFamily="34" charset="-122"/>
                <a:sym typeface="+mn-ea"/>
              </a:rPr>
              <a:t> }}&lt;/span&gt;</a:t>
            </a:r>
          </a:p>
          <a:p>
            <a:pPr>
              <a:lnSpc>
                <a:spcPct val="150000"/>
              </a:lnSpc>
              <a:defRPr/>
            </a:pPr>
            <a:r>
              <a:rPr lang="en-US" altLang="zh-CN" sz="1600" dirty="0">
                <a:solidFill>
                  <a:srgbClr val="595959"/>
                </a:solidFill>
                <a:latin typeface="微软雅黑" panose="020B0503020204020204" pitchFamily="34" charset="-122"/>
                <a:ea typeface="微软雅黑" panose="020B0503020204020204" pitchFamily="34" charset="-122"/>
                <a:sym typeface="+mn-ea"/>
              </a:rPr>
              <a:t>&lt;/div&gt;</a:t>
            </a:r>
          </a:p>
        </p:txBody>
      </p:sp>
    </p:spTree>
    <p:extLst>
      <p:ext uri="{BB962C8B-B14F-4D97-AF65-F5344CB8AC3E}">
        <p14:creationId xmlns:p14="http://schemas.microsoft.com/office/powerpoint/2010/main" val="177588826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29945"/>
          </a:xfrm>
          <a:prstGeom prst="rect">
            <a:avLst/>
          </a:prstGeom>
          <a:noFill/>
        </p:spPr>
        <p:txBody>
          <a:bodyPr wrap="square" lIns="91443" tIns="45720" rIns="91443" bIns="45720" rtlCol="0">
            <a:spAutoFit/>
          </a:bodyPr>
          <a:lstStyle/>
          <a:p>
            <a:r>
              <a:rPr lang="zh-CN" altLang="en-US" sz="4800" b="1">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最新房源数据展示</a:t>
            </a:r>
            <a:endParaRPr lang="zh-CN" altLang="en-US" sz="4800" b="1" dirty="0">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a:solidFill>
                  <a:srgbClr val="FAFAFA"/>
                </a:solidFill>
                <a:latin typeface="微软雅黑" panose="020B0503020204020204" pitchFamily="34" charset="-122"/>
                <a:ea typeface="微软雅黑" panose="020B0503020204020204" pitchFamily="34" charset="-122"/>
                <a:cs typeface="+mn-ea"/>
                <a:sym typeface="+mn-lt"/>
              </a:rPr>
              <a:t>7.2</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53852363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99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最新房源数据</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展示功能，能够实现将</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查询</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的最新房源数据在</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首页中展示</a:t>
            </a:r>
            <a:endParaRPr lang="zh-CN" sz="2000" dirty="0">
              <a:solidFill>
                <a:srgbClr val="0075CC"/>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最新房源数据展示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60785474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10631" y="982285"/>
            <a:ext cx="7056784" cy="507831"/>
          </a:xfrm>
          <a:prstGeom prst="rect">
            <a:avLst/>
          </a:prstGeom>
          <a:noFill/>
          <a:ln w="9525">
            <a:noFill/>
          </a:ln>
        </p:spPr>
        <p:txBody>
          <a:bodyPr wrap="square">
            <a:spAutoFit/>
          </a:bodyPr>
          <a:lstStyle/>
          <a:p>
            <a:pPr indent="0" fontAlgn="auto">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在智能租房项目中，首页房源总数下方会为用户展示</a:t>
            </a:r>
            <a:r>
              <a:rPr lang="zh-CN" altLang="en-US" sz="1800">
                <a:solidFill>
                  <a:srgbClr val="0075CC"/>
                </a:solidFill>
                <a:latin typeface="微软雅黑" panose="020B0503020204020204" pitchFamily="34" charset="-122"/>
                <a:ea typeface="微软雅黑" panose="020B0503020204020204" pitchFamily="34" charset="-122"/>
              </a:rPr>
              <a:t>最新房源数据</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20"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最新房源数据展示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3074"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630" y="2061642"/>
            <a:ext cx="5736015" cy="3785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887294" y="2869263"/>
            <a:ext cx="4847406" cy="2169825"/>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从图中可以看出，首页总共展示了</a:t>
            </a:r>
            <a:r>
              <a:rPr lang="zh-CN" altLang="en-US" sz="1800">
                <a:solidFill>
                  <a:srgbClr val="0075CC"/>
                </a:solidFill>
                <a:latin typeface="微软雅黑" panose="020B0503020204020204" pitchFamily="34" charset="-122"/>
                <a:ea typeface="微软雅黑" panose="020B0503020204020204" pitchFamily="34" charset="-122"/>
              </a:rPr>
              <a:t>6套最新的房源数据</a:t>
            </a:r>
            <a:r>
              <a:rPr lang="zh-CN" altLang="en-US" sz="1800">
                <a:solidFill>
                  <a:srgbClr val="595959"/>
                </a:solidFill>
                <a:latin typeface="微软雅黑" panose="020B0503020204020204" pitchFamily="34" charset="-122"/>
                <a:ea typeface="微软雅黑" panose="020B0503020204020204" pitchFamily="34" charset="-122"/>
              </a:rPr>
              <a:t>，每套房源信息包括</a:t>
            </a:r>
            <a:r>
              <a:rPr lang="zh-CN" altLang="en-US" sz="1800">
                <a:solidFill>
                  <a:srgbClr val="0075CC"/>
                </a:solidFill>
                <a:latin typeface="微软雅黑" panose="020B0503020204020204" pitchFamily="34" charset="-122"/>
                <a:ea typeface="微软雅黑" panose="020B0503020204020204" pitchFamily="34" charset="-122"/>
              </a:rPr>
              <a:t>房源图片</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房源地址</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房源户型</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房源面积</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房源价格</a:t>
            </a:r>
            <a:r>
              <a:rPr lang="zh-CN" altLang="en-US" sz="1800">
                <a:solidFill>
                  <a:srgbClr val="595959"/>
                </a:solidFill>
                <a:latin typeface="微软雅黑" panose="020B0503020204020204" pitchFamily="34" charset="-122"/>
                <a:ea typeface="微软雅黑" panose="020B0503020204020204" pitchFamily="34" charset="-122"/>
              </a:rPr>
              <a:t>。分</a:t>
            </a:r>
            <a:r>
              <a:rPr lang="zh-CN" altLang="en-US" sz="1800">
                <a:solidFill>
                  <a:srgbClr val="0075CC"/>
                </a:solidFill>
                <a:latin typeface="微软雅黑" panose="020B0503020204020204" pitchFamily="34" charset="-122"/>
                <a:ea typeface="微软雅黑" panose="020B0503020204020204" pitchFamily="34" charset="-122"/>
              </a:rPr>
              <a:t>功能分析</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接口设计</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后端实现</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渲染模板</a:t>
            </a:r>
            <a:r>
              <a:rPr lang="zh-CN" altLang="en-US" sz="1800">
                <a:solidFill>
                  <a:srgbClr val="595959"/>
                </a:solidFill>
                <a:latin typeface="微软雅黑" panose="020B0503020204020204" pitchFamily="34" charset="-122"/>
                <a:ea typeface="微软雅黑" panose="020B0503020204020204" pitchFamily="34" charset="-122"/>
              </a:rPr>
              <a:t>4个部分实现最新房源数据展示的功能。</a:t>
            </a:r>
          </a:p>
        </p:txBody>
      </p:sp>
    </p:spTree>
    <p:extLst>
      <p:ext uri="{BB962C8B-B14F-4D97-AF65-F5344CB8AC3E}">
        <p14:creationId xmlns:p14="http://schemas.microsoft.com/office/powerpoint/2010/main" val="370086256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最新房源数据展示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22" name="组合 21"/>
          <p:cNvGrpSpPr/>
          <p:nvPr/>
        </p:nvGrpSpPr>
        <p:grpSpPr>
          <a:xfrm>
            <a:off x="1045025" y="981522"/>
            <a:ext cx="2025845" cy="648072"/>
            <a:chOff x="1115236" y="981522"/>
            <a:chExt cx="2732370" cy="648072"/>
          </a:xfrm>
        </p:grpSpPr>
        <p:sp>
          <p:nvSpPr>
            <p:cNvPr id="23" name="圆角矩形 22"/>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功能分析</a:t>
              </a:r>
            </a:p>
          </p:txBody>
        </p:sp>
      </p:grpSp>
      <p:sp>
        <p:nvSpPr>
          <p:cNvPr id="25" name="椭圆 24"/>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a:blip r:embed="rId3"/>
          <a:stretch>
            <a:fillRect/>
          </a:stretch>
        </p:blipFill>
        <p:spPr>
          <a:xfrm>
            <a:off x="1154509" y="2205658"/>
            <a:ext cx="2995709" cy="3229748"/>
          </a:xfrm>
          <a:prstGeom prst="rect">
            <a:avLst/>
          </a:prstGeom>
        </p:spPr>
      </p:pic>
      <p:sp>
        <p:nvSpPr>
          <p:cNvPr id="2" name="矩形 1"/>
          <p:cNvSpPr/>
          <p:nvPr/>
        </p:nvSpPr>
        <p:spPr>
          <a:xfrm>
            <a:off x="4583039" y="3183855"/>
            <a:ext cx="6156102" cy="1754326"/>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最新房源数据</a:t>
            </a:r>
            <a:r>
              <a:rPr lang="zh-CN" altLang="en-US" sz="1800">
                <a:solidFill>
                  <a:srgbClr val="595959"/>
                </a:solidFill>
                <a:latin typeface="微软雅黑" panose="020B0503020204020204" pitchFamily="34" charset="-122"/>
                <a:ea typeface="微软雅黑" panose="020B0503020204020204" pitchFamily="34" charset="-122"/>
              </a:rPr>
              <a:t>为最近新添加的房源数据，若希望在首页中展示最新的房源数据，需要从数据库中</a:t>
            </a:r>
            <a:r>
              <a:rPr lang="zh-CN" altLang="en-US" sz="1800">
                <a:solidFill>
                  <a:srgbClr val="0075CC"/>
                </a:solidFill>
                <a:latin typeface="微软雅黑" panose="020B0503020204020204" pitchFamily="34" charset="-122"/>
                <a:ea typeface="微软雅黑" panose="020B0503020204020204" pitchFamily="34" charset="-122"/>
              </a:rPr>
              <a:t>查询发布时间较晚</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6条房源数据</a:t>
            </a:r>
            <a:r>
              <a:rPr lang="zh-CN" altLang="en-US" sz="1800">
                <a:solidFill>
                  <a:srgbClr val="595959"/>
                </a:solidFill>
                <a:latin typeface="微软雅黑" panose="020B0503020204020204" pitchFamily="34" charset="-122"/>
                <a:ea typeface="微软雅黑" panose="020B0503020204020204" pitchFamily="34" charset="-122"/>
              </a:rPr>
              <a:t>，之后将查询结果返回至后端，由</a:t>
            </a:r>
            <a:r>
              <a:rPr lang="zh-CN" altLang="en-US" sz="1800">
                <a:solidFill>
                  <a:srgbClr val="0075CC"/>
                </a:solidFill>
                <a:latin typeface="微软雅黑" panose="020B0503020204020204" pitchFamily="34" charset="-122"/>
                <a:ea typeface="微软雅黑" panose="020B0503020204020204" pitchFamily="34" charset="-122"/>
              </a:rPr>
              <a:t>后端渲染</a:t>
            </a:r>
            <a:r>
              <a:rPr lang="zh-CN" altLang="en-US" sz="1800">
                <a:solidFill>
                  <a:srgbClr val="595959"/>
                </a:solidFill>
                <a:latin typeface="微软雅黑" panose="020B0503020204020204" pitchFamily="34" charset="-122"/>
                <a:ea typeface="微软雅黑" panose="020B0503020204020204" pitchFamily="34" charset="-122"/>
              </a:rPr>
              <a:t>到</a:t>
            </a:r>
            <a:r>
              <a:rPr lang="zh-CN" altLang="en-US" sz="1800">
                <a:solidFill>
                  <a:srgbClr val="0075CC"/>
                </a:solidFill>
                <a:latin typeface="微软雅黑" panose="020B0503020204020204" pitchFamily="34" charset="-122"/>
                <a:ea typeface="微软雅黑" panose="020B0503020204020204" pitchFamily="34" charset="-122"/>
              </a:rPr>
              <a:t>模板文件</a:t>
            </a:r>
            <a:r>
              <a:rPr lang="zh-CN" altLang="en-US" sz="1800">
                <a:solidFill>
                  <a:srgbClr val="595959"/>
                </a:solidFill>
                <a:latin typeface="微软雅黑" panose="020B0503020204020204" pitchFamily="34" charset="-122"/>
                <a:ea typeface="微软雅黑" panose="020B0503020204020204" pitchFamily="34" charset="-122"/>
              </a:rPr>
              <a:t>中即可。</a:t>
            </a:r>
          </a:p>
        </p:txBody>
      </p:sp>
      <p:sp>
        <p:nvSpPr>
          <p:cNvPr id="9" name="原创设计师QQ598969553          _3"/>
          <p:cNvSpPr/>
          <p:nvPr/>
        </p:nvSpPr>
        <p:spPr>
          <a:xfrm>
            <a:off x="4583038" y="3069754"/>
            <a:ext cx="6153151" cy="1956396"/>
          </a:xfrm>
          <a:prstGeom prst="roundRect">
            <a:avLst>
              <a:gd name="adj" fmla="val 908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01102262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最新房源数据展示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22" name="组合 21"/>
          <p:cNvGrpSpPr/>
          <p:nvPr/>
        </p:nvGrpSpPr>
        <p:grpSpPr>
          <a:xfrm>
            <a:off x="1045025" y="981522"/>
            <a:ext cx="2025845" cy="648072"/>
            <a:chOff x="1115236" y="981522"/>
            <a:chExt cx="2732370" cy="648072"/>
          </a:xfrm>
        </p:grpSpPr>
        <p:sp>
          <p:nvSpPr>
            <p:cNvPr id="23" name="圆角矩形 22"/>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接口设计</a:t>
              </a:r>
            </a:p>
          </p:txBody>
        </p:sp>
      </p:grpSp>
      <p:sp>
        <p:nvSpPr>
          <p:cNvPr id="25" name="椭圆 24"/>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45025" y="1701602"/>
            <a:ext cx="10378773" cy="461665"/>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最新房源数据</a:t>
            </a:r>
            <a:r>
              <a:rPr lang="zh-CN" altLang="en-US" sz="1800">
                <a:solidFill>
                  <a:srgbClr val="0075CC"/>
                </a:solidFill>
                <a:latin typeface="微软雅黑" panose="020B0503020204020204" pitchFamily="34" charset="-122"/>
                <a:ea typeface="微软雅黑" panose="020B0503020204020204" pitchFamily="34" charset="-122"/>
              </a:rPr>
              <a:t>接口设计</a:t>
            </a:r>
            <a:r>
              <a:rPr lang="zh-CN" altLang="en-US" sz="1800">
                <a:solidFill>
                  <a:srgbClr val="595959"/>
                </a:solidFill>
                <a:latin typeface="微软雅黑" panose="020B0503020204020204" pitchFamily="34" charset="-122"/>
                <a:ea typeface="微软雅黑" panose="020B0503020204020204" pitchFamily="34" charset="-122"/>
              </a:rPr>
              <a:t>如表所示。</a:t>
            </a:r>
          </a:p>
        </p:txBody>
      </p:sp>
      <p:sp>
        <p:nvSpPr>
          <p:cNvPr id="3" name="矩形 2"/>
          <p:cNvSpPr/>
          <p:nvPr/>
        </p:nvSpPr>
        <p:spPr>
          <a:xfrm>
            <a:off x="1025135" y="4749745"/>
            <a:ext cx="8886495" cy="507831"/>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因为项目中的房源图片均使用同一张图片，所以返回的数据中无需包含图片名称。</a:t>
            </a:r>
          </a:p>
        </p:txBody>
      </p:sp>
      <p:graphicFrame>
        <p:nvGraphicFramePr>
          <p:cNvPr id="10" name="表格 9"/>
          <p:cNvGraphicFramePr>
            <a:graphicFrameLocks noGrp="1"/>
          </p:cNvGraphicFramePr>
          <p:nvPr>
            <p:extLst>
              <p:ext uri="{D42A27DB-BD31-4B8C-83A1-F6EECF244321}">
                <p14:modId xmlns:p14="http://schemas.microsoft.com/office/powerpoint/2010/main" val="1818705136"/>
              </p:ext>
            </p:extLst>
          </p:nvPr>
        </p:nvGraphicFramePr>
        <p:xfrm>
          <a:off x="3498260" y="2493690"/>
          <a:ext cx="5472302" cy="1944000"/>
        </p:xfrm>
        <a:graphic>
          <a:graphicData uri="http://schemas.openxmlformats.org/drawingml/2006/table">
            <a:tbl>
              <a:tblPr/>
              <a:tblGrid>
                <a:gridCol w="1644747">
                  <a:extLst>
                    <a:ext uri="{9D8B030D-6E8A-4147-A177-3AD203B41FA5}">
                      <a16:colId xmlns:a16="http://schemas.microsoft.com/office/drawing/2014/main" val="3778545926"/>
                    </a:ext>
                  </a:extLst>
                </a:gridCol>
                <a:gridCol w="3827555">
                  <a:extLst>
                    <a:ext uri="{9D8B030D-6E8A-4147-A177-3AD203B41FA5}">
                      <a16:colId xmlns:a16="http://schemas.microsoft.com/office/drawing/2014/main" val="2034797012"/>
                    </a:ext>
                  </a:extLst>
                </a:gridCol>
              </a:tblGrid>
              <a:tr h="388800">
                <a:tc>
                  <a:txBody>
                    <a:bodyPr/>
                    <a:lstStyle/>
                    <a:p>
                      <a:pPr marL="0" algn="ctr" defTabSz="1219200" rtl="0" eaLnBrk="1" fontAlgn="ctr" latinLnBrk="0" hangingPunct="1"/>
                      <a:r>
                        <a:rPr lang="zh-CN" altLang="zh-CN" sz="1800" kern="1200">
                          <a:solidFill>
                            <a:schemeClr val="tx1"/>
                          </a:solidFill>
                          <a:effectLst/>
                          <a:latin typeface="微软雅黑" panose="020B0503020204020204" pitchFamily="34" charset="-122"/>
                          <a:ea typeface="微软雅黑" panose="020B0503020204020204" pitchFamily="34" charset="-122"/>
                          <a:cs typeface="+mn-cs"/>
                        </a:rPr>
                        <a:t>接口描述</a:t>
                      </a:r>
                      <a:endParaRPr lang="zh-CN" altLang="en-US" sz="18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kern="1200">
                          <a:solidFill>
                            <a:schemeClr val="tx1"/>
                          </a:solidFill>
                          <a:effectLst/>
                          <a:latin typeface="微软雅黑" panose="020B0503020204020204" pitchFamily="34" charset="-122"/>
                          <a:ea typeface="微软雅黑" panose="020B0503020204020204" pitchFamily="34" charset="-122"/>
                          <a:cs typeface="+mn-cs"/>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388800">
                <a:tc>
                  <a:txBody>
                    <a:bodyPr/>
                    <a:lstStyle/>
                    <a:p>
                      <a:pPr fontAlgn="ctr"/>
                      <a:r>
                        <a:rPr lang="zh-CN" altLang="en-US" sz="1600">
                          <a:effectLst/>
                          <a:latin typeface="微软雅黑" panose="020B0503020204020204" pitchFamily="34" charset="-122"/>
                          <a:ea typeface="微软雅黑" panose="020B0503020204020204" pitchFamily="34" charset="-122"/>
                        </a:rPr>
                        <a:t>请求页面</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latinLnBrk="0" hangingPunct="1"/>
                      <a:r>
                        <a:rPr lang="en-US" altLang="zh-CN" sz="1600" kern="120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index.html</a:t>
                      </a:r>
                      <a:endParaRPr lang="zh-CN" altLang="en-US" sz="1600" kern="1200">
                        <a:solidFill>
                          <a:schemeClr val="dk1"/>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09484653"/>
                  </a:ext>
                </a:extLst>
              </a:tr>
              <a:tr h="388800">
                <a:tc>
                  <a:txBody>
                    <a:bodyPr/>
                    <a:lstStyle/>
                    <a:p>
                      <a:pPr fontAlgn="ctr"/>
                      <a:r>
                        <a:rPr lang="zh-CN" altLang="zh-CN" sz="1600" kern="1200">
                          <a:solidFill>
                            <a:schemeClr val="tx1"/>
                          </a:solidFill>
                          <a:effectLst/>
                          <a:latin typeface="微软雅黑" panose="020B0503020204020204" pitchFamily="34" charset="-122"/>
                          <a:ea typeface="微软雅黑" panose="020B0503020204020204" pitchFamily="34" charset="-122"/>
                          <a:cs typeface="+mn-cs"/>
                        </a:rPr>
                        <a:t>请求方式</a:t>
                      </a:r>
                      <a:endParaRPr lang="en-US" sz="160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fontAlgn="ctr"/>
                      <a:r>
                        <a:rPr lang="en-US" altLang="zh-CN" sz="1600" kern="1200">
                          <a:solidFill>
                            <a:schemeClr val="tx1"/>
                          </a:solidFill>
                          <a:effectLst/>
                          <a:latin typeface="微软雅黑" panose="020B0503020204020204" pitchFamily="34" charset="-122"/>
                          <a:ea typeface="微软雅黑" panose="020B0503020204020204" pitchFamily="34" charset="-122"/>
                          <a:cs typeface="+mn-cs"/>
                        </a:rPr>
                        <a:t>GET</a:t>
                      </a:r>
                      <a:endParaRPr lang="zh-CN" altLang="en-US" sz="160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61090594"/>
                  </a:ext>
                </a:extLst>
              </a:tr>
              <a:tr h="388800">
                <a:tc>
                  <a:txBody>
                    <a:bodyPr/>
                    <a:lstStyle/>
                    <a:p>
                      <a:pPr fontAlgn="ctr"/>
                      <a:r>
                        <a:rPr lang="zh-CN" altLang="zh-CN" sz="1600" kern="1200">
                          <a:solidFill>
                            <a:schemeClr val="tx1"/>
                          </a:solidFill>
                          <a:effectLst/>
                          <a:latin typeface="微软雅黑" panose="020B0503020204020204" pitchFamily="34" charset="-122"/>
                          <a:ea typeface="微软雅黑" panose="020B0503020204020204" pitchFamily="34" charset="-122"/>
                          <a:cs typeface="+mn-cs"/>
                        </a:rPr>
                        <a:t>请求地址</a:t>
                      </a:r>
                      <a:endParaRPr lang="en-US" sz="160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fontAlgn="ctr"/>
                      <a:r>
                        <a:rPr lang="en-US" altLang="zh-CN" sz="1600" kern="1200">
                          <a:solidFill>
                            <a:schemeClr val="tx1"/>
                          </a:solidFill>
                          <a:effectLst/>
                          <a:latin typeface="微软雅黑" panose="020B0503020204020204" pitchFamily="34" charset="-122"/>
                          <a:ea typeface="微软雅黑" panose="020B0503020204020204" pitchFamily="34" charset="-122"/>
                          <a:cs typeface="+mn-cs"/>
                        </a:rPr>
                        <a:t>/</a:t>
                      </a:r>
                      <a:endParaRPr lang="zh-CN" altLang="en-US" sz="160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84536881"/>
                  </a:ext>
                </a:extLst>
              </a:tr>
              <a:tr h="388800">
                <a:tc>
                  <a:txBody>
                    <a:bodyPr/>
                    <a:lstStyle/>
                    <a:p>
                      <a:pPr fontAlgn="ctr"/>
                      <a:r>
                        <a:rPr lang="zh-CN" altLang="zh-CN" sz="1600" kern="1200">
                          <a:solidFill>
                            <a:schemeClr val="tx1"/>
                          </a:solidFill>
                          <a:effectLst/>
                          <a:latin typeface="微软雅黑" panose="020B0503020204020204" pitchFamily="34" charset="-122"/>
                          <a:ea typeface="微软雅黑" panose="020B0503020204020204" pitchFamily="34" charset="-122"/>
                          <a:cs typeface="+mn-cs"/>
                        </a:rPr>
                        <a:t>返回数据</a:t>
                      </a:r>
                      <a:endParaRPr lang="en-US" sz="160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latinLnBrk="0" hangingPunct="1"/>
                      <a:r>
                        <a:rPr lang="zh-CN" altLang="en-US" sz="1600" kern="120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房源对象列表</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67144048"/>
                  </a:ext>
                </a:extLst>
              </a:tr>
            </a:tbl>
          </a:graphicData>
        </a:graphic>
      </p:graphicFrame>
    </p:spTree>
    <p:extLst>
      <p:ext uri="{BB962C8B-B14F-4D97-AF65-F5344CB8AC3E}">
        <p14:creationId xmlns:p14="http://schemas.microsoft.com/office/powerpoint/2010/main" val="16168232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308" y="572758"/>
            <a:ext cx="4775842"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学习目标</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dirty="0">
                <a:solidFill>
                  <a:srgbClr val="1369B2"/>
                </a:solidFill>
                <a:latin typeface="微软雅黑" panose="020B0503020204020204" pitchFamily="34" charset="-122"/>
                <a:ea typeface="微软雅黑" panose="020B0503020204020204" pitchFamily="34" charset="-122"/>
                <a:cs typeface="+mn-ea"/>
                <a:sym typeface="+mn-lt"/>
              </a:rPr>
              <a:t>Target</a:t>
            </a:r>
            <a:endParaRPr lang="en-GB" altLang="zh-CN"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40" name="组合 39"/>
          <p:cNvGrpSpPr/>
          <p:nvPr/>
        </p:nvGrpSpPr>
        <p:grpSpPr>
          <a:xfrm>
            <a:off x="2062758" y="2637706"/>
            <a:ext cx="7920880" cy="688077"/>
            <a:chOff x="978872" y="1800499"/>
            <a:chExt cx="5471124" cy="515938"/>
          </a:xfrm>
        </p:grpSpPr>
        <p:sp>
          <p:nvSpPr>
            <p:cNvPr id="41" name="Pentagon 3"/>
            <p:cNvSpPr/>
            <p:nvPr/>
          </p:nvSpPr>
          <p:spPr bwMode="auto">
            <a:xfrm>
              <a:off x="978872" y="1800499"/>
              <a:ext cx="5471124" cy="51593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房源总数展示功能</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，能够实现将</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统计的房源总数</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在首页中展示</a:t>
              </a:r>
            </a:p>
          </p:txBody>
        </p:sp>
        <p:sp>
          <p:nvSpPr>
            <p:cNvPr id="42" name="MH_Others_1"/>
            <p:cNvSpPr/>
            <p:nvPr/>
          </p:nvSpPr>
          <p:spPr bwMode="auto">
            <a:xfrm>
              <a:off x="985222" y="1800500"/>
              <a:ext cx="82550" cy="515937"/>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43" name="组合 42"/>
          <p:cNvGrpSpPr/>
          <p:nvPr/>
        </p:nvGrpSpPr>
        <p:grpSpPr>
          <a:xfrm>
            <a:off x="2062758" y="3507987"/>
            <a:ext cx="7920880" cy="685959"/>
            <a:chOff x="978872" y="2570437"/>
            <a:chExt cx="5437064" cy="514350"/>
          </a:xfrm>
        </p:grpSpPr>
        <p:sp>
          <p:nvSpPr>
            <p:cNvPr id="44" name="Pentagon 5"/>
            <p:cNvSpPr/>
            <p:nvPr/>
          </p:nvSpPr>
          <p:spPr bwMode="auto">
            <a:xfrm>
              <a:off x="978872" y="2570437"/>
              <a:ext cx="543706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最新房源数据展示功能</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，能够实现将</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查询的最新房源数据</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在首页中展示</a:t>
              </a:r>
            </a:p>
          </p:txBody>
        </p:sp>
        <p:sp>
          <p:nvSpPr>
            <p:cNvPr id="45" name="MH_Others_1"/>
            <p:cNvSpPr/>
            <p:nvPr/>
          </p:nvSpPr>
          <p:spPr bwMode="auto">
            <a:xfrm>
              <a:off x="985222" y="2570437"/>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0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46" name="组合 45"/>
          <p:cNvGrpSpPr/>
          <p:nvPr/>
        </p:nvGrpSpPr>
        <p:grpSpPr>
          <a:xfrm>
            <a:off x="2062758" y="4376153"/>
            <a:ext cx="7920880" cy="688077"/>
            <a:chOff x="978872" y="3338787"/>
            <a:chExt cx="5437064" cy="515938"/>
          </a:xfrm>
        </p:grpSpPr>
        <p:sp>
          <p:nvSpPr>
            <p:cNvPr id="47" name="Pentagon 6"/>
            <p:cNvSpPr/>
            <p:nvPr/>
          </p:nvSpPr>
          <p:spPr bwMode="auto">
            <a:xfrm>
              <a:off x="978872" y="3338787"/>
              <a:ext cx="5437064"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热点房源数据展示功能</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，能够实现将</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查询的热点房源数据</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在首页中展示</a:t>
              </a:r>
              <a:endParaRPr lang="en-GB" sz="1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48" name="MH_Others_1"/>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0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spTree>
    <p:extLst>
      <p:ext uri="{BB962C8B-B14F-4D97-AF65-F5344CB8AC3E}">
        <p14:creationId xmlns:p14="http://schemas.microsoft.com/office/powerpoint/2010/main" val="127937468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最新房源数据展示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22" name="组合 21"/>
          <p:cNvGrpSpPr/>
          <p:nvPr/>
        </p:nvGrpSpPr>
        <p:grpSpPr>
          <a:xfrm>
            <a:off x="1045025" y="981522"/>
            <a:ext cx="2025845" cy="648072"/>
            <a:chOff x="1115236" y="981522"/>
            <a:chExt cx="2732370" cy="648072"/>
          </a:xfrm>
        </p:grpSpPr>
        <p:sp>
          <p:nvSpPr>
            <p:cNvPr id="23" name="圆角矩形 22"/>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后端实现</a:t>
              </a:r>
            </a:p>
          </p:txBody>
        </p:sp>
      </p:grpSp>
      <p:sp>
        <p:nvSpPr>
          <p:cNvPr id="25" name="椭圆 24"/>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45025" y="1701602"/>
            <a:ext cx="10378773" cy="874407"/>
          </a:xfrm>
          <a:prstGeom prst="rect">
            <a:avLst/>
          </a:prstGeom>
        </p:spPr>
        <p:txBody>
          <a:bodyPr wrap="square">
            <a:spAutoFit/>
          </a:bodyPr>
          <a:lstStyle/>
          <a:p>
            <a:pPr>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rPr>
              <a:t>因为</a:t>
            </a:r>
            <a:r>
              <a:rPr lang="zh-CN" altLang="en-US" sz="1800" dirty="0">
                <a:solidFill>
                  <a:srgbClr val="0075CC"/>
                </a:solidFill>
                <a:latin typeface="微软雅黑" panose="020B0503020204020204" pitchFamily="34" charset="-122"/>
                <a:ea typeface="微软雅黑" panose="020B0503020204020204" pitchFamily="34" charset="-122"/>
              </a:rPr>
              <a:t>最新房源数据</a:t>
            </a:r>
            <a:r>
              <a:rPr lang="zh-CN" altLang="en-US" sz="1800" dirty="0">
                <a:solidFill>
                  <a:srgbClr val="595959"/>
                </a:solidFill>
                <a:latin typeface="微软雅黑" panose="020B0503020204020204" pitchFamily="34" charset="-122"/>
                <a:ea typeface="微软雅黑" panose="020B0503020204020204" pitchFamily="34" charset="-122"/>
              </a:rPr>
              <a:t>仍然显示在首页上，所以会将最新房源数据展示功能的逻辑代码写到视图函数</a:t>
            </a:r>
            <a:r>
              <a:rPr lang="en-US" altLang="zh-CN" sz="1800" dirty="0">
                <a:solidFill>
                  <a:srgbClr val="595959"/>
                </a:solidFill>
                <a:latin typeface="微软雅黑" panose="020B0503020204020204" pitchFamily="34" charset="-122"/>
                <a:ea typeface="微软雅黑" panose="020B0503020204020204" pitchFamily="34" charset="-122"/>
              </a:rPr>
              <a:t>index()</a:t>
            </a:r>
            <a:r>
              <a:rPr lang="zh-CN" altLang="en-US" sz="1800" dirty="0">
                <a:solidFill>
                  <a:srgbClr val="595959"/>
                </a:solidFill>
                <a:latin typeface="微软雅黑" panose="020B0503020204020204" pitchFamily="34" charset="-122"/>
                <a:ea typeface="微软雅黑" panose="020B0503020204020204" pitchFamily="34" charset="-122"/>
              </a:rPr>
              <a:t>中。在</a:t>
            </a:r>
            <a:r>
              <a:rPr lang="en-US" altLang="zh-CN" sz="1800" dirty="0">
                <a:solidFill>
                  <a:srgbClr val="0075CC"/>
                </a:solidFill>
                <a:latin typeface="微软雅黑" panose="020B0503020204020204" pitchFamily="34" charset="-122"/>
                <a:ea typeface="微软雅黑" panose="020B0503020204020204" pitchFamily="34" charset="-122"/>
              </a:rPr>
              <a:t>index()</a:t>
            </a:r>
            <a:r>
              <a:rPr lang="zh-CN" altLang="en-US" sz="1800" dirty="0">
                <a:solidFill>
                  <a:srgbClr val="0075CC"/>
                </a:solidFill>
                <a:latin typeface="微软雅黑" panose="020B0503020204020204" pitchFamily="34" charset="-122"/>
                <a:ea typeface="微软雅黑" panose="020B0503020204020204" pitchFamily="34" charset="-122"/>
              </a:rPr>
              <a:t>函数</a:t>
            </a:r>
            <a:r>
              <a:rPr lang="zh-CN" altLang="en-US" sz="1800" dirty="0">
                <a:solidFill>
                  <a:srgbClr val="595959"/>
                </a:solidFill>
                <a:latin typeface="微软雅黑" panose="020B0503020204020204" pitchFamily="34" charset="-122"/>
                <a:ea typeface="微软雅黑" panose="020B0503020204020204" pitchFamily="34" charset="-122"/>
              </a:rPr>
              <a:t>中增加最新房源数据展示的逻辑代码，具体如下所示。</a:t>
            </a:r>
          </a:p>
        </p:txBody>
      </p:sp>
      <p:sp>
        <p:nvSpPr>
          <p:cNvPr id="10" name="矩形 9"/>
          <p:cNvSpPr/>
          <p:nvPr/>
        </p:nvSpPr>
        <p:spPr bwMode="auto">
          <a:xfrm>
            <a:off x="1405065" y="2781722"/>
            <a:ext cx="9658691" cy="2808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dirty="0">
                <a:solidFill>
                  <a:srgbClr val="595959"/>
                </a:solidFill>
                <a:latin typeface="微软雅黑" panose="020B0503020204020204" pitchFamily="34" charset="-122"/>
                <a:ea typeface="微软雅黑" panose="020B0503020204020204" pitchFamily="34" charset="-122"/>
                <a:sym typeface="+mn-ea"/>
              </a:rPr>
              <a:t>@</a:t>
            </a:r>
            <a:r>
              <a:rPr lang="en-US" altLang="zh-CN" sz="1600" dirty="0" err="1">
                <a:solidFill>
                  <a:srgbClr val="595959"/>
                </a:solidFill>
                <a:latin typeface="微软雅黑" panose="020B0503020204020204" pitchFamily="34" charset="-122"/>
                <a:ea typeface="微软雅黑" panose="020B0503020204020204" pitchFamily="34" charset="-122"/>
                <a:sym typeface="+mn-ea"/>
              </a:rPr>
              <a:t>index_page.route</a:t>
            </a:r>
            <a:r>
              <a:rPr lang="en-US" altLang="zh-CN" sz="1600" dirty="0">
                <a:solidFill>
                  <a:srgbClr val="595959"/>
                </a:solidFill>
                <a:latin typeface="微软雅黑" panose="020B0503020204020204" pitchFamily="34" charset="-122"/>
                <a:ea typeface="微软雅黑" panose="020B0503020204020204" pitchFamily="34" charset="-122"/>
                <a:sym typeface="+mn-ea"/>
              </a:rPr>
              <a:t>('/')</a:t>
            </a:r>
          </a:p>
          <a:p>
            <a:pPr>
              <a:lnSpc>
                <a:spcPct val="150000"/>
              </a:lnSpc>
              <a:defRPr/>
            </a:pPr>
            <a:r>
              <a:rPr lang="en-US" altLang="zh-CN" sz="1600" dirty="0" err="1">
                <a:solidFill>
                  <a:srgbClr val="595959"/>
                </a:solidFill>
                <a:latin typeface="微软雅黑" panose="020B0503020204020204" pitchFamily="34" charset="-122"/>
                <a:ea typeface="微软雅黑" panose="020B0503020204020204" pitchFamily="34" charset="-122"/>
                <a:sym typeface="+mn-ea"/>
              </a:rPr>
              <a:t>def</a:t>
            </a:r>
            <a:r>
              <a:rPr lang="en-US" altLang="zh-CN" sz="1600" dirty="0">
                <a:solidFill>
                  <a:srgbClr val="595959"/>
                </a:solidFill>
                <a:latin typeface="微软雅黑" panose="020B0503020204020204" pitchFamily="34" charset="-122"/>
                <a:ea typeface="微软雅黑" panose="020B0503020204020204" pitchFamily="34" charset="-122"/>
                <a:sym typeface="+mn-ea"/>
              </a:rPr>
              <a:t> index():</a:t>
            </a:r>
          </a:p>
          <a:p>
            <a:pPr>
              <a:lnSpc>
                <a:spcPct val="150000"/>
              </a:lnSpc>
              <a:defRPr/>
            </a:pPr>
            <a:r>
              <a:rPr lang="en-US" altLang="zh-CN" sz="1600" dirty="0">
                <a:solidFill>
                  <a:srgbClr val="595959"/>
                </a:solidFill>
                <a:latin typeface="微软雅黑" panose="020B0503020204020204" pitchFamily="34" charset="-122"/>
                <a:ea typeface="微软雅黑" panose="020B0503020204020204" pitchFamily="34" charset="-122"/>
                <a:sym typeface="+mn-ea"/>
              </a:rPr>
              <a:t>    </a:t>
            </a:r>
            <a:r>
              <a:rPr lang="en-US" altLang="zh-CN" sz="1600" dirty="0" err="1">
                <a:solidFill>
                  <a:srgbClr val="595959"/>
                </a:solidFill>
                <a:latin typeface="微软雅黑" panose="020B0503020204020204" pitchFamily="34" charset="-122"/>
                <a:ea typeface="微软雅黑" panose="020B0503020204020204" pitchFamily="34" charset="-122"/>
                <a:sym typeface="+mn-ea"/>
              </a:rPr>
              <a:t>house_total_num</a:t>
            </a:r>
            <a:r>
              <a:rPr lang="en-US" altLang="zh-CN" sz="1600" dirty="0">
                <a:solidFill>
                  <a:srgbClr val="595959"/>
                </a:solidFill>
                <a:latin typeface="微软雅黑" panose="020B0503020204020204" pitchFamily="34" charset="-122"/>
                <a:ea typeface="微软雅黑" panose="020B0503020204020204" pitchFamily="34" charset="-122"/>
                <a:sym typeface="+mn-ea"/>
              </a:rPr>
              <a:t> = </a:t>
            </a:r>
            <a:r>
              <a:rPr lang="en-US" altLang="zh-CN" sz="1600" dirty="0" err="1">
                <a:solidFill>
                  <a:srgbClr val="595959"/>
                </a:solidFill>
                <a:latin typeface="微软雅黑" panose="020B0503020204020204" pitchFamily="34" charset="-122"/>
                <a:ea typeface="微软雅黑" panose="020B0503020204020204" pitchFamily="34" charset="-122"/>
                <a:sym typeface="+mn-ea"/>
              </a:rPr>
              <a:t>House.query.count</a:t>
            </a:r>
            <a:r>
              <a:rPr lang="en-US" altLang="zh-CN" sz="1600" dirty="0">
                <a:solidFill>
                  <a:srgbClr val="595959"/>
                </a:solidFill>
                <a:latin typeface="微软雅黑" panose="020B0503020204020204" pitchFamily="34" charset="-122"/>
                <a:ea typeface="微软雅黑" panose="020B0503020204020204" pitchFamily="34" charset="-122"/>
                <a:sym typeface="+mn-ea"/>
              </a:rPr>
              <a:t>()  # </a:t>
            </a:r>
            <a:r>
              <a:rPr lang="zh-CN" altLang="en-US" sz="1600" dirty="0">
                <a:solidFill>
                  <a:srgbClr val="595959"/>
                </a:solidFill>
                <a:latin typeface="微软雅黑" panose="020B0503020204020204" pitchFamily="34" charset="-122"/>
                <a:ea typeface="微软雅黑" panose="020B0503020204020204" pitchFamily="34" charset="-122"/>
                <a:sym typeface="+mn-ea"/>
              </a:rPr>
              <a:t>获取房源总数量</a:t>
            </a:r>
          </a:p>
          <a:p>
            <a:pPr>
              <a:lnSpc>
                <a:spcPct val="150000"/>
              </a:lnSpc>
              <a:defRPr/>
            </a:pPr>
            <a:r>
              <a:rPr lang="zh-CN" altLang="en-US" sz="1600" dirty="0">
                <a:solidFill>
                  <a:srgbClr val="595959"/>
                </a:solidFill>
                <a:latin typeface="微软雅黑" panose="020B0503020204020204" pitchFamily="34" charset="-122"/>
                <a:ea typeface="微软雅黑" panose="020B0503020204020204" pitchFamily="34" charset="-122"/>
                <a:sym typeface="+mn-ea"/>
              </a:rPr>
              <a:t>    </a:t>
            </a:r>
            <a:r>
              <a:rPr lang="en-US" altLang="zh-CN" sz="1600" dirty="0">
                <a:solidFill>
                  <a:srgbClr val="595959"/>
                </a:solidFill>
                <a:latin typeface="微软雅黑" panose="020B0503020204020204" pitchFamily="34" charset="-122"/>
                <a:ea typeface="微软雅黑" panose="020B0503020204020204" pitchFamily="34" charset="-122"/>
                <a:sym typeface="+mn-ea"/>
              </a:rPr>
              <a:t># </a:t>
            </a:r>
            <a:r>
              <a:rPr lang="zh-CN" altLang="en-US" sz="1600" dirty="0">
                <a:solidFill>
                  <a:srgbClr val="595959"/>
                </a:solidFill>
                <a:latin typeface="微软雅黑" panose="020B0503020204020204" pitchFamily="34" charset="-122"/>
                <a:ea typeface="微软雅黑" panose="020B0503020204020204" pitchFamily="34" charset="-122"/>
                <a:sym typeface="+mn-ea"/>
              </a:rPr>
              <a:t>获取最新房源</a:t>
            </a:r>
            <a:r>
              <a:rPr lang="en-US" altLang="zh-CN" sz="1600" dirty="0">
                <a:solidFill>
                  <a:srgbClr val="595959"/>
                </a:solidFill>
                <a:latin typeface="微软雅黑" panose="020B0503020204020204" pitchFamily="34" charset="-122"/>
                <a:ea typeface="微软雅黑" panose="020B0503020204020204" pitchFamily="34" charset="-122"/>
                <a:sym typeface="+mn-ea"/>
              </a:rPr>
              <a:t>TOP6</a:t>
            </a:r>
          </a:p>
          <a:p>
            <a:pPr>
              <a:lnSpc>
                <a:spcPct val="150000"/>
              </a:lnSpc>
              <a:defRPr/>
            </a:pPr>
            <a:r>
              <a:rPr lang="en-US" altLang="zh-CN" sz="1600" dirty="0">
                <a:solidFill>
                  <a:srgbClr val="595959"/>
                </a:solidFill>
                <a:latin typeface="微软雅黑" panose="020B0503020204020204" pitchFamily="34" charset="-122"/>
                <a:ea typeface="微软雅黑" panose="020B0503020204020204" pitchFamily="34" charset="-122"/>
                <a:sym typeface="+mn-ea"/>
              </a:rPr>
              <a:t>    </a:t>
            </a:r>
            <a:r>
              <a:rPr lang="en-US" altLang="zh-CN" sz="1600" dirty="0" err="1">
                <a:solidFill>
                  <a:srgbClr val="595959"/>
                </a:solidFill>
                <a:latin typeface="微软雅黑" panose="020B0503020204020204" pitchFamily="34" charset="-122"/>
                <a:ea typeface="微软雅黑" panose="020B0503020204020204" pitchFamily="34" charset="-122"/>
                <a:sym typeface="+mn-ea"/>
              </a:rPr>
              <a:t>house_new_list</a:t>
            </a:r>
            <a:r>
              <a:rPr lang="en-US" altLang="zh-CN" sz="1600" dirty="0">
                <a:solidFill>
                  <a:srgbClr val="595959"/>
                </a:solidFill>
                <a:latin typeface="微软雅黑" panose="020B0503020204020204" pitchFamily="34" charset="-122"/>
                <a:ea typeface="微软雅黑" panose="020B0503020204020204" pitchFamily="34" charset="-122"/>
                <a:sym typeface="+mn-ea"/>
              </a:rPr>
              <a:t> = </a:t>
            </a:r>
            <a:r>
              <a:rPr lang="en-US" altLang="zh-CN" sz="1600" dirty="0" err="1">
                <a:solidFill>
                  <a:srgbClr val="595959"/>
                </a:solidFill>
                <a:latin typeface="微软雅黑" panose="020B0503020204020204" pitchFamily="34" charset="-122"/>
                <a:ea typeface="微软雅黑" panose="020B0503020204020204" pitchFamily="34" charset="-122"/>
                <a:sym typeface="+mn-ea"/>
              </a:rPr>
              <a:t>House.query.order_by</a:t>
            </a:r>
            <a:r>
              <a:rPr lang="en-US" altLang="zh-CN" sz="1600" dirty="0">
                <a:solidFill>
                  <a:srgbClr val="595959"/>
                </a:solidFill>
                <a:latin typeface="微软雅黑" panose="020B0503020204020204" pitchFamily="34" charset="-122"/>
                <a:ea typeface="微软雅黑" panose="020B0503020204020204" pitchFamily="34" charset="-122"/>
                <a:sym typeface="+mn-ea"/>
              </a:rPr>
              <a:t>(</a:t>
            </a:r>
          </a:p>
          <a:p>
            <a:pPr>
              <a:lnSpc>
                <a:spcPct val="150000"/>
              </a:lnSpc>
              <a:defRPr/>
            </a:pPr>
            <a:r>
              <a:rPr lang="en-US" altLang="zh-CN" sz="1600" dirty="0">
                <a:solidFill>
                  <a:srgbClr val="595959"/>
                </a:solidFill>
                <a:latin typeface="微软雅黑" panose="020B0503020204020204" pitchFamily="34" charset="-122"/>
                <a:ea typeface="微软雅黑" panose="020B0503020204020204" pitchFamily="34" charset="-122"/>
                <a:sym typeface="+mn-ea"/>
              </a:rPr>
              <a:t>                              </a:t>
            </a:r>
            <a:r>
              <a:rPr lang="en-US" altLang="zh-CN" sz="1600" dirty="0" err="1">
                <a:solidFill>
                  <a:srgbClr val="595959"/>
                </a:solidFill>
                <a:latin typeface="微软雅黑" panose="020B0503020204020204" pitchFamily="34" charset="-122"/>
                <a:ea typeface="微软雅黑" panose="020B0503020204020204" pitchFamily="34" charset="-122"/>
                <a:sym typeface="+mn-ea"/>
              </a:rPr>
              <a:t>House.publish_time.desc</a:t>
            </a:r>
            <a:r>
              <a:rPr lang="en-US" altLang="zh-CN" sz="1600" dirty="0">
                <a:solidFill>
                  <a:srgbClr val="595959"/>
                </a:solidFill>
                <a:latin typeface="微软雅黑" panose="020B0503020204020204" pitchFamily="34" charset="-122"/>
                <a:ea typeface="微软雅黑" panose="020B0503020204020204" pitchFamily="34" charset="-122"/>
                <a:sym typeface="+mn-ea"/>
              </a:rPr>
              <a:t>()).limit(6).all()</a:t>
            </a:r>
          </a:p>
          <a:p>
            <a:pPr>
              <a:lnSpc>
                <a:spcPct val="150000"/>
              </a:lnSpc>
              <a:defRPr/>
            </a:pPr>
            <a:r>
              <a:rPr lang="en-US" altLang="zh-CN" sz="1600" dirty="0">
                <a:solidFill>
                  <a:srgbClr val="595959"/>
                </a:solidFill>
                <a:latin typeface="微软雅黑" panose="020B0503020204020204" pitchFamily="34" charset="-122"/>
                <a:ea typeface="微软雅黑" panose="020B0503020204020204" pitchFamily="34" charset="-122"/>
                <a:sym typeface="+mn-ea"/>
              </a:rPr>
              <a:t>    return </a:t>
            </a:r>
            <a:r>
              <a:rPr lang="en-US" altLang="zh-CN" sz="1600" dirty="0" err="1">
                <a:solidFill>
                  <a:srgbClr val="595959"/>
                </a:solidFill>
                <a:latin typeface="微软雅黑" panose="020B0503020204020204" pitchFamily="34" charset="-122"/>
                <a:ea typeface="微软雅黑" panose="020B0503020204020204" pitchFamily="34" charset="-122"/>
                <a:sym typeface="+mn-ea"/>
              </a:rPr>
              <a:t>render_template</a:t>
            </a:r>
            <a:r>
              <a:rPr lang="en-US" altLang="zh-CN" sz="1600" dirty="0">
                <a:solidFill>
                  <a:srgbClr val="595959"/>
                </a:solidFill>
                <a:latin typeface="微软雅黑" panose="020B0503020204020204" pitchFamily="34" charset="-122"/>
                <a:ea typeface="微软雅黑" panose="020B0503020204020204" pitchFamily="34" charset="-122"/>
                <a:sym typeface="+mn-ea"/>
              </a:rPr>
              <a:t>('index.html', </a:t>
            </a:r>
            <a:r>
              <a:rPr lang="en-US" altLang="zh-CN" sz="1600" dirty="0" err="1">
                <a:solidFill>
                  <a:srgbClr val="595959"/>
                </a:solidFill>
                <a:latin typeface="微软雅黑" panose="020B0503020204020204" pitchFamily="34" charset="-122"/>
                <a:ea typeface="微软雅黑" panose="020B0503020204020204" pitchFamily="34" charset="-122"/>
                <a:sym typeface="+mn-ea"/>
              </a:rPr>
              <a:t>num</a:t>
            </a:r>
            <a:r>
              <a:rPr lang="en-US" altLang="zh-CN" sz="1600" dirty="0">
                <a:solidFill>
                  <a:srgbClr val="595959"/>
                </a:solidFill>
                <a:latin typeface="微软雅黑" panose="020B0503020204020204" pitchFamily="34" charset="-122"/>
                <a:ea typeface="微软雅黑" panose="020B0503020204020204" pitchFamily="34" charset="-122"/>
                <a:sym typeface="+mn-ea"/>
              </a:rPr>
              <a:t>=</a:t>
            </a:r>
            <a:r>
              <a:rPr lang="en-US" altLang="zh-CN" sz="1600" dirty="0" err="1">
                <a:solidFill>
                  <a:srgbClr val="595959"/>
                </a:solidFill>
                <a:latin typeface="微软雅黑" panose="020B0503020204020204" pitchFamily="34" charset="-122"/>
                <a:ea typeface="微软雅黑" panose="020B0503020204020204" pitchFamily="34" charset="-122"/>
                <a:sym typeface="+mn-ea"/>
              </a:rPr>
              <a:t>house_total_num,house_new_list</a:t>
            </a:r>
            <a:r>
              <a:rPr lang="en-US" altLang="zh-CN" sz="1600" dirty="0">
                <a:solidFill>
                  <a:srgbClr val="595959"/>
                </a:solidFill>
                <a:latin typeface="微软雅黑" panose="020B0503020204020204" pitchFamily="34" charset="-122"/>
                <a:ea typeface="微软雅黑" panose="020B0503020204020204" pitchFamily="34" charset="-122"/>
                <a:sym typeface="+mn-ea"/>
              </a:rPr>
              <a:t>=</a:t>
            </a:r>
            <a:r>
              <a:rPr lang="en-US" altLang="zh-CN" sz="1600" dirty="0" err="1">
                <a:solidFill>
                  <a:srgbClr val="595959"/>
                </a:solidFill>
                <a:latin typeface="微软雅黑" panose="020B0503020204020204" pitchFamily="34" charset="-122"/>
                <a:ea typeface="微软雅黑" panose="020B0503020204020204" pitchFamily="34" charset="-122"/>
                <a:sym typeface="+mn-ea"/>
              </a:rPr>
              <a:t>house_new_list</a:t>
            </a:r>
            <a:r>
              <a:rPr lang="en-US" altLang="zh-CN" sz="1600" dirty="0">
                <a:solidFill>
                  <a:srgbClr val="595959"/>
                </a:solidFill>
                <a:latin typeface="微软雅黑" panose="020B0503020204020204" pitchFamily="34" charset="-122"/>
                <a:ea typeface="微软雅黑" panose="020B0503020204020204" pitchFamily="34" charset="-122"/>
                <a:sym typeface="+mn-ea"/>
              </a:rPr>
              <a:t>)</a:t>
            </a:r>
          </a:p>
        </p:txBody>
      </p:sp>
    </p:spTree>
    <p:extLst>
      <p:ext uri="{BB962C8B-B14F-4D97-AF65-F5344CB8AC3E}">
        <p14:creationId xmlns:p14="http://schemas.microsoft.com/office/powerpoint/2010/main" val="257839683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最新房源数据展示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22" name="组合 21"/>
          <p:cNvGrpSpPr/>
          <p:nvPr/>
        </p:nvGrpSpPr>
        <p:grpSpPr>
          <a:xfrm>
            <a:off x="1045025" y="981522"/>
            <a:ext cx="2025845" cy="648072"/>
            <a:chOff x="1115236" y="981522"/>
            <a:chExt cx="2732370" cy="648072"/>
          </a:xfrm>
        </p:grpSpPr>
        <p:sp>
          <p:nvSpPr>
            <p:cNvPr id="23" name="圆角矩形 22"/>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渲染模板</a:t>
              </a:r>
            </a:p>
          </p:txBody>
        </p:sp>
      </p:grpSp>
      <p:sp>
        <p:nvSpPr>
          <p:cNvPr id="25" name="椭圆 24"/>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367013" y="2787091"/>
            <a:ext cx="5760641" cy="2308324"/>
          </a:xfrm>
          <a:prstGeom prst="rect">
            <a:avLst/>
          </a:prstGeom>
        </p:spPr>
        <p:txBody>
          <a:bodyPr wrap="square">
            <a:spAutoFit/>
          </a:body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为了能够将</a:t>
            </a:r>
            <a:r>
              <a:rPr lang="zh-CN" altLang="en-US" sz="1600">
                <a:solidFill>
                  <a:srgbClr val="0075CC"/>
                </a:solidFill>
                <a:latin typeface="微软雅黑" panose="020B0503020204020204" pitchFamily="34" charset="-122"/>
                <a:ea typeface="微软雅黑" panose="020B0503020204020204" pitchFamily="34" charset="-122"/>
              </a:rPr>
              <a:t>最新房源数据</a:t>
            </a:r>
            <a:r>
              <a:rPr lang="zh-CN" altLang="en-US" sz="1600">
                <a:solidFill>
                  <a:srgbClr val="595959"/>
                </a:solidFill>
                <a:latin typeface="微软雅黑" panose="020B0503020204020204" pitchFamily="34" charset="-122"/>
                <a:ea typeface="微软雅黑" panose="020B0503020204020204" pitchFamily="34" charset="-122"/>
              </a:rPr>
              <a:t>渲染到首页，这里我们需要将模板变量</a:t>
            </a:r>
            <a:r>
              <a:rPr lang="en-US" altLang="zh-CN" sz="1600">
                <a:solidFill>
                  <a:srgbClr val="0075CC"/>
                </a:solidFill>
                <a:latin typeface="微软雅黑" panose="020B0503020204020204" pitchFamily="34" charset="-122"/>
                <a:ea typeface="微软雅黑" panose="020B0503020204020204" pitchFamily="34" charset="-122"/>
              </a:rPr>
              <a:t>house_new_list</a:t>
            </a:r>
            <a:r>
              <a:rPr lang="zh-CN" altLang="en-US" sz="1600">
                <a:solidFill>
                  <a:srgbClr val="595959"/>
                </a:solidFill>
                <a:latin typeface="微软雅黑" panose="020B0503020204020204" pitchFamily="34" charset="-122"/>
                <a:ea typeface="微软雅黑" panose="020B0503020204020204" pitchFamily="34" charset="-122"/>
              </a:rPr>
              <a:t>插入到</a:t>
            </a:r>
            <a:r>
              <a:rPr lang="zh-CN" altLang="en-US" sz="1600">
                <a:solidFill>
                  <a:srgbClr val="0075CC"/>
                </a:solidFill>
                <a:latin typeface="微软雅黑" panose="020B0503020204020204" pitchFamily="34" charset="-122"/>
                <a:ea typeface="微软雅黑" panose="020B0503020204020204" pitchFamily="34" charset="-122"/>
              </a:rPr>
              <a:t>模板文件</a:t>
            </a:r>
            <a:r>
              <a:rPr lang="zh-CN" altLang="en-US" sz="1600">
                <a:solidFill>
                  <a:srgbClr val="595959"/>
                </a:solidFill>
                <a:latin typeface="微软雅黑" panose="020B0503020204020204" pitchFamily="34" charset="-122"/>
                <a:ea typeface="微软雅黑" panose="020B0503020204020204" pitchFamily="34" charset="-122"/>
              </a:rPr>
              <a:t>的指定位置。在</a:t>
            </a:r>
            <a:r>
              <a:rPr lang="en-US" altLang="zh-CN" sz="1600">
                <a:solidFill>
                  <a:srgbClr val="595959"/>
                </a:solidFill>
                <a:latin typeface="微软雅黑" panose="020B0503020204020204" pitchFamily="34" charset="-122"/>
                <a:ea typeface="微软雅黑" panose="020B0503020204020204" pitchFamily="34" charset="-122"/>
              </a:rPr>
              <a:t>index.html</a:t>
            </a:r>
            <a:r>
              <a:rPr lang="zh-CN" altLang="en-US" sz="1600">
                <a:solidFill>
                  <a:srgbClr val="595959"/>
                </a:solidFill>
                <a:latin typeface="微软雅黑" panose="020B0503020204020204" pitchFamily="34" charset="-122"/>
                <a:ea typeface="微软雅黑" panose="020B0503020204020204" pitchFamily="34" charset="-122"/>
              </a:rPr>
              <a:t>文件中，查询</a:t>
            </a:r>
            <a:r>
              <a:rPr lang="en-US" altLang="zh-CN" sz="1600">
                <a:solidFill>
                  <a:srgbClr val="595959"/>
                </a:solidFill>
                <a:latin typeface="微软雅黑" panose="020B0503020204020204" pitchFamily="34" charset="-122"/>
                <a:ea typeface="微软雅黑" panose="020B0503020204020204" pitchFamily="34" charset="-122"/>
              </a:rPr>
              <a:t>class</a:t>
            </a:r>
            <a:r>
              <a:rPr lang="zh-CN" altLang="en-US" sz="1600">
                <a:solidFill>
                  <a:srgbClr val="595959"/>
                </a:solidFill>
                <a:latin typeface="微软雅黑" panose="020B0503020204020204" pitchFamily="34" charset="-122"/>
                <a:ea typeface="微软雅黑" panose="020B0503020204020204" pitchFamily="34" charset="-122"/>
              </a:rPr>
              <a:t>属性值为</a:t>
            </a:r>
            <a:r>
              <a:rPr lang="en-US" altLang="zh-CN" sz="1600">
                <a:solidFill>
                  <a:srgbClr val="0075CC"/>
                </a:solidFill>
                <a:latin typeface="微软雅黑" panose="020B0503020204020204" pitchFamily="34" charset="-122"/>
                <a:ea typeface="微软雅黑" panose="020B0503020204020204" pitchFamily="34" charset="-122"/>
              </a:rPr>
              <a:t>col-lg-4</a:t>
            </a:r>
            <a:r>
              <a:rPr lang="zh-CN" altLang="en-US" sz="1600">
                <a:solidFill>
                  <a:srgbClr val="595959"/>
                </a:solidFill>
                <a:latin typeface="微软雅黑" panose="020B0503020204020204" pitchFamily="34" charset="-122"/>
                <a:ea typeface="微软雅黑" panose="020B0503020204020204" pitchFamily="34" charset="-122"/>
              </a:rPr>
              <a:t>的所有</a:t>
            </a:r>
            <a:r>
              <a:rPr lang="en-US" altLang="zh-CN" sz="1600">
                <a:solidFill>
                  <a:srgbClr val="0075CC"/>
                </a:solidFill>
                <a:latin typeface="微软雅黑" panose="020B0503020204020204" pitchFamily="34" charset="-122"/>
                <a:ea typeface="微软雅黑" panose="020B0503020204020204" pitchFamily="34" charset="-122"/>
              </a:rPr>
              <a:t>&lt;div&gt;</a:t>
            </a:r>
            <a:r>
              <a:rPr lang="zh-CN" altLang="en-US" sz="1600">
                <a:solidFill>
                  <a:srgbClr val="595959"/>
                </a:solidFill>
                <a:latin typeface="微软雅黑" panose="020B0503020204020204" pitchFamily="34" charset="-122"/>
                <a:ea typeface="微软雅黑" panose="020B0503020204020204" pitchFamily="34" charset="-122"/>
              </a:rPr>
              <a:t>标签，保留第一个</a:t>
            </a:r>
            <a:r>
              <a:rPr lang="en-US" altLang="zh-CN" sz="1600">
                <a:solidFill>
                  <a:srgbClr val="595959"/>
                </a:solidFill>
                <a:latin typeface="微软雅黑" panose="020B0503020204020204" pitchFamily="34" charset="-122"/>
                <a:ea typeface="微软雅黑" panose="020B0503020204020204" pitchFamily="34" charset="-122"/>
              </a:rPr>
              <a:t>&lt;div&gt;</a:t>
            </a:r>
            <a:r>
              <a:rPr lang="zh-CN" altLang="en-US" sz="1600">
                <a:solidFill>
                  <a:srgbClr val="595959"/>
                </a:solidFill>
                <a:latin typeface="微软雅黑" panose="020B0503020204020204" pitchFamily="34" charset="-122"/>
                <a:ea typeface="微软雅黑" panose="020B0503020204020204" pitchFamily="34" charset="-122"/>
              </a:rPr>
              <a:t>标签并删除其他</a:t>
            </a:r>
            <a:r>
              <a:rPr lang="en-US" altLang="zh-CN" sz="1600">
                <a:solidFill>
                  <a:srgbClr val="595959"/>
                </a:solidFill>
                <a:latin typeface="微软雅黑" panose="020B0503020204020204" pitchFamily="34" charset="-122"/>
                <a:ea typeface="微软雅黑" panose="020B0503020204020204" pitchFamily="34" charset="-122"/>
              </a:rPr>
              <a:t>&lt;div&gt;</a:t>
            </a:r>
            <a:r>
              <a:rPr lang="zh-CN" altLang="en-US" sz="1600">
                <a:solidFill>
                  <a:srgbClr val="595959"/>
                </a:solidFill>
                <a:latin typeface="微软雅黑" panose="020B0503020204020204" pitchFamily="34" charset="-122"/>
                <a:ea typeface="微软雅黑" panose="020B0503020204020204" pitchFamily="34" charset="-122"/>
              </a:rPr>
              <a:t>标签，在保留的</a:t>
            </a:r>
            <a:r>
              <a:rPr lang="en-US" altLang="zh-CN" sz="1600">
                <a:solidFill>
                  <a:srgbClr val="595959"/>
                </a:solidFill>
                <a:latin typeface="微软雅黑" panose="020B0503020204020204" pitchFamily="34" charset="-122"/>
                <a:ea typeface="微软雅黑" panose="020B0503020204020204" pitchFamily="34" charset="-122"/>
              </a:rPr>
              <a:t>&lt;div&gt;</a:t>
            </a:r>
            <a:r>
              <a:rPr lang="zh-CN" altLang="en-US" sz="1600">
                <a:solidFill>
                  <a:srgbClr val="595959"/>
                </a:solidFill>
                <a:latin typeface="微软雅黑" panose="020B0503020204020204" pitchFamily="34" charset="-122"/>
                <a:ea typeface="微软雅黑" panose="020B0503020204020204" pitchFamily="34" charset="-122"/>
              </a:rPr>
              <a:t>标签外部使用</a:t>
            </a:r>
            <a:r>
              <a:rPr lang="zh-CN" altLang="en-US" sz="1600">
                <a:solidFill>
                  <a:srgbClr val="0075CC"/>
                </a:solidFill>
                <a:latin typeface="微软雅黑" panose="020B0503020204020204" pitchFamily="34" charset="-122"/>
                <a:ea typeface="微软雅黑" panose="020B0503020204020204" pitchFamily="34" charset="-122"/>
              </a:rPr>
              <a:t>循环结构遍历</a:t>
            </a:r>
            <a:r>
              <a:rPr lang="en-US" altLang="zh-CN" sz="1600">
                <a:solidFill>
                  <a:srgbClr val="595959"/>
                </a:solidFill>
                <a:latin typeface="微软雅黑" panose="020B0503020204020204" pitchFamily="34" charset="-122"/>
                <a:ea typeface="微软雅黑" panose="020B0503020204020204" pitchFamily="34" charset="-122"/>
              </a:rPr>
              <a:t>house_new_list</a:t>
            </a:r>
            <a:r>
              <a:rPr lang="zh-CN" altLang="en-US" sz="1600">
                <a:solidFill>
                  <a:srgbClr val="595959"/>
                </a:solidFill>
                <a:latin typeface="微软雅黑" panose="020B0503020204020204" pitchFamily="34" charset="-122"/>
                <a:ea typeface="微软雅黑" panose="020B0503020204020204" pitchFamily="34" charset="-122"/>
              </a:rPr>
              <a:t>取出每套房源数据，依次将指定标签的内容替换为相应的模板变量。</a:t>
            </a:r>
          </a:p>
        </p:txBody>
      </p:sp>
      <p:pic>
        <p:nvPicPr>
          <p:cNvPr id="9" name="图片 8"/>
          <p:cNvPicPr>
            <a:picLocks noChangeAspect="1"/>
          </p:cNvPicPr>
          <p:nvPr/>
        </p:nvPicPr>
        <p:blipFill>
          <a:blip r:embed="rId3"/>
          <a:stretch>
            <a:fillRect/>
          </a:stretch>
        </p:blipFill>
        <p:spPr>
          <a:xfrm>
            <a:off x="1154509" y="2205658"/>
            <a:ext cx="2995709" cy="3229748"/>
          </a:xfrm>
          <a:prstGeom prst="rect">
            <a:avLst/>
          </a:prstGeom>
        </p:spPr>
      </p:pic>
      <p:grpSp>
        <p:nvGrpSpPr>
          <p:cNvPr id="11" name="组合 18">
            <a:extLst>
              <a:ext uri="{FF2B5EF4-FFF2-40B4-BE49-F238E27FC236}">
                <a16:creationId xmlns:a16="http://schemas.microsoft.com/office/drawing/2014/main" id="{2B542E9E-0ADD-4266-A889-F99B1E170665}"/>
              </a:ext>
            </a:extLst>
          </p:cNvPr>
          <p:cNvGrpSpPr>
            <a:grpSpLocks/>
          </p:cNvGrpSpPr>
          <p:nvPr/>
        </p:nvGrpSpPr>
        <p:grpSpPr bwMode="auto">
          <a:xfrm>
            <a:off x="8995990" y="5435406"/>
            <a:ext cx="2119312" cy="387350"/>
            <a:chOff x="6356350" y="4705038"/>
            <a:chExt cx="2119842" cy="387349"/>
          </a:xfrm>
        </p:grpSpPr>
        <p:pic>
          <p:nvPicPr>
            <p:cNvPr id="12"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4"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15"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6" name="半闭框 15">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17" name="半闭框 16">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18"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9" name="原创设计师QQ598969553          _3"/>
          <p:cNvSpPr/>
          <p:nvPr/>
        </p:nvSpPr>
        <p:spPr>
          <a:xfrm>
            <a:off x="4367014" y="2583941"/>
            <a:ext cx="5760641" cy="2714624"/>
          </a:xfrm>
          <a:prstGeom prst="roundRect">
            <a:avLst>
              <a:gd name="adj" fmla="val 908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05615340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29945"/>
          </a:xfrm>
          <a:prstGeom prst="rect">
            <a:avLst/>
          </a:prstGeom>
          <a:noFill/>
        </p:spPr>
        <p:txBody>
          <a:bodyPr wrap="square" lIns="91443" tIns="45720" rIns="91443" bIns="45720" rtlCol="0">
            <a:spAutoFit/>
          </a:bodyPr>
          <a:lstStyle/>
          <a:p>
            <a:r>
              <a:rPr lang="zh-CN" altLang="en-US" sz="4800" b="1">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热点房源数据展示</a:t>
            </a:r>
            <a:endParaRPr lang="zh-CN" altLang="en-US" sz="4800" b="1" dirty="0">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a:solidFill>
                  <a:srgbClr val="FAFAFA"/>
                </a:solidFill>
                <a:latin typeface="微软雅黑" panose="020B0503020204020204" pitchFamily="34" charset="-122"/>
                <a:ea typeface="微软雅黑" panose="020B0503020204020204" pitchFamily="34" charset="-122"/>
                <a:cs typeface="+mn-ea"/>
                <a:sym typeface="+mn-lt"/>
              </a:rPr>
              <a:t>7.3</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85609680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99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热点房源数据展示功能</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，能够实现将</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查询</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的热点房源数据在</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首页中展示</a:t>
            </a:r>
            <a:endParaRPr lang="zh-CN" sz="2000" dirty="0">
              <a:solidFill>
                <a:srgbClr val="0075CC"/>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热点房源数据展示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71364622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16506" y="1226870"/>
            <a:ext cx="10479299" cy="458908"/>
          </a:xfrm>
          <a:prstGeom prst="rect">
            <a:avLst/>
          </a:prstGeom>
          <a:noFill/>
          <a:ln w="9525">
            <a:noFill/>
          </a:ln>
        </p:spPr>
        <p:txBody>
          <a:bodyPr wrap="square">
            <a:spAutoFit/>
          </a:bodyPr>
          <a:lstStyle/>
          <a:p>
            <a:pPr indent="0" fontAlgn="auto">
              <a:lnSpc>
                <a:spcPct val="150000"/>
              </a:lnSpc>
            </a:pPr>
            <a:r>
              <a:rPr lang="zh-CN" altLang="en-US" sz="1800">
                <a:solidFill>
                  <a:srgbClr val="595959"/>
                </a:solidFill>
                <a:latin typeface="微软雅黑" panose="020B0503020204020204" pitchFamily="34" charset="-122"/>
                <a:ea typeface="微软雅黑" panose="020B0503020204020204" pitchFamily="34" charset="-122"/>
              </a:rPr>
              <a:t>智能租房项目中，首页最新房源下方会为用户展示热点房源数据。</a:t>
            </a:r>
          </a:p>
        </p:txBody>
      </p:sp>
      <p:sp>
        <p:nvSpPr>
          <p:cNvPr id="22"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热点房源数据展示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846" y="1948979"/>
            <a:ext cx="6454117" cy="198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025135" y="4323214"/>
            <a:ext cx="9894607" cy="923330"/>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首页总共展示了4套热点房源数据，每套房源数据包括</a:t>
            </a:r>
            <a:r>
              <a:rPr lang="zh-CN" altLang="en-US" sz="1800">
                <a:solidFill>
                  <a:srgbClr val="0075CC"/>
                </a:solidFill>
                <a:latin typeface="微软雅黑" panose="020B0503020204020204" pitchFamily="34" charset="-122"/>
                <a:ea typeface="微软雅黑" panose="020B0503020204020204" pitchFamily="34" charset="-122"/>
              </a:rPr>
              <a:t>房源图片</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房源地址</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房源户型</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房源面积</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房源热度</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房源价格</a:t>
            </a:r>
            <a:r>
              <a:rPr lang="zh-CN" altLang="en-US" sz="1800">
                <a:solidFill>
                  <a:srgbClr val="595959"/>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0014105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2638" y="1281980"/>
            <a:ext cx="10081120" cy="499624"/>
          </a:xfrm>
          <a:prstGeom prst="rect">
            <a:avLst/>
          </a:prstGeom>
        </p:spPr>
        <p:txBody>
          <a:bodyPr wrap="square">
            <a:spAutoFit/>
          </a:bodyPr>
          <a:lstStyle/>
          <a:p>
            <a:pPr>
              <a:lnSpc>
                <a:spcPct val="150000"/>
              </a:lnSpc>
            </a:pPr>
            <a:r>
              <a:rPr lang="zh-CN" altLang="en-US" sz="2000" dirty="0">
                <a:solidFill>
                  <a:srgbClr val="0075CC"/>
                </a:solidFill>
                <a:latin typeface="微软雅黑" panose="020B0503020204020204" pitchFamily="34" charset="-122"/>
                <a:ea typeface="微软雅黑" panose="020B0503020204020204" pitchFamily="34" charset="-122"/>
              </a:rPr>
              <a:t>热点房源数据展示功能</a:t>
            </a:r>
            <a:r>
              <a:rPr lang="zh-CN" altLang="en-US" sz="2000" dirty="0">
                <a:solidFill>
                  <a:srgbClr val="595959"/>
                </a:solidFill>
                <a:latin typeface="微软雅黑" panose="020B0503020204020204" pitchFamily="34" charset="-122"/>
                <a:ea typeface="微软雅黑" panose="020B0503020204020204" pitchFamily="34" charset="-122"/>
              </a:rPr>
              <a:t>分</a:t>
            </a:r>
            <a:r>
              <a:rPr lang="zh-CN" altLang="en-US" sz="2000" dirty="0">
                <a:solidFill>
                  <a:srgbClr val="0075CC"/>
                </a:solidFill>
                <a:latin typeface="微软雅黑" panose="020B0503020204020204" pitchFamily="34" charset="-122"/>
                <a:ea typeface="微软雅黑" panose="020B0503020204020204" pitchFamily="34" charset="-122"/>
              </a:rPr>
              <a:t>功能分析</a:t>
            </a:r>
            <a:r>
              <a:rPr lang="zh-CN" altLang="en-US"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0075CC"/>
                </a:solidFill>
                <a:latin typeface="微软雅黑" panose="020B0503020204020204" pitchFamily="34" charset="-122"/>
                <a:ea typeface="微软雅黑" panose="020B0503020204020204" pitchFamily="34" charset="-122"/>
              </a:rPr>
              <a:t>接口设计</a:t>
            </a:r>
            <a:r>
              <a:rPr lang="zh-CN" altLang="en-US"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0075CC"/>
                </a:solidFill>
                <a:latin typeface="微软雅黑" panose="020B0503020204020204" pitchFamily="34" charset="-122"/>
                <a:ea typeface="微软雅黑" panose="020B0503020204020204" pitchFamily="34" charset="-122"/>
              </a:rPr>
              <a:t>后端实现</a:t>
            </a:r>
            <a:r>
              <a:rPr lang="zh-CN" altLang="en-US" sz="2000" dirty="0">
                <a:solidFill>
                  <a:srgbClr val="595959"/>
                </a:solidFill>
                <a:latin typeface="微软雅黑" panose="020B0503020204020204" pitchFamily="34" charset="-122"/>
                <a:ea typeface="微软雅黑" panose="020B0503020204020204" pitchFamily="34" charset="-122"/>
              </a:rPr>
              <a:t>和</a:t>
            </a:r>
            <a:r>
              <a:rPr lang="zh-CN" altLang="en-US" sz="2000" dirty="0">
                <a:solidFill>
                  <a:srgbClr val="0075CC"/>
                </a:solidFill>
                <a:latin typeface="微软雅黑" panose="020B0503020204020204" pitchFamily="34" charset="-122"/>
                <a:ea typeface="微软雅黑" panose="020B0503020204020204" pitchFamily="34" charset="-122"/>
              </a:rPr>
              <a:t>渲染模板</a:t>
            </a:r>
            <a:r>
              <a:rPr lang="en-US" altLang="zh-CN" sz="2000" dirty="0">
                <a:solidFill>
                  <a:srgbClr val="595959"/>
                </a:solidFill>
                <a:latin typeface="微软雅黑" panose="020B0503020204020204" pitchFamily="34" charset="-122"/>
                <a:ea typeface="微软雅黑" panose="020B0503020204020204" pitchFamily="34" charset="-122"/>
              </a:rPr>
              <a:t>4</a:t>
            </a:r>
            <a:r>
              <a:rPr lang="zh-CN" altLang="en-US" sz="2000" dirty="0">
                <a:solidFill>
                  <a:srgbClr val="595959"/>
                </a:solidFill>
                <a:latin typeface="微软雅黑" panose="020B0503020204020204" pitchFamily="34" charset="-122"/>
                <a:ea typeface="微软雅黑" panose="020B0503020204020204" pitchFamily="34" charset="-122"/>
              </a:rPr>
              <a:t>个部分实现。</a:t>
            </a:r>
          </a:p>
        </p:txBody>
      </p:sp>
      <p:graphicFrame>
        <p:nvGraphicFramePr>
          <p:cNvPr id="5" name="图示 4"/>
          <p:cNvGraphicFramePr/>
          <p:nvPr/>
        </p:nvGraphicFramePr>
        <p:xfrm>
          <a:off x="2422798" y="1789811"/>
          <a:ext cx="6979794" cy="4653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热点房源数据展示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86774342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45025" y="981522"/>
            <a:ext cx="2025845" cy="648072"/>
            <a:chOff x="1115236" y="981522"/>
            <a:chExt cx="2732370" cy="648072"/>
          </a:xfrm>
        </p:grpSpPr>
        <p:sp>
          <p:nvSpPr>
            <p:cNvPr id="23" name="圆角矩形 22"/>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功能分析</a:t>
              </a:r>
            </a:p>
          </p:txBody>
        </p:sp>
      </p:grpSp>
      <p:sp>
        <p:nvSpPr>
          <p:cNvPr id="25" name="椭圆 24"/>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511030" y="2481704"/>
            <a:ext cx="6048671" cy="2677656"/>
          </a:xfrm>
          <a:prstGeom prst="rect">
            <a:avLst/>
          </a:prstGeom>
        </p:spPr>
        <p:txBody>
          <a:bodyPr wrap="square">
            <a:spAutoFit/>
          </a:bodyPr>
          <a:lstStyle/>
          <a:p>
            <a:pPr>
              <a:lnSpc>
                <a:spcPct val="150000"/>
              </a:lnSpc>
            </a:pPr>
            <a:r>
              <a:rPr lang="zh-CN" altLang="en-US" sz="1600" dirty="0">
                <a:solidFill>
                  <a:srgbClr val="0075CC"/>
                </a:solidFill>
                <a:latin typeface="微软雅黑" panose="020B0503020204020204" pitchFamily="34" charset="-122"/>
                <a:ea typeface="微软雅黑" panose="020B0503020204020204" pitchFamily="34" charset="-122"/>
              </a:rPr>
              <a:t>热点房源数据</a:t>
            </a:r>
            <a:r>
              <a:rPr lang="zh-CN" altLang="en-US" sz="1600" dirty="0">
                <a:solidFill>
                  <a:srgbClr val="595959"/>
                </a:solidFill>
                <a:latin typeface="微软雅黑" panose="020B0503020204020204" pitchFamily="34" charset="-122"/>
                <a:ea typeface="微软雅黑" panose="020B0503020204020204" pitchFamily="34" charset="-122"/>
              </a:rPr>
              <a:t>为</a:t>
            </a:r>
            <a:r>
              <a:rPr lang="zh-CN" altLang="en-US" sz="1600" dirty="0">
                <a:solidFill>
                  <a:srgbClr val="0075CC"/>
                </a:solidFill>
                <a:latin typeface="微软雅黑" panose="020B0503020204020204" pitchFamily="34" charset="-122"/>
                <a:ea typeface="微软雅黑" panose="020B0503020204020204" pitchFamily="34" charset="-122"/>
              </a:rPr>
              <a:t>浏览量</a:t>
            </a:r>
            <a:r>
              <a:rPr lang="zh-CN" altLang="en-US" sz="1600" dirty="0">
                <a:solidFill>
                  <a:srgbClr val="595959"/>
                </a:solidFill>
                <a:latin typeface="微软雅黑" panose="020B0503020204020204" pitchFamily="34" charset="-122"/>
                <a:ea typeface="微软雅黑" panose="020B0503020204020204" pitchFamily="34" charset="-122"/>
              </a:rPr>
              <a:t>较高的部分数据。热点房源数据展示功能与最新房源数据展示功能类似，不同的是，热点房源数据展示功能用到的房源数据是根据房源的浏览量筛选出来的，而最新房源数据展示功能用到的房源数据是根据房源的发布时间筛选出来的。</a:t>
            </a:r>
          </a:p>
          <a:p>
            <a:pPr>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rPr>
              <a:t>若希望在首页中展示热点房源数据，需要从数据库中查询浏览量较高的前</a:t>
            </a:r>
            <a:r>
              <a:rPr lang="en-US" altLang="zh-CN" sz="1600" dirty="0">
                <a:solidFill>
                  <a:srgbClr val="595959"/>
                </a:solidFill>
                <a:latin typeface="微软雅黑" panose="020B0503020204020204" pitchFamily="34" charset="-122"/>
                <a:ea typeface="微软雅黑" panose="020B0503020204020204" pitchFamily="34" charset="-122"/>
              </a:rPr>
              <a:t>4</a:t>
            </a:r>
            <a:r>
              <a:rPr lang="zh-CN" altLang="en-US" sz="1600" dirty="0">
                <a:solidFill>
                  <a:srgbClr val="595959"/>
                </a:solidFill>
                <a:latin typeface="微软雅黑" panose="020B0503020204020204" pitchFamily="34" charset="-122"/>
                <a:ea typeface="微软雅黑" panose="020B0503020204020204" pitchFamily="34" charset="-122"/>
              </a:rPr>
              <a:t>条房源数据，之后将查询结果返回至后端，由后端渲染到模板文件中即可。</a:t>
            </a:r>
          </a:p>
        </p:txBody>
      </p:sp>
      <p:pic>
        <p:nvPicPr>
          <p:cNvPr id="9" name="图片 8"/>
          <p:cNvPicPr>
            <a:picLocks noChangeAspect="1"/>
          </p:cNvPicPr>
          <p:nvPr/>
        </p:nvPicPr>
        <p:blipFill>
          <a:blip r:embed="rId3"/>
          <a:stretch>
            <a:fillRect/>
          </a:stretch>
        </p:blipFill>
        <p:spPr>
          <a:xfrm>
            <a:off x="1154509" y="2205658"/>
            <a:ext cx="2995709" cy="3229748"/>
          </a:xfrm>
          <a:prstGeom prst="rect">
            <a:avLst/>
          </a:prstGeom>
        </p:spPr>
      </p:pic>
      <p:sp>
        <p:nvSpPr>
          <p:cNvPr id="19"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热点房源数据展示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33664224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45025" y="981522"/>
            <a:ext cx="2025845" cy="648072"/>
            <a:chOff x="1115236" y="981522"/>
            <a:chExt cx="2732370" cy="648072"/>
          </a:xfrm>
        </p:grpSpPr>
        <p:sp>
          <p:nvSpPr>
            <p:cNvPr id="23" name="圆角矩形 22"/>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接口设计</a:t>
              </a:r>
            </a:p>
          </p:txBody>
        </p:sp>
      </p:grpSp>
      <p:sp>
        <p:nvSpPr>
          <p:cNvPr id="25" name="椭圆 24"/>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997910" y="1707845"/>
            <a:ext cx="10425888" cy="1338828"/>
          </a:xfrm>
          <a:prstGeom prst="rect">
            <a:avLst/>
          </a:prstGeom>
        </p:spPr>
        <p:txBody>
          <a:bodyPr wrap="square">
            <a:spAutoFit/>
          </a:bodyPr>
          <a:lstStyle/>
          <a:p>
            <a:pPr>
              <a:lnSpc>
                <a:spcPct val="150000"/>
              </a:lnSpc>
            </a:pPr>
            <a:r>
              <a:rPr lang="zh-CN" altLang="en-US" sz="1800" dirty="0">
                <a:solidFill>
                  <a:srgbClr val="0075CC"/>
                </a:solidFill>
                <a:latin typeface="微软雅黑" panose="020B0503020204020204" pitchFamily="34" charset="-122"/>
                <a:ea typeface="微软雅黑" panose="020B0503020204020204" pitchFamily="34" charset="-122"/>
              </a:rPr>
              <a:t>热点房源数据</a:t>
            </a:r>
            <a:r>
              <a:rPr lang="zh-CN" altLang="en-US" sz="1800" dirty="0">
                <a:solidFill>
                  <a:srgbClr val="595959"/>
                </a:solidFill>
                <a:latin typeface="微软雅黑" panose="020B0503020204020204" pitchFamily="34" charset="-122"/>
                <a:ea typeface="微软雅黑" panose="020B0503020204020204" pitchFamily="34" charset="-122"/>
              </a:rPr>
              <a:t>同样在智能租房的首页进行展示，因此</a:t>
            </a:r>
            <a:r>
              <a:rPr lang="zh-CN" altLang="en-US" sz="1800" dirty="0">
                <a:solidFill>
                  <a:srgbClr val="0075CC"/>
                </a:solidFill>
                <a:latin typeface="微软雅黑" panose="020B0503020204020204" pitchFamily="34" charset="-122"/>
                <a:ea typeface="微软雅黑" panose="020B0503020204020204" pitchFamily="34" charset="-122"/>
              </a:rPr>
              <a:t>请求页面</a:t>
            </a:r>
            <a:r>
              <a:rPr lang="zh-CN" altLang="en-US" sz="1800" dirty="0">
                <a:solidFill>
                  <a:srgbClr val="595959"/>
                </a:solidFill>
                <a:latin typeface="微软雅黑" panose="020B0503020204020204" pitchFamily="34" charset="-122"/>
                <a:ea typeface="微软雅黑" panose="020B0503020204020204" pitchFamily="34" charset="-122"/>
              </a:rPr>
              <a:t>仍然为</a:t>
            </a:r>
            <a:r>
              <a:rPr lang="en-US" altLang="zh-CN" sz="1800" dirty="0">
                <a:solidFill>
                  <a:srgbClr val="0075CC"/>
                </a:solidFill>
                <a:latin typeface="微软雅黑" panose="020B0503020204020204" pitchFamily="34" charset="-122"/>
                <a:ea typeface="微软雅黑" panose="020B0503020204020204" pitchFamily="34" charset="-122"/>
              </a:rPr>
              <a:t>index.html</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5CC"/>
                </a:solidFill>
                <a:latin typeface="微软雅黑" panose="020B0503020204020204" pitchFamily="34" charset="-122"/>
                <a:ea typeface="微软雅黑" panose="020B0503020204020204" pitchFamily="34" charset="-122"/>
              </a:rPr>
              <a:t>请求地址</a:t>
            </a:r>
            <a:r>
              <a:rPr lang="zh-CN" altLang="en-US" sz="1800" dirty="0">
                <a:solidFill>
                  <a:srgbClr val="595959"/>
                </a:solidFill>
                <a:latin typeface="微软雅黑" panose="020B0503020204020204" pitchFamily="34" charset="-122"/>
                <a:ea typeface="微软雅黑" panose="020B0503020204020204" pitchFamily="34" charset="-122"/>
              </a:rPr>
              <a:t>为“</a:t>
            </a:r>
            <a:r>
              <a:rPr lang="en-US" altLang="zh-CN" sz="1800" dirty="0">
                <a:solidFill>
                  <a:srgbClr val="0075CC"/>
                </a:solidFill>
                <a:latin typeface="微软雅黑" panose="020B0503020204020204" pitchFamily="34" charset="-122"/>
                <a:ea typeface="微软雅黑" panose="020B0503020204020204" pitchFamily="34" charset="-122"/>
              </a:rPr>
              <a:t>/</a:t>
            </a:r>
            <a:r>
              <a:rPr lang="en-US" altLang="zh-CN"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595959"/>
                </a:solidFill>
                <a:latin typeface="微软雅黑" panose="020B0503020204020204" pitchFamily="34" charset="-122"/>
                <a:ea typeface="微软雅黑" panose="020B0503020204020204" pitchFamily="34" charset="-122"/>
              </a:rPr>
              <a:t>；由于热点房源数据展示功能的后端逻辑只涉及获取房源数据，所以</a:t>
            </a:r>
            <a:r>
              <a:rPr lang="zh-CN" altLang="en-US" sz="1800" dirty="0">
                <a:solidFill>
                  <a:srgbClr val="0075CC"/>
                </a:solidFill>
                <a:latin typeface="微软雅黑" panose="020B0503020204020204" pitchFamily="34" charset="-122"/>
                <a:ea typeface="微软雅黑" panose="020B0503020204020204" pitchFamily="34" charset="-122"/>
              </a:rPr>
              <a:t>请求方式</a:t>
            </a:r>
            <a:r>
              <a:rPr lang="zh-CN" altLang="en-US" sz="1800" dirty="0">
                <a:solidFill>
                  <a:srgbClr val="595959"/>
                </a:solidFill>
                <a:latin typeface="微软雅黑" panose="020B0503020204020204" pitchFamily="34" charset="-122"/>
                <a:ea typeface="微软雅黑" panose="020B0503020204020204" pitchFamily="34" charset="-122"/>
              </a:rPr>
              <a:t>为</a:t>
            </a:r>
            <a:r>
              <a:rPr lang="en-US" altLang="zh-CN" sz="1800" dirty="0">
                <a:solidFill>
                  <a:srgbClr val="0075CC"/>
                </a:solidFill>
                <a:latin typeface="微软雅黑" panose="020B0503020204020204" pitchFamily="34" charset="-122"/>
                <a:ea typeface="微软雅黑" panose="020B0503020204020204" pitchFamily="34" charset="-122"/>
              </a:rPr>
              <a:t>GET</a:t>
            </a:r>
            <a:r>
              <a:rPr lang="zh-CN" altLang="en-US" sz="1800" dirty="0">
                <a:solidFill>
                  <a:srgbClr val="595959"/>
                </a:solidFill>
                <a:latin typeface="微软雅黑" panose="020B0503020204020204" pitchFamily="34" charset="-122"/>
                <a:ea typeface="微软雅黑" panose="020B0503020204020204" pitchFamily="34" charset="-122"/>
              </a:rPr>
              <a:t>；返回的数据为</a:t>
            </a:r>
            <a:r>
              <a:rPr lang="zh-CN" altLang="en-US" sz="1800" dirty="0">
                <a:solidFill>
                  <a:srgbClr val="0075CC"/>
                </a:solidFill>
                <a:latin typeface="微软雅黑" panose="020B0503020204020204" pitchFamily="34" charset="-122"/>
                <a:ea typeface="微软雅黑" panose="020B0503020204020204" pitchFamily="34" charset="-122"/>
              </a:rPr>
              <a:t>房源对象列表</a:t>
            </a:r>
            <a:r>
              <a:rPr lang="zh-CN" altLang="en-US" sz="1800" dirty="0">
                <a:solidFill>
                  <a:srgbClr val="595959"/>
                </a:solidFill>
                <a:latin typeface="微软雅黑" panose="020B0503020204020204" pitchFamily="34" charset="-122"/>
                <a:ea typeface="微软雅黑" panose="020B0503020204020204" pitchFamily="34" charset="-122"/>
              </a:rPr>
              <a:t>，每套房源包括</a:t>
            </a:r>
            <a:r>
              <a:rPr lang="zh-CN" altLang="en-US" sz="1800" dirty="0">
                <a:solidFill>
                  <a:srgbClr val="0075CC"/>
                </a:solidFill>
                <a:latin typeface="微软雅黑" panose="020B0503020204020204" pitchFamily="34" charset="-122"/>
                <a:ea typeface="微软雅黑" panose="020B0503020204020204" pitchFamily="34" charset="-122"/>
              </a:rPr>
              <a:t>房源</a:t>
            </a:r>
            <a:r>
              <a:rPr lang="en-US" altLang="zh-CN" sz="1800" dirty="0">
                <a:solidFill>
                  <a:srgbClr val="0075CC"/>
                </a:solidFill>
                <a:latin typeface="微软雅黑" panose="020B0503020204020204" pitchFamily="34" charset="-122"/>
                <a:ea typeface="微软雅黑" panose="020B0503020204020204" pitchFamily="34" charset="-122"/>
              </a:rPr>
              <a:t>id</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5CC"/>
                </a:solidFill>
                <a:latin typeface="微软雅黑" panose="020B0503020204020204" pitchFamily="34" charset="-122"/>
                <a:ea typeface="微软雅黑" panose="020B0503020204020204" pitchFamily="34" charset="-122"/>
              </a:rPr>
              <a:t>房源地址</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5CC"/>
                </a:solidFill>
                <a:latin typeface="微软雅黑" panose="020B0503020204020204" pitchFamily="34" charset="-122"/>
                <a:ea typeface="微软雅黑" panose="020B0503020204020204" pitchFamily="34" charset="-122"/>
              </a:rPr>
              <a:t>房源户型</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5CC"/>
                </a:solidFill>
                <a:latin typeface="微软雅黑" panose="020B0503020204020204" pitchFamily="34" charset="-122"/>
                <a:ea typeface="微软雅黑" panose="020B0503020204020204" pitchFamily="34" charset="-122"/>
              </a:rPr>
              <a:t>房源面积</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5CC"/>
                </a:solidFill>
                <a:latin typeface="微软雅黑" panose="020B0503020204020204" pitchFamily="34" charset="-122"/>
                <a:ea typeface="微软雅黑" panose="020B0503020204020204" pitchFamily="34" charset="-122"/>
              </a:rPr>
              <a:t>房源价格</a:t>
            </a:r>
            <a:r>
              <a:rPr lang="zh-CN" altLang="en-US" sz="1800" dirty="0">
                <a:solidFill>
                  <a:srgbClr val="595959"/>
                </a:solidFill>
                <a:latin typeface="微软雅黑" panose="020B0503020204020204" pitchFamily="34" charset="-122"/>
                <a:ea typeface="微软雅黑" panose="020B0503020204020204" pitchFamily="34" charset="-122"/>
              </a:rPr>
              <a:t>和</a:t>
            </a:r>
            <a:r>
              <a:rPr lang="zh-CN" altLang="en-US" sz="1800" dirty="0">
                <a:solidFill>
                  <a:srgbClr val="0075CC"/>
                </a:solidFill>
                <a:latin typeface="微软雅黑" panose="020B0503020204020204" pitchFamily="34" charset="-122"/>
                <a:ea typeface="微软雅黑" panose="020B0503020204020204" pitchFamily="34" charset="-122"/>
              </a:rPr>
              <a:t>房源热度</a:t>
            </a:r>
            <a:r>
              <a:rPr lang="zh-CN" altLang="en-US" sz="1800" dirty="0">
                <a:solidFill>
                  <a:srgbClr val="595959"/>
                </a:solidFill>
                <a:latin typeface="微软雅黑" panose="020B0503020204020204" pitchFamily="34" charset="-122"/>
                <a:ea typeface="微软雅黑" panose="020B0503020204020204" pitchFamily="34" charset="-122"/>
              </a:rPr>
              <a:t>。</a:t>
            </a:r>
          </a:p>
        </p:txBody>
      </p:sp>
      <p:sp>
        <p:nvSpPr>
          <p:cNvPr id="19"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热点房源数据展示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aphicFrame>
        <p:nvGraphicFramePr>
          <p:cNvPr id="10" name="表格 9"/>
          <p:cNvGraphicFramePr>
            <a:graphicFrameLocks noGrp="1"/>
          </p:cNvGraphicFramePr>
          <p:nvPr>
            <p:extLst>
              <p:ext uri="{D42A27DB-BD31-4B8C-83A1-F6EECF244321}">
                <p14:modId xmlns:p14="http://schemas.microsoft.com/office/powerpoint/2010/main" val="298754326"/>
              </p:ext>
            </p:extLst>
          </p:nvPr>
        </p:nvGraphicFramePr>
        <p:xfrm>
          <a:off x="3906484" y="3357786"/>
          <a:ext cx="4608740" cy="2413000"/>
        </p:xfrm>
        <a:graphic>
          <a:graphicData uri="http://schemas.openxmlformats.org/drawingml/2006/table">
            <a:tbl>
              <a:tblPr/>
              <a:tblGrid>
                <a:gridCol w="1385196">
                  <a:extLst>
                    <a:ext uri="{9D8B030D-6E8A-4147-A177-3AD203B41FA5}">
                      <a16:colId xmlns:a16="http://schemas.microsoft.com/office/drawing/2014/main" val="3778545926"/>
                    </a:ext>
                  </a:extLst>
                </a:gridCol>
                <a:gridCol w="3223544">
                  <a:extLst>
                    <a:ext uri="{9D8B030D-6E8A-4147-A177-3AD203B41FA5}">
                      <a16:colId xmlns:a16="http://schemas.microsoft.com/office/drawing/2014/main" val="2034797012"/>
                    </a:ext>
                  </a:extLst>
                </a:gridCol>
              </a:tblGrid>
              <a:tr h="482600">
                <a:tc>
                  <a:txBody>
                    <a:bodyPr/>
                    <a:lstStyle/>
                    <a:p>
                      <a:pPr marL="0" algn="ctr" defTabSz="1219200" rtl="0" eaLnBrk="1" fontAlgn="ctr" latinLnBrk="0" hangingPunct="1"/>
                      <a:r>
                        <a:rPr lang="zh-CN" altLang="zh-CN" sz="1800" b="1" kern="1200">
                          <a:solidFill>
                            <a:srgbClr val="595959"/>
                          </a:solidFill>
                          <a:effectLst/>
                          <a:latin typeface="微软雅黑" panose="020B0503020204020204" pitchFamily="34" charset="-122"/>
                          <a:ea typeface="微软雅黑" panose="020B0503020204020204" pitchFamily="34" charset="-122"/>
                          <a:cs typeface="+mn-cs"/>
                        </a:rPr>
                        <a:t>接口描述</a:t>
                      </a:r>
                      <a:endParaRPr lang="zh-CN" altLang="en-US" sz="1800" b="1" kern="120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b="1" kern="1200">
                          <a:solidFill>
                            <a:srgbClr val="595959"/>
                          </a:solidFill>
                          <a:effectLst/>
                          <a:latin typeface="微软雅黑" panose="020B0503020204020204" pitchFamily="34" charset="-122"/>
                          <a:ea typeface="微软雅黑" panose="020B0503020204020204" pitchFamily="34" charset="-122"/>
                          <a:cs typeface="+mn-cs"/>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82600">
                <a:tc>
                  <a:txBody>
                    <a:bodyPr/>
                    <a:lstStyle/>
                    <a:p>
                      <a:pPr fontAlgn="ctr"/>
                      <a:r>
                        <a:rPr lang="zh-CN" altLang="en-US" sz="1600" dirty="0">
                          <a:solidFill>
                            <a:srgbClr val="595959"/>
                          </a:solidFill>
                          <a:effectLst/>
                          <a:latin typeface="微软雅黑" panose="020B0503020204020204" pitchFamily="34" charset="-122"/>
                          <a:ea typeface="微软雅黑" panose="020B0503020204020204" pitchFamily="34" charset="-122"/>
                        </a:rPr>
                        <a:t>请求页面</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index.html</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09484653"/>
                  </a:ext>
                </a:extLst>
              </a:tr>
              <a:tr h="482600">
                <a:tc>
                  <a:txBody>
                    <a:bodyPr/>
                    <a:lstStyle/>
                    <a:p>
                      <a:pPr fontAlgn="ctr"/>
                      <a:r>
                        <a:rPr lang="zh-CN" altLang="zh-CN" sz="1600" kern="1200">
                          <a:solidFill>
                            <a:srgbClr val="595959"/>
                          </a:solidFill>
                          <a:effectLst/>
                          <a:latin typeface="微软雅黑" panose="020B0503020204020204" pitchFamily="34" charset="-122"/>
                          <a:ea typeface="微软雅黑" panose="020B0503020204020204" pitchFamily="34" charset="-122"/>
                          <a:cs typeface="+mn-cs"/>
                        </a:rPr>
                        <a:t>请求方式</a:t>
                      </a:r>
                      <a:endParaRPr lang="en-US" sz="1600">
                        <a:solidFill>
                          <a:srgbClr val="595959"/>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fontAlgn="ctr"/>
                      <a:r>
                        <a:rPr lang="en-US" altLang="zh-CN" sz="1600" kern="1200">
                          <a:solidFill>
                            <a:srgbClr val="595959"/>
                          </a:solidFill>
                          <a:effectLst/>
                          <a:latin typeface="微软雅黑" panose="020B0503020204020204" pitchFamily="34" charset="-122"/>
                          <a:ea typeface="微软雅黑" panose="020B0503020204020204" pitchFamily="34" charset="-122"/>
                          <a:cs typeface="+mn-cs"/>
                        </a:rPr>
                        <a:t>GET</a:t>
                      </a:r>
                      <a:endParaRPr lang="zh-CN" altLang="en-US" sz="1600">
                        <a:solidFill>
                          <a:srgbClr val="595959"/>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61090594"/>
                  </a:ext>
                </a:extLst>
              </a:tr>
              <a:tr h="482600">
                <a:tc>
                  <a:txBody>
                    <a:bodyPr/>
                    <a:lstStyle/>
                    <a:p>
                      <a:pPr fontAlgn="ctr"/>
                      <a:r>
                        <a:rPr lang="zh-CN" altLang="zh-CN" sz="1600" kern="1200">
                          <a:solidFill>
                            <a:srgbClr val="595959"/>
                          </a:solidFill>
                          <a:effectLst/>
                          <a:latin typeface="微软雅黑" panose="020B0503020204020204" pitchFamily="34" charset="-122"/>
                          <a:ea typeface="微软雅黑" panose="020B0503020204020204" pitchFamily="34" charset="-122"/>
                          <a:cs typeface="+mn-cs"/>
                        </a:rPr>
                        <a:t>请求地址</a:t>
                      </a:r>
                      <a:endParaRPr lang="en-US" sz="1600">
                        <a:solidFill>
                          <a:srgbClr val="595959"/>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fontAlgn="ctr"/>
                      <a:r>
                        <a:rPr lang="en-US" altLang="zh-CN" sz="1600" kern="1200">
                          <a:solidFill>
                            <a:srgbClr val="595959"/>
                          </a:solidFill>
                          <a:effectLst/>
                          <a:latin typeface="微软雅黑" panose="020B0503020204020204" pitchFamily="34" charset="-122"/>
                          <a:ea typeface="微软雅黑" panose="020B0503020204020204" pitchFamily="34" charset="-122"/>
                          <a:cs typeface="+mn-cs"/>
                        </a:rPr>
                        <a:t>/</a:t>
                      </a:r>
                      <a:endParaRPr lang="zh-CN" altLang="en-US" sz="1600">
                        <a:solidFill>
                          <a:srgbClr val="595959"/>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84536881"/>
                  </a:ext>
                </a:extLst>
              </a:tr>
              <a:tr h="482600">
                <a:tc>
                  <a:txBody>
                    <a:bodyPr/>
                    <a:lstStyle/>
                    <a:p>
                      <a:pPr fontAlgn="ctr"/>
                      <a:r>
                        <a:rPr lang="zh-CN" altLang="zh-CN" sz="1600" kern="1200">
                          <a:solidFill>
                            <a:srgbClr val="595959"/>
                          </a:solidFill>
                          <a:effectLst/>
                          <a:latin typeface="微软雅黑" panose="020B0503020204020204" pitchFamily="34" charset="-122"/>
                          <a:ea typeface="微软雅黑" panose="020B0503020204020204" pitchFamily="34" charset="-122"/>
                          <a:cs typeface="+mn-cs"/>
                        </a:rPr>
                        <a:t>返回数据</a:t>
                      </a:r>
                      <a:endParaRPr lang="en-US" sz="1600">
                        <a:solidFill>
                          <a:srgbClr val="595959"/>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latinLnBrk="0" hangingPunct="1"/>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房源对象列表</a:t>
                      </a:r>
                      <a:endParaRPr lang="zh-CN" altLang="en-US"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67144048"/>
                  </a:ext>
                </a:extLst>
              </a:tr>
            </a:tbl>
          </a:graphicData>
        </a:graphic>
      </p:graphicFrame>
    </p:spTree>
    <p:extLst>
      <p:ext uri="{BB962C8B-B14F-4D97-AF65-F5344CB8AC3E}">
        <p14:creationId xmlns:p14="http://schemas.microsoft.com/office/powerpoint/2010/main" val="272294542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45025" y="981522"/>
            <a:ext cx="2025845" cy="648072"/>
            <a:chOff x="1115236" y="981522"/>
            <a:chExt cx="2732370" cy="648072"/>
          </a:xfrm>
        </p:grpSpPr>
        <p:sp>
          <p:nvSpPr>
            <p:cNvPr id="23" name="圆角矩形 22"/>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后端实现</a:t>
              </a:r>
            </a:p>
          </p:txBody>
        </p:sp>
      </p:grpSp>
      <p:sp>
        <p:nvSpPr>
          <p:cNvPr id="25" name="椭圆 24"/>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50591" y="2421682"/>
            <a:ext cx="4104456" cy="2308324"/>
          </a:xfrm>
          <a:prstGeom prst="rect">
            <a:avLst/>
          </a:prstGeom>
        </p:spPr>
        <p:txBody>
          <a:bodyPr wrap="square">
            <a:spAutoFit/>
          </a:bodyPr>
          <a:lstStyle/>
          <a:p>
            <a:pPr>
              <a:lnSpc>
                <a:spcPct val="150000"/>
              </a:lnSpc>
            </a:pPr>
            <a:r>
              <a:rPr lang="zh-CN" altLang="en-US" sz="1600" dirty="0">
                <a:solidFill>
                  <a:srgbClr val="0075CC"/>
                </a:solidFill>
                <a:latin typeface="微软雅黑" panose="020B0503020204020204" pitchFamily="34" charset="-122"/>
                <a:ea typeface="微软雅黑" panose="020B0503020204020204" pitchFamily="34" charset="-122"/>
              </a:rPr>
              <a:t>热点房源数据展示</a:t>
            </a:r>
            <a:r>
              <a:rPr lang="zh-CN" altLang="en-US" sz="1600" dirty="0">
                <a:solidFill>
                  <a:srgbClr val="595959"/>
                </a:solidFill>
                <a:latin typeface="微软雅黑" panose="020B0503020204020204" pitchFamily="34" charset="-122"/>
                <a:ea typeface="微软雅黑" panose="020B0503020204020204" pitchFamily="34" charset="-122"/>
              </a:rPr>
              <a:t>的后端逻辑：首先从数据库中</a:t>
            </a:r>
            <a:r>
              <a:rPr lang="zh-CN" altLang="en-US" sz="1600" dirty="0">
                <a:solidFill>
                  <a:srgbClr val="0075CC"/>
                </a:solidFill>
                <a:latin typeface="微软雅黑" panose="020B0503020204020204" pitchFamily="34" charset="-122"/>
                <a:ea typeface="微软雅黑" panose="020B0503020204020204" pitchFamily="34" charset="-122"/>
              </a:rPr>
              <a:t>查询</a:t>
            </a:r>
            <a:r>
              <a:rPr lang="zh-CN" altLang="en-US" sz="1600" dirty="0">
                <a:solidFill>
                  <a:srgbClr val="595959"/>
                </a:solidFill>
                <a:latin typeface="微软雅黑" panose="020B0503020204020204" pitchFamily="34" charset="-122"/>
                <a:ea typeface="微软雅黑" panose="020B0503020204020204" pitchFamily="34" charset="-122"/>
              </a:rPr>
              <a:t>所有的</a:t>
            </a:r>
            <a:r>
              <a:rPr lang="zh-CN" altLang="en-US" sz="1600" dirty="0">
                <a:solidFill>
                  <a:srgbClr val="0075CC"/>
                </a:solidFill>
                <a:latin typeface="微软雅黑" panose="020B0503020204020204" pitchFamily="34" charset="-122"/>
                <a:ea typeface="微软雅黑" panose="020B0503020204020204" pitchFamily="34" charset="-122"/>
              </a:rPr>
              <a:t>房源数据</a:t>
            </a:r>
            <a:r>
              <a:rPr lang="zh-CN" altLang="en-US" sz="1600" dirty="0">
                <a:solidFill>
                  <a:srgbClr val="595959"/>
                </a:solidFill>
                <a:latin typeface="微软雅黑" panose="020B0503020204020204" pitchFamily="34" charset="-122"/>
                <a:ea typeface="微软雅黑" panose="020B0503020204020204" pitchFamily="34" charset="-122"/>
              </a:rPr>
              <a:t>，并按照</a:t>
            </a:r>
            <a:r>
              <a:rPr lang="zh-CN" altLang="en-US" sz="1600" dirty="0">
                <a:solidFill>
                  <a:srgbClr val="0075CC"/>
                </a:solidFill>
                <a:latin typeface="微软雅黑" panose="020B0503020204020204" pitchFamily="34" charset="-122"/>
                <a:ea typeface="微软雅黑" panose="020B0503020204020204" pitchFamily="34" charset="-122"/>
              </a:rPr>
              <a:t>浏览量</a:t>
            </a:r>
            <a:r>
              <a:rPr lang="zh-CN" altLang="en-US" sz="1600" dirty="0">
                <a:solidFill>
                  <a:srgbClr val="595959"/>
                </a:solidFill>
                <a:latin typeface="微软雅黑" panose="020B0503020204020204" pitchFamily="34" charset="-122"/>
                <a:ea typeface="微软雅黑" panose="020B0503020204020204" pitchFamily="34" charset="-122"/>
              </a:rPr>
              <a:t>进行</a:t>
            </a:r>
            <a:r>
              <a:rPr lang="zh-CN" altLang="en-US" sz="1600" dirty="0">
                <a:solidFill>
                  <a:srgbClr val="0075CC"/>
                </a:solidFill>
                <a:latin typeface="微软雅黑" panose="020B0503020204020204" pitchFamily="34" charset="-122"/>
                <a:ea typeface="微软雅黑" panose="020B0503020204020204" pitchFamily="34" charset="-122"/>
              </a:rPr>
              <a:t>降序排列</a:t>
            </a:r>
            <a:r>
              <a:rPr lang="zh-CN" altLang="en-US" sz="1600" dirty="0">
                <a:solidFill>
                  <a:srgbClr val="595959"/>
                </a:solidFill>
                <a:latin typeface="微软雅黑" panose="020B0503020204020204" pitchFamily="34" charset="-122"/>
                <a:ea typeface="微软雅黑" panose="020B0503020204020204" pitchFamily="34" charset="-122"/>
              </a:rPr>
              <a:t>，然后取出位于</a:t>
            </a:r>
            <a:r>
              <a:rPr lang="zh-CN" altLang="en-US" sz="1600" dirty="0">
                <a:solidFill>
                  <a:srgbClr val="0075CC"/>
                </a:solidFill>
                <a:latin typeface="微软雅黑" panose="020B0503020204020204" pitchFamily="34" charset="-122"/>
                <a:ea typeface="微软雅黑" panose="020B0503020204020204" pitchFamily="34" charset="-122"/>
              </a:rPr>
              <a:t>前</a:t>
            </a:r>
            <a:r>
              <a:rPr lang="en-US" altLang="zh-CN" sz="1600" dirty="0">
                <a:solidFill>
                  <a:srgbClr val="0075CC"/>
                </a:solidFill>
                <a:latin typeface="微软雅黑" panose="020B0503020204020204" pitchFamily="34" charset="-122"/>
                <a:ea typeface="微软雅黑" panose="020B0503020204020204" pitchFamily="34" charset="-122"/>
              </a:rPr>
              <a:t>4</a:t>
            </a:r>
            <a:r>
              <a:rPr lang="zh-CN" altLang="en-US" sz="1600" dirty="0">
                <a:solidFill>
                  <a:srgbClr val="0075CC"/>
                </a:solidFill>
                <a:latin typeface="微软雅黑" panose="020B0503020204020204" pitchFamily="34" charset="-122"/>
                <a:ea typeface="微软雅黑" panose="020B0503020204020204" pitchFamily="34" charset="-122"/>
              </a:rPr>
              <a:t>行</a:t>
            </a:r>
            <a:r>
              <a:rPr lang="zh-CN" altLang="en-US" sz="1600" dirty="0">
                <a:solidFill>
                  <a:srgbClr val="595959"/>
                </a:solidFill>
                <a:latin typeface="微软雅黑" panose="020B0503020204020204" pitchFamily="34" charset="-122"/>
                <a:ea typeface="微软雅黑" panose="020B0503020204020204" pitchFamily="34" charset="-122"/>
              </a:rPr>
              <a:t>的房源数据</a:t>
            </a:r>
            <a:r>
              <a:rPr lang="zh-CN" altLang="en-US" sz="1600" dirty="0">
                <a:solidFill>
                  <a:srgbClr val="0075CC"/>
                </a:solidFill>
                <a:latin typeface="微软雅黑" panose="020B0503020204020204" pitchFamily="34" charset="-122"/>
                <a:ea typeface="微软雅黑" panose="020B0503020204020204" pitchFamily="34" charset="-122"/>
              </a:rPr>
              <a:t>渲染</a:t>
            </a:r>
            <a:r>
              <a:rPr lang="zh-CN" altLang="en-US" sz="1600" dirty="0">
                <a:solidFill>
                  <a:srgbClr val="595959"/>
                </a:solidFill>
                <a:latin typeface="微软雅黑" panose="020B0503020204020204" pitchFamily="34" charset="-122"/>
                <a:ea typeface="微软雅黑" panose="020B0503020204020204" pitchFamily="34" charset="-122"/>
              </a:rPr>
              <a:t>到</a:t>
            </a:r>
            <a:r>
              <a:rPr lang="zh-CN" altLang="en-US" sz="1600" dirty="0">
                <a:solidFill>
                  <a:srgbClr val="0075CC"/>
                </a:solidFill>
                <a:latin typeface="微软雅黑" panose="020B0503020204020204" pitchFamily="34" charset="-122"/>
                <a:ea typeface="微软雅黑" panose="020B0503020204020204" pitchFamily="34" charset="-122"/>
              </a:rPr>
              <a:t>模板文件</a:t>
            </a:r>
            <a:r>
              <a:rPr lang="zh-CN" altLang="en-US" sz="1600" dirty="0">
                <a:solidFill>
                  <a:srgbClr val="595959"/>
                </a:solidFill>
                <a:latin typeface="微软雅黑" panose="020B0503020204020204" pitchFamily="34" charset="-122"/>
                <a:ea typeface="微软雅黑" panose="020B0503020204020204" pitchFamily="34" charset="-122"/>
              </a:rPr>
              <a:t>中。因为热点房源数据仍然显示在首页上，所以会将热点房源数据展示功能的逻辑代码写到</a:t>
            </a:r>
            <a:r>
              <a:rPr lang="zh-CN" altLang="en-US" sz="1600" dirty="0">
                <a:solidFill>
                  <a:srgbClr val="0075CC"/>
                </a:solidFill>
                <a:latin typeface="微软雅黑" panose="020B0503020204020204" pitchFamily="34" charset="-122"/>
                <a:ea typeface="微软雅黑" panose="020B0503020204020204" pitchFamily="34" charset="-122"/>
              </a:rPr>
              <a:t>视图函数</a:t>
            </a:r>
            <a:r>
              <a:rPr lang="en-US" altLang="zh-CN" sz="1600" dirty="0">
                <a:solidFill>
                  <a:srgbClr val="0075CC"/>
                </a:solidFill>
                <a:latin typeface="微软雅黑" panose="020B0503020204020204" pitchFamily="34" charset="-122"/>
                <a:ea typeface="微软雅黑" panose="020B0503020204020204" pitchFamily="34" charset="-122"/>
              </a:rPr>
              <a:t>index()</a:t>
            </a:r>
            <a:r>
              <a:rPr lang="zh-CN" altLang="en-US" sz="1600" dirty="0">
                <a:solidFill>
                  <a:srgbClr val="595959"/>
                </a:solidFill>
                <a:latin typeface="微软雅黑" panose="020B0503020204020204" pitchFamily="34" charset="-122"/>
                <a:ea typeface="微软雅黑" panose="020B0503020204020204" pitchFamily="34" charset="-122"/>
              </a:rPr>
              <a:t>中。</a:t>
            </a:r>
          </a:p>
        </p:txBody>
      </p:sp>
      <p:sp>
        <p:nvSpPr>
          <p:cNvPr id="19"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热点房源数据展示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9" name="矩形 8"/>
          <p:cNvSpPr/>
          <p:nvPr/>
        </p:nvSpPr>
        <p:spPr bwMode="auto">
          <a:xfrm>
            <a:off x="4924441" y="1362422"/>
            <a:ext cx="6048672" cy="44268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@index_page.route('/')</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def index():</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house_total_num = House.query.count()# </a:t>
            </a:r>
            <a:r>
              <a:rPr lang="zh-CN" altLang="en-US" sz="1600">
                <a:solidFill>
                  <a:srgbClr val="595959"/>
                </a:solidFill>
                <a:latin typeface="微软雅黑" panose="020B0503020204020204" pitchFamily="34" charset="-122"/>
                <a:ea typeface="微软雅黑" panose="020B0503020204020204" pitchFamily="34" charset="-122"/>
                <a:sym typeface="+mn-ea"/>
              </a:rPr>
              <a:t>获取房源总数量</a:t>
            </a:r>
            <a:endParaRPr lang="en-US" altLang="zh-CN" sz="1600">
              <a:solidFill>
                <a:srgbClr val="595959"/>
              </a:solidFill>
              <a:latin typeface="微软雅黑" panose="020B0503020204020204" pitchFamily="34" charset="-122"/>
              <a:ea typeface="微软雅黑" panose="020B0503020204020204" pitchFamily="34" charset="-122"/>
              <a:sym typeface="+mn-ea"/>
            </a:endParaRP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house_new_list = House.query.order_by(</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House.publish_time.desc()).limit(6).all()</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house_hot_list =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House.query.order_by(</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House.page_views.desc()).limit(4).all()</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return render_template(</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'index.html', num=house_total_num,</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house_new_list=house_new_list,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house_hot_list=house_hot_list)</a:t>
            </a:r>
          </a:p>
        </p:txBody>
      </p:sp>
      <p:sp>
        <p:nvSpPr>
          <p:cNvPr id="4" name="矩形 3"/>
          <p:cNvSpPr/>
          <p:nvPr/>
        </p:nvSpPr>
        <p:spPr>
          <a:xfrm>
            <a:off x="8064499" y="1637063"/>
            <a:ext cx="1934825" cy="338554"/>
          </a:xfrm>
          <a:prstGeom prst="rect">
            <a:avLst/>
          </a:prstGeom>
        </p:spPr>
        <p:txBody>
          <a:bodyPr wrap="none">
            <a:spAutoFit/>
          </a:bodyPr>
          <a:lstStyle/>
          <a:p>
            <a:r>
              <a:rPr lang="zh-CN" altLang="en-US" sz="1600">
                <a:solidFill>
                  <a:srgbClr val="FF0000"/>
                </a:solidFill>
                <a:latin typeface="微软雅黑" panose="020B0503020204020204" pitchFamily="34" charset="-122"/>
                <a:ea typeface="微软雅黑" panose="020B0503020204020204" pitchFamily="34" charset="-122"/>
                <a:sym typeface="+mn-ea"/>
              </a:rPr>
              <a:t>获取最新房源</a:t>
            </a:r>
            <a:r>
              <a:rPr lang="en-US" altLang="zh-CN" sz="1600">
                <a:solidFill>
                  <a:srgbClr val="FF0000"/>
                </a:solidFill>
                <a:latin typeface="微软雅黑" panose="020B0503020204020204" pitchFamily="34" charset="-122"/>
                <a:ea typeface="微软雅黑" panose="020B0503020204020204" pitchFamily="34" charset="-122"/>
                <a:sym typeface="+mn-ea"/>
              </a:rPr>
              <a:t>TOP6</a:t>
            </a:r>
            <a:endParaRPr lang="zh-CN" altLang="en-US" sz="2000">
              <a:solidFill>
                <a:srgbClr val="FF0000"/>
              </a:solidFill>
            </a:endParaRPr>
          </a:p>
        </p:txBody>
      </p:sp>
      <p:sp>
        <p:nvSpPr>
          <p:cNvPr id="5" name="圆角矩形 4"/>
          <p:cNvSpPr/>
          <p:nvPr/>
        </p:nvSpPr>
        <p:spPr>
          <a:xfrm>
            <a:off x="5231110" y="2493690"/>
            <a:ext cx="5184576" cy="73684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5231110" y="3228976"/>
            <a:ext cx="5184576" cy="108371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肘形连接符 14"/>
          <p:cNvCxnSpPr/>
          <p:nvPr/>
        </p:nvCxnSpPr>
        <p:spPr>
          <a:xfrm rot="5400000">
            <a:off x="7600274" y="2029465"/>
            <a:ext cx="687350" cy="241101"/>
          </a:xfrm>
          <a:prstGeom prst="bentConnector3">
            <a:avLst>
              <a:gd name="adj1" fmla="val 11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006974" y="5078802"/>
            <a:ext cx="1934825" cy="338554"/>
          </a:xfrm>
          <a:prstGeom prst="rect">
            <a:avLst/>
          </a:prstGeom>
        </p:spPr>
        <p:txBody>
          <a:bodyPr wrap="none">
            <a:spAutoFit/>
          </a:bodyPr>
          <a:lstStyle/>
          <a:p>
            <a:r>
              <a:rPr lang="zh-CN" altLang="en-US" sz="1600">
                <a:solidFill>
                  <a:srgbClr val="FF0000"/>
                </a:solidFill>
                <a:latin typeface="微软雅黑" panose="020B0503020204020204" pitchFamily="34" charset="-122"/>
                <a:ea typeface="微软雅黑" panose="020B0503020204020204" pitchFamily="34" charset="-122"/>
                <a:sym typeface="+mn-ea"/>
              </a:rPr>
              <a:t>获取最热房源</a:t>
            </a:r>
            <a:r>
              <a:rPr lang="en-US" altLang="zh-CN" sz="1600">
                <a:solidFill>
                  <a:srgbClr val="FF0000"/>
                </a:solidFill>
                <a:latin typeface="微软雅黑" panose="020B0503020204020204" pitchFamily="34" charset="-122"/>
                <a:ea typeface="微软雅黑" panose="020B0503020204020204" pitchFamily="34" charset="-122"/>
                <a:sym typeface="+mn-ea"/>
              </a:rPr>
              <a:t>TOP4</a:t>
            </a:r>
            <a:endParaRPr lang="zh-CN" altLang="en-US" sz="2000">
              <a:solidFill>
                <a:srgbClr val="FF0000"/>
              </a:solidFill>
            </a:endParaRPr>
          </a:p>
        </p:txBody>
      </p:sp>
      <p:cxnSp>
        <p:nvCxnSpPr>
          <p:cNvPr id="21" name="肘形连接符 20"/>
          <p:cNvCxnSpPr>
            <a:stCxn id="18" idx="0"/>
            <a:endCxn id="12" idx="1"/>
          </p:cNvCxnSpPr>
          <p:nvPr/>
        </p:nvCxnSpPr>
        <p:spPr>
          <a:xfrm rot="5400000" flipH="1" flipV="1">
            <a:off x="4448763" y="4296456"/>
            <a:ext cx="1307971" cy="256723"/>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86299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45025" y="981522"/>
            <a:ext cx="2025845" cy="648072"/>
            <a:chOff x="1115236" y="981522"/>
            <a:chExt cx="2732370" cy="648072"/>
          </a:xfrm>
        </p:grpSpPr>
        <p:sp>
          <p:nvSpPr>
            <p:cNvPr id="23" name="圆角矩形 22"/>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渲染模板</a:t>
              </a:r>
            </a:p>
          </p:txBody>
        </p:sp>
      </p:grpSp>
      <p:sp>
        <p:nvSpPr>
          <p:cNvPr id="25" name="椭圆 24"/>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583038" y="2527870"/>
            <a:ext cx="6408712" cy="2585323"/>
          </a:xfrm>
          <a:prstGeom prst="rect">
            <a:avLst/>
          </a:prstGeom>
        </p:spPr>
        <p:txBody>
          <a:bodyPr wrap="square">
            <a:spAutoFit/>
          </a:bodyPr>
          <a:lstStyle/>
          <a:p>
            <a:pPr>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rPr>
              <a:t>后端代码已经获取了热点房源数据，接下来就需要将热点房源数据渲染到模板文件</a:t>
            </a:r>
            <a:r>
              <a:rPr lang="en-US" altLang="zh-CN" sz="1800" dirty="0">
                <a:solidFill>
                  <a:srgbClr val="0075CC"/>
                </a:solidFill>
                <a:latin typeface="微软雅黑" panose="020B0503020204020204" pitchFamily="34" charset="-122"/>
                <a:ea typeface="微软雅黑" panose="020B0503020204020204" pitchFamily="34" charset="-122"/>
              </a:rPr>
              <a:t>index.html</a:t>
            </a:r>
            <a:r>
              <a:rPr lang="zh-CN" altLang="en-US" sz="1800" dirty="0">
                <a:solidFill>
                  <a:srgbClr val="595959"/>
                </a:solidFill>
                <a:latin typeface="微软雅黑" panose="020B0503020204020204" pitchFamily="34" charset="-122"/>
                <a:ea typeface="微软雅黑" panose="020B0503020204020204" pitchFamily="34" charset="-122"/>
              </a:rPr>
              <a:t>中。在</a:t>
            </a:r>
            <a:r>
              <a:rPr lang="en-US" altLang="zh-CN" sz="1800" dirty="0">
                <a:solidFill>
                  <a:srgbClr val="595959"/>
                </a:solidFill>
                <a:latin typeface="微软雅黑" panose="020B0503020204020204" pitchFamily="34" charset="-122"/>
                <a:ea typeface="微软雅黑" panose="020B0503020204020204" pitchFamily="34" charset="-122"/>
              </a:rPr>
              <a:t>index.html</a:t>
            </a:r>
            <a:r>
              <a:rPr lang="zh-CN" altLang="en-US" sz="1800" dirty="0">
                <a:solidFill>
                  <a:srgbClr val="595959"/>
                </a:solidFill>
                <a:latin typeface="微软雅黑" panose="020B0503020204020204" pitchFamily="34" charset="-122"/>
                <a:ea typeface="微软雅黑" panose="020B0503020204020204" pitchFamily="34" charset="-122"/>
              </a:rPr>
              <a:t>文件中，查询</a:t>
            </a:r>
            <a:r>
              <a:rPr lang="en-US" altLang="zh-CN" sz="1800" dirty="0">
                <a:solidFill>
                  <a:srgbClr val="0075CC"/>
                </a:solidFill>
                <a:latin typeface="微软雅黑" panose="020B0503020204020204" pitchFamily="34" charset="-122"/>
                <a:ea typeface="微软雅黑" panose="020B0503020204020204" pitchFamily="34" charset="-122"/>
              </a:rPr>
              <a:t>class</a:t>
            </a:r>
            <a:r>
              <a:rPr lang="zh-CN" altLang="en-US" sz="1800" dirty="0">
                <a:solidFill>
                  <a:srgbClr val="0075CC"/>
                </a:solidFill>
                <a:latin typeface="微软雅黑" panose="020B0503020204020204" pitchFamily="34" charset="-122"/>
                <a:ea typeface="微软雅黑" panose="020B0503020204020204" pitchFamily="34" charset="-122"/>
              </a:rPr>
              <a:t>属性</a:t>
            </a:r>
            <a:r>
              <a:rPr lang="zh-CN" altLang="en-US" sz="1800" dirty="0">
                <a:solidFill>
                  <a:srgbClr val="595959"/>
                </a:solidFill>
                <a:latin typeface="微软雅黑" panose="020B0503020204020204" pitchFamily="34" charset="-122"/>
                <a:ea typeface="微软雅黑" panose="020B0503020204020204" pitchFamily="34" charset="-122"/>
              </a:rPr>
              <a:t>值为</a:t>
            </a:r>
            <a:r>
              <a:rPr lang="en-US" altLang="zh-CN" sz="1800" dirty="0">
                <a:solidFill>
                  <a:srgbClr val="0075CC"/>
                </a:solidFill>
                <a:latin typeface="微软雅黑" panose="020B0503020204020204" pitchFamily="34" charset="-122"/>
                <a:ea typeface="微软雅黑" panose="020B0503020204020204" pitchFamily="34" charset="-122"/>
              </a:rPr>
              <a:t>col-lg-3</a:t>
            </a:r>
            <a:r>
              <a:rPr lang="zh-CN" altLang="en-US" sz="1800" dirty="0">
                <a:solidFill>
                  <a:srgbClr val="595959"/>
                </a:solidFill>
                <a:latin typeface="微软雅黑" panose="020B0503020204020204" pitchFamily="34" charset="-122"/>
                <a:ea typeface="微软雅黑" panose="020B0503020204020204" pitchFamily="34" charset="-122"/>
              </a:rPr>
              <a:t>的</a:t>
            </a:r>
            <a:r>
              <a:rPr lang="en-US" altLang="zh-CN" sz="1800" dirty="0">
                <a:solidFill>
                  <a:srgbClr val="0075CC"/>
                </a:solidFill>
                <a:latin typeface="微软雅黑" panose="020B0503020204020204" pitchFamily="34" charset="-122"/>
                <a:ea typeface="微软雅黑" panose="020B0503020204020204" pitchFamily="34" charset="-122"/>
              </a:rPr>
              <a:t>&lt;div&gt;</a:t>
            </a:r>
            <a:r>
              <a:rPr lang="zh-CN" altLang="en-US" sz="1800" dirty="0">
                <a:solidFill>
                  <a:srgbClr val="0075CC"/>
                </a:solidFill>
                <a:latin typeface="微软雅黑" panose="020B0503020204020204" pitchFamily="34" charset="-122"/>
                <a:ea typeface="微软雅黑" panose="020B0503020204020204" pitchFamily="34" charset="-122"/>
              </a:rPr>
              <a:t>标签</a:t>
            </a:r>
            <a:r>
              <a:rPr lang="zh-CN" altLang="en-US" sz="1800" dirty="0">
                <a:solidFill>
                  <a:srgbClr val="595959"/>
                </a:solidFill>
                <a:latin typeface="微软雅黑" panose="020B0503020204020204" pitchFamily="34" charset="-122"/>
                <a:ea typeface="微软雅黑" panose="020B0503020204020204" pitchFamily="34" charset="-122"/>
              </a:rPr>
              <a:t>，保留第一个标签并删除其他标签，在保留的标签外部使用</a:t>
            </a:r>
            <a:r>
              <a:rPr lang="zh-CN" altLang="en-US" sz="1800" dirty="0">
                <a:solidFill>
                  <a:srgbClr val="0075CC"/>
                </a:solidFill>
                <a:latin typeface="微软雅黑" panose="020B0503020204020204" pitchFamily="34" charset="-122"/>
                <a:ea typeface="微软雅黑" panose="020B0503020204020204" pitchFamily="34" charset="-122"/>
              </a:rPr>
              <a:t>循环结构</a:t>
            </a:r>
            <a:r>
              <a:rPr lang="zh-CN" altLang="en-US" sz="1800" dirty="0">
                <a:solidFill>
                  <a:srgbClr val="595959"/>
                </a:solidFill>
                <a:latin typeface="微软雅黑" panose="020B0503020204020204" pitchFamily="34" charset="-122"/>
                <a:ea typeface="微软雅黑" panose="020B0503020204020204" pitchFamily="34" charset="-122"/>
              </a:rPr>
              <a:t>遍历</a:t>
            </a:r>
            <a:r>
              <a:rPr lang="en-US" altLang="zh-CN" sz="1800" dirty="0" err="1">
                <a:solidFill>
                  <a:srgbClr val="0075CC"/>
                </a:solidFill>
                <a:latin typeface="微软雅黑" panose="020B0503020204020204" pitchFamily="34" charset="-122"/>
                <a:ea typeface="微软雅黑" panose="020B0503020204020204" pitchFamily="34" charset="-122"/>
              </a:rPr>
              <a:t>house_hot_list</a:t>
            </a:r>
            <a:r>
              <a:rPr lang="zh-CN" altLang="en-US" sz="1800" dirty="0">
                <a:solidFill>
                  <a:srgbClr val="595959"/>
                </a:solidFill>
                <a:latin typeface="微软雅黑" panose="020B0503020204020204" pitchFamily="34" charset="-122"/>
                <a:ea typeface="微软雅黑" panose="020B0503020204020204" pitchFamily="34" charset="-122"/>
              </a:rPr>
              <a:t>取出每套房源数据，依次将指定标签的内容</a:t>
            </a:r>
            <a:r>
              <a:rPr lang="zh-CN" altLang="en-US" sz="1800" dirty="0">
                <a:solidFill>
                  <a:srgbClr val="0075CC"/>
                </a:solidFill>
                <a:latin typeface="微软雅黑" panose="020B0503020204020204" pitchFamily="34" charset="-122"/>
                <a:ea typeface="微软雅黑" panose="020B0503020204020204" pitchFamily="34" charset="-122"/>
              </a:rPr>
              <a:t>替换</a:t>
            </a:r>
            <a:r>
              <a:rPr lang="zh-CN" altLang="en-US" sz="1800" dirty="0">
                <a:solidFill>
                  <a:srgbClr val="595959"/>
                </a:solidFill>
                <a:latin typeface="微软雅黑" panose="020B0503020204020204" pitchFamily="34" charset="-122"/>
                <a:ea typeface="微软雅黑" panose="020B0503020204020204" pitchFamily="34" charset="-122"/>
              </a:rPr>
              <a:t>为指定的</a:t>
            </a:r>
            <a:r>
              <a:rPr lang="zh-CN" altLang="en-US" sz="1800" dirty="0">
                <a:solidFill>
                  <a:srgbClr val="0075CC"/>
                </a:solidFill>
                <a:latin typeface="微软雅黑" panose="020B0503020204020204" pitchFamily="34" charset="-122"/>
                <a:ea typeface="微软雅黑" panose="020B0503020204020204" pitchFamily="34" charset="-122"/>
              </a:rPr>
              <a:t>模板变量</a:t>
            </a:r>
            <a:r>
              <a:rPr lang="zh-CN" altLang="en-US" sz="1800" dirty="0">
                <a:solidFill>
                  <a:srgbClr val="595959"/>
                </a:solidFill>
                <a:latin typeface="微软雅黑" panose="020B0503020204020204" pitchFamily="34" charset="-122"/>
                <a:ea typeface="微软雅黑" panose="020B0503020204020204" pitchFamily="34" charset="-122"/>
              </a:rPr>
              <a:t>。</a:t>
            </a:r>
          </a:p>
        </p:txBody>
      </p:sp>
      <p:sp>
        <p:nvSpPr>
          <p:cNvPr id="19"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热点房源数据展示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0" name="图片 9"/>
          <p:cNvPicPr>
            <a:picLocks noChangeAspect="1"/>
          </p:cNvPicPr>
          <p:nvPr/>
        </p:nvPicPr>
        <p:blipFill>
          <a:blip r:embed="rId3"/>
          <a:stretch>
            <a:fillRect/>
          </a:stretch>
        </p:blipFill>
        <p:spPr>
          <a:xfrm>
            <a:off x="1154509" y="2205658"/>
            <a:ext cx="2995709" cy="3229748"/>
          </a:xfrm>
          <a:prstGeom prst="rect">
            <a:avLst/>
          </a:prstGeom>
        </p:spPr>
      </p:pic>
      <p:grpSp>
        <p:nvGrpSpPr>
          <p:cNvPr id="11" name="组合 18">
            <a:extLst>
              <a:ext uri="{FF2B5EF4-FFF2-40B4-BE49-F238E27FC236}">
                <a16:creationId xmlns:a16="http://schemas.microsoft.com/office/drawing/2014/main" id="{2B542E9E-0ADD-4266-A889-F99B1E170665}"/>
              </a:ext>
            </a:extLst>
          </p:cNvPr>
          <p:cNvGrpSpPr>
            <a:grpSpLocks/>
          </p:cNvGrpSpPr>
          <p:nvPr/>
        </p:nvGrpSpPr>
        <p:grpSpPr bwMode="auto">
          <a:xfrm>
            <a:off x="8872438" y="5048056"/>
            <a:ext cx="2119312" cy="387350"/>
            <a:chOff x="6356350" y="4705038"/>
            <a:chExt cx="2119842" cy="387349"/>
          </a:xfrm>
        </p:grpSpPr>
        <p:pic>
          <p:nvPicPr>
            <p:cNvPr id="12"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4"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15"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6" name="半闭框 15">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17" name="半闭框 16">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18"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299509090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308" y="572758"/>
            <a:ext cx="4775842"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学习目标</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dirty="0">
                <a:solidFill>
                  <a:srgbClr val="1369B2"/>
                </a:solidFill>
                <a:latin typeface="微软雅黑" panose="020B0503020204020204" pitchFamily="34" charset="-122"/>
                <a:ea typeface="微软雅黑" panose="020B0503020204020204" pitchFamily="34" charset="-122"/>
                <a:cs typeface="+mn-ea"/>
                <a:sym typeface="+mn-lt"/>
              </a:rPr>
              <a:t>Target</a:t>
            </a:r>
            <a:endParaRPr lang="en-GB" altLang="zh-CN"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40" name="组合 39"/>
          <p:cNvGrpSpPr/>
          <p:nvPr/>
        </p:nvGrpSpPr>
        <p:grpSpPr>
          <a:xfrm>
            <a:off x="2062758" y="2637706"/>
            <a:ext cx="7920880" cy="688077"/>
            <a:chOff x="978872" y="1800499"/>
            <a:chExt cx="5471124" cy="515938"/>
          </a:xfrm>
        </p:grpSpPr>
        <p:sp>
          <p:nvSpPr>
            <p:cNvPr id="41" name="Pentagon 3"/>
            <p:cNvSpPr/>
            <p:nvPr/>
          </p:nvSpPr>
          <p:spPr bwMode="auto">
            <a:xfrm>
              <a:off x="978872" y="1800499"/>
              <a:ext cx="5471124" cy="51593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了解</a:t>
              </a:r>
              <a:r>
                <a:rPr lang="zh-CN" altLang="en-US" sz="1600" dirty="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智能提示搜索框</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a:t>
              </a:r>
              <a:r>
                <a:rPr lang="zh-CN" altLang="en-US" sz="1600" dirty="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功能说明</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，能够说出智能提示搜索框的功能逻辑</a:t>
              </a:r>
            </a:p>
          </p:txBody>
        </p:sp>
        <p:sp>
          <p:nvSpPr>
            <p:cNvPr id="42" name="MH_Others_1"/>
            <p:cNvSpPr/>
            <p:nvPr/>
          </p:nvSpPr>
          <p:spPr bwMode="auto">
            <a:xfrm>
              <a:off x="985222" y="1800500"/>
              <a:ext cx="82550" cy="515937"/>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43" name="组合 42"/>
          <p:cNvGrpSpPr/>
          <p:nvPr/>
        </p:nvGrpSpPr>
        <p:grpSpPr>
          <a:xfrm>
            <a:off x="2062758" y="3507987"/>
            <a:ext cx="7920880" cy="685959"/>
            <a:chOff x="978872" y="2570437"/>
            <a:chExt cx="5437064" cy="514350"/>
          </a:xfrm>
        </p:grpSpPr>
        <p:sp>
          <p:nvSpPr>
            <p:cNvPr id="44" name="Pentagon 5"/>
            <p:cNvSpPr/>
            <p:nvPr/>
          </p:nvSpPr>
          <p:spPr bwMode="auto">
            <a:xfrm>
              <a:off x="978872" y="2570437"/>
              <a:ext cx="543706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熟悉</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智能提示搜索框</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前端逻辑</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，能够归纳用户输入和选择的数据如何传递到后端</a:t>
              </a:r>
            </a:p>
          </p:txBody>
        </p:sp>
        <p:sp>
          <p:nvSpPr>
            <p:cNvPr id="45" name="MH_Others_1"/>
            <p:cNvSpPr/>
            <p:nvPr/>
          </p:nvSpPr>
          <p:spPr bwMode="auto">
            <a:xfrm>
              <a:off x="985222" y="2570437"/>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0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46" name="组合 45"/>
          <p:cNvGrpSpPr/>
          <p:nvPr/>
        </p:nvGrpSpPr>
        <p:grpSpPr>
          <a:xfrm>
            <a:off x="2062758" y="4376153"/>
            <a:ext cx="7920880" cy="688077"/>
            <a:chOff x="978872" y="3338787"/>
            <a:chExt cx="5437064" cy="515938"/>
          </a:xfrm>
        </p:grpSpPr>
        <p:sp>
          <p:nvSpPr>
            <p:cNvPr id="47" name="Pentagon 6"/>
            <p:cNvSpPr/>
            <p:nvPr/>
          </p:nvSpPr>
          <p:spPr bwMode="auto">
            <a:xfrm>
              <a:off x="978872" y="3338787"/>
              <a:ext cx="5437064"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智能提示搜索框</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后端逻辑</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，能够实现根据输入的数据返回相应房源信息的功能</a:t>
              </a:r>
              <a:endParaRPr lang="en-GB" sz="1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48" name="MH_Others_1"/>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0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spTree>
    <p:extLst>
      <p:ext uri="{BB962C8B-B14F-4D97-AF65-F5344CB8AC3E}">
        <p14:creationId xmlns:p14="http://schemas.microsoft.com/office/powerpoint/2010/main" val="183942022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29945"/>
          </a:xfrm>
          <a:prstGeom prst="rect">
            <a:avLst/>
          </a:prstGeom>
          <a:noFill/>
        </p:spPr>
        <p:txBody>
          <a:bodyPr wrap="square" lIns="91443" tIns="45720" rIns="91443" bIns="45720" rtlCol="0">
            <a:spAutoFit/>
          </a:bodyPr>
          <a:lstStyle/>
          <a:p>
            <a:r>
              <a:rPr lang="zh-CN" altLang="en-US" sz="4800" b="1">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智能搜索</a:t>
            </a:r>
            <a:endParaRPr lang="zh-CN" altLang="en-US" sz="4800" b="1" dirty="0">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a:solidFill>
                  <a:srgbClr val="FAFAFA"/>
                </a:solidFill>
                <a:latin typeface="微软雅黑" panose="020B0503020204020204" pitchFamily="34" charset="-122"/>
                <a:ea typeface="微软雅黑" panose="020B0503020204020204" pitchFamily="34" charset="-122"/>
                <a:cs typeface="+mn-ea"/>
                <a:sym typeface="+mn-lt"/>
              </a:rPr>
              <a:t>7.4</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0119732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99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了解</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智能提示搜索框</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的功能说明，能够说出智能提示搜索框的</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功能逻辑</a:t>
            </a:r>
            <a:endParaRPr lang="zh-CN" sz="2000" dirty="0">
              <a:solidFill>
                <a:srgbClr val="0075CC"/>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7.4.1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智能搜索功能说明</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9463106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20515" y="1126301"/>
            <a:ext cx="10479299" cy="553998"/>
          </a:xfrm>
          <a:prstGeom prst="rect">
            <a:avLst/>
          </a:prstGeom>
          <a:noFill/>
          <a:ln w="9525">
            <a:noFill/>
          </a:ln>
        </p:spPr>
        <p:txBody>
          <a:bodyPr wrap="square">
            <a:spAutoFit/>
          </a:bodyPr>
          <a:lstStyle/>
          <a:p>
            <a:pPr indent="0" fontAlgn="auto">
              <a:lnSpc>
                <a:spcPct val="150000"/>
              </a:lnSpc>
            </a:pPr>
            <a:r>
              <a:rPr lang="zh-CN" altLang="en-US" sz="2000">
                <a:solidFill>
                  <a:srgbClr val="595959"/>
                </a:solidFill>
                <a:latin typeface="微软雅黑" panose="020B0503020204020204" pitchFamily="34" charset="-122"/>
                <a:ea typeface="微软雅黑" panose="020B0503020204020204" pitchFamily="34" charset="-122"/>
              </a:rPr>
              <a:t>智能租房中，首页上方展示了一个</a:t>
            </a:r>
            <a:r>
              <a:rPr lang="zh-CN" altLang="en-US" sz="2000">
                <a:solidFill>
                  <a:srgbClr val="0075CC"/>
                </a:solidFill>
                <a:latin typeface="微软雅黑" panose="020B0503020204020204" pitchFamily="34" charset="-122"/>
                <a:ea typeface="微软雅黑" panose="020B0503020204020204" pitchFamily="34" charset="-122"/>
              </a:rPr>
              <a:t>智能提示搜索框</a:t>
            </a:r>
            <a:r>
              <a:rPr lang="zh-CN" altLang="en-US" sz="2000">
                <a:solidFill>
                  <a:srgbClr val="595959"/>
                </a:solidFill>
                <a:latin typeface="微软雅黑" panose="020B0503020204020204" pitchFamily="34" charset="-122"/>
                <a:ea typeface="微软雅黑" panose="020B0503020204020204" pitchFamily="34" charset="-122"/>
              </a:rPr>
              <a:t>。</a:t>
            </a:r>
          </a:p>
        </p:txBody>
      </p:sp>
      <p:sp>
        <p:nvSpPr>
          <p:cNvPr id="22"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7.4.1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智能搜索功能说明</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026" name="Picture 2" descr="图片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726" y="2637706"/>
            <a:ext cx="6567337" cy="284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圆角矩形 5"/>
          <p:cNvSpPr/>
          <p:nvPr/>
        </p:nvSpPr>
        <p:spPr>
          <a:xfrm>
            <a:off x="3027338" y="4340246"/>
            <a:ext cx="845344" cy="17097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444431" y="3564964"/>
            <a:ext cx="1210588" cy="400110"/>
          </a:xfrm>
          <a:prstGeom prst="rect">
            <a:avLst/>
          </a:prstGeom>
        </p:spPr>
        <p:txBody>
          <a:bodyPr wrap="none">
            <a:spAutoFit/>
          </a:bodyPr>
          <a:lstStyle/>
          <a:p>
            <a:r>
              <a:rPr lang="zh-CN" altLang="en-US" sz="2000">
                <a:solidFill>
                  <a:srgbClr val="595959"/>
                </a:solidFill>
                <a:latin typeface="微软雅黑" panose="020B0503020204020204" pitchFamily="34" charset="-122"/>
                <a:ea typeface="微软雅黑" panose="020B0503020204020204" pitchFamily="34" charset="-122"/>
              </a:rPr>
              <a:t>搜索选项</a:t>
            </a:r>
            <a:endParaRPr lang="zh-CN" altLang="en-US" sz="2000"/>
          </a:p>
        </p:txBody>
      </p:sp>
      <p:sp>
        <p:nvSpPr>
          <p:cNvPr id="11" name="圆角矩形 10"/>
          <p:cNvSpPr/>
          <p:nvPr/>
        </p:nvSpPr>
        <p:spPr>
          <a:xfrm>
            <a:off x="3024956" y="4511220"/>
            <a:ext cx="3571875" cy="20764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444431" y="4225678"/>
            <a:ext cx="954107" cy="400110"/>
          </a:xfrm>
          <a:prstGeom prst="rect">
            <a:avLst/>
          </a:prstGeom>
        </p:spPr>
        <p:txBody>
          <a:bodyPr wrap="none">
            <a:spAutoFit/>
          </a:bodyPr>
          <a:lstStyle/>
          <a:p>
            <a:r>
              <a:rPr lang="zh-CN" altLang="en-US" sz="2000">
                <a:solidFill>
                  <a:srgbClr val="595959"/>
                </a:solidFill>
                <a:latin typeface="微软雅黑" panose="020B0503020204020204" pitchFamily="34" charset="-122"/>
                <a:ea typeface="微软雅黑" panose="020B0503020204020204" pitchFamily="34" charset="-122"/>
              </a:rPr>
              <a:t>输入框</a:t>
            </a:r>
            <a:endParaRPr lang="zh-CN" altLang="en-US" sz="2000"/>
          </a:p>
        </p:txBody>
      </p:sp>
      <p:sp>
        <p:nvSpPr>
          <p:cNvPr id="16" name="圆角矩形 15"/>
          <p:cNvSpPr/>
          <p:nvPr/>
        </p:nvSpPr>
        <p:spPr>
          <a:xfrm>
            <a:off x="6596831" y="4511220"/>
            <a:ext cx="400051" cy="20288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444431" y="4886392"/>
            <a:ext cx="1210588" cy="400110"/>
          </a:xfrm>
          <a:prstGeom prst="rect">
            <a:avLst/>
          </a:prstGeom>
        </p:spPr>
        <p:txBody>
          <a:bodyPr wrap="none">
            <a:spAutoFit/>
          </a:bodyPr>
          <a:lstStyle/>
          <a:p>
            <a:r>
              <a:rPr lang="zh-CN" altLang="en-US" sz="2000">
                <a:solidFill>
                  <a:srgbClr val="595959"/>
                </a:solidFill>
                <a:latin typeface="微软雅黑" panose="020B0503020204020204" pitchFamily="34" charset="-122"/>
                <a:ea typeface="微软雅黑" panose="020B0503020204020204" pitchFamily="34" charset="-122"/>
              </a:rPr>
              <a:t>提交按钮</a:t>
            </a:r>
            <a:endParaRPr lang="zh-CN" altLang="en-US" sz="2000"/>
          </a:p>
        </p:txBody>
      </p:sp>
      <p:cxnSp>
        <p:nvCxnSpPr>
          <p:cNvPr id="31" name="肘形连接符 30"/>
          <p:cNvCxnSpPr>
            <a:stCxn id="11" idx="0"/>
            <a:endCxn id="12" idx="0"/>
          </p:cNvCxnSpPr>
          <p:nvPr/>
        </p:nvCxnSpPr>
        <p:spPr>
          <a:xfrm rot="5400000" flipH="1" flipV="1">
            <a:off x="6723418" y="2313154"/>
            <a:ext cx="285542" cy="4110591"/>
          </a:xfrm>
          <a:prstGeom prst="bentConnector3">
            <a:avLst>
              <a:gd name="adj1" fmla="val 18005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肘形连接符 32"/>
          <p:cNvCxnSpPr>
            <a:stCxn id="16" idx="3"/>
          </p:cNvCxnSpPr>
          <p:nvPr/>
        </p:nvCxnSpPr>
        <p:spPr>
          <a:xfrm>
            <a:off x="6996882" y="4612662"/>
            <a:ext cx="1474588" cy="473785"/>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肘形连接符 34"/>
          <p:cNvCxnSpPr>
            <a:stCxn id="6" idx="0"/>
            <a:endCxn id="10" idx="0"/>
          </p:cNvCxnSpPr>
          <p:nvPr/>
        </p:nvCxnSpPr>
        <p:spPr>
          <a:xfrm rot="5400000" flipH="1" flipV="1">
            <a:off x="5862226" y="1152748"/>
            <a:ext cx="775282" cy="5599715"/>
          </a:xfrm>
          <a:prstGeom prst="bentConnector3">
            <a:avLst>
              <a:gd name="adj1" fmla="val 12948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19758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45025" y="981522"/>
            <a:ext cx="2025845" cy="648072"/>
            <a:chOff x="1115236" y="981522"/>
            <a:chExt cx="2732370" cy="648072"/>
          </a:xfrm>
        </p:grpSpPr>
        <p:sp>
          <p:nvSpPr>
            <p:cNvPr id="23" name="圆角矩形 22"/>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地区搜索</a:t>
              </a:r>
            </a:p>
          </p:txBody>
        </p:sp>
      </p:grpSp>
      <p:sp>
        <p:nvSpPr>
          <p:cNvPr id="25" name="椭圆 24"/>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25135" y="1827972"/>
            <a:ext cx="10470671" cy="923330"/>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地区搜索</a:t>
            </a:r>
            <a:r>
              <a:rPr lang="zh-CN" altLang="en-US" sz="1800">
                <a:solidFill>
                  <a:srgbClr val="595959"/>
                </a:solidFill>
                <a:latin typeface="微软雅黑" panose="020B0503020204020204" pitchFamily="34" charset="-122"/>
                <a:ea typeface="微软雅黑" panose="020B0503020204020204" pitchFamily="34" charset="-122"/>
              </a:rPr>
              <a:t>是根据房源所在小区进行搜索，用户在输入框中输入的</a:t>
            </a:r>
            <a:r>
              <a:rPr lang="zh-CN" altLang="en-US" sz="1800">
                <a:solidFill>
                  <a:srgbClr val="0075CC"/>
                </a:solidFill>
                <a:latin typeface="微软雅黑" panose="020B0503020204020204" pitchFamily="34" charset="-122"/>
                <a:ea typeface="微软雅黑" panose="020B0503020204020204" pitchFamily="34" charset="-122"/>
              </a:rPr>
              <a:t>查询信息</a:t>
            </a:r>
            <a:r>
              <a:rPr lang="zh-CN" altLang="en-US" sz="1800">
                <a:solidFill>
                  <a:srgbClr val="595959"/>
                </a:solidFill>
                <a:latin typeface="微软雅黑" panose="020B0503020204020204" pitchFamily="34" charset="-122"/>
                <a:ea typeface="微软雅黑" panose="020B0503020204020204" pitchFamily="34" charset="-122"/>
              </a:rPr>
              <a:t>可以是</a:t>
            </a:r>
            <a:r>
              <a:rPr lang="zh-CN" altLang="en-US" sz="1800">
                <a:solidFill>
                  <a:srgbClr val="0075CC"/>
                </a:solidFill>
                <a:latin typeface="微软雅黑" panose="020B0503020204020204" pitchFamily="34" charset="-122"/>
                <a:ea typeface="微软雅黑" panose="020B0503020204020204" pitchFamily="34" charset="-122"/>
              </a:rPr>
              <a:t>地区</a:t>
            </a:r>
            <a:r>
              <a:rPr lang="zh-CN" altLang="en-US" sz="1800">
                <a:solidFill>
                  <a:srgbClr val="595959"/>
                </a:solidFill>
                <a:latin typeface="微软雅黑" panose="020B0503020204020204" pitchFamily="34" charset="-122"/>
                <a:ea typeface="微软雅黑" panose="020B0503020204020204" pitchFamily="34" charset="-122"/>
              </a:rPr>
              <a:t>或</a:t>
            </a:r>
            <a:r>
              <a:rPr lang="zh-CN" altLang="en-US" sz="1800">
                <a:solidFill>
                  <a:srgbClr val="0075CC"/>
                </a:solidFill>
                <a:latin typeface="微软雅黑" panose="020B0503020204020204" pitchFamily="34" charset="-122"/>
                <a:ea typeface="微软雅黑" panose="020B0503020204020204" pitchFamily="34" charset="-122"/>
              </a:rPr>
              <a:t>小区名称</a:t>
            </a:r>
            <a:r>
              <a:rPr lang="zh-CN" altLang="en-US" sz="1800">
                <a:solidFill>
                  <a:srgbClr val="595959"/>
                </a:solidFill>
                <a:latin typeface="微软雅黑" panose="020B0503020204020204" pitchFamily="34" charset="-122"/>
                <a:ea typeface="微软雅黑" panose="020B0503020204020204" pitchFamily="34" charset="-122"/>
              </a:rPr>
              <a:t>。例如，在智能搜索框中输入“昌平”，此时输入框下方显示了包含“昌平”字眼的提示列表。</a:t>
            </a:r>
          </a:p>
        </p:txBody>
      </p:sp>
      <p:sp>
        <p:nvSpPr>
          <p:cNvPr id="20"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7.4.1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智能搜索功能说明</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2050" name="Picture 2" descr="图片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50" y="3021688"/>
            <a:ext cx="4931411" cy="279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69044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45025" y="981522"/>
            <a:ext cx="2025845" cy="648072"/>
            <a:chOff x="1115236" y="981522"/>
            <a:chExt cx="2732370" cy="648072"/>
          </a:xfrm>
        </p:grpSpPr>
        <p:sp>
          <p:nvSpPr>
            <p:cNvPr id="23" name="圆角矩形 22"/>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地区搜索</a:t>
              </a:r>
            </a:p>
          </p:txBody>
        </p:sp>
      </p:grpSp>
      <p:sp>
        <p:nvSpPr>
          <p:cNvPr id="25" name="椭圆 24"/>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25135" y="1827972"/>
            <a:ext cx="9966615" cy="1015663"/>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当用户输入的</a:t>
            </a:r>
            <a:r>
              <a:rPr lang="zh-CN" altLang="en-US" sz="2000">
                <a:solidFill>
                  <a:srgbClr val="0075CC"/>
                </a:solidFill>
                <a:latin typeface="微软雅黑" panose="020B0503020204020204" pitchFamily="34" charset="-122"/>
                <a:ea typeface="微软雅黑" panose="020B0503020204020204" pitchFamily="34" charset="-122"/>
              </a:rPr>
              <a:t>查询信息</a:t>
            </a:r>
            <a:r>
              <a:rPr lang="zh-CN" altLang="en-US" sz="2000">
                <a:solidFill>
                  <a:srgbClr val="595959"/>
                </a:solidFill>
                <a:latin typeface="微软雅黑" panose="020B0503020204020204" pitchFamily="34" charset="-122"/>
                <a:ea typeface="微软雅黑" panose="020B0503020204020204" pitchFamily="34" charset="-122"/>
              </a:rPr>
              <a:t>在智能租房中</a:t>
            </a:r>
            <a:r>
              <a:rPr lang="zh-CN" altLang="en-US" sz="2000">
                <a:solidFill>
                  <a:srgbClr val="0075CC"/>
                </a:solidFill>
                <a:latin typeface="微软雅黑" panose="020B0503020204020204" pitchFamily="34" charset="-122"/>
                <a:ea typeface="微软雅黑" panose="020B0503020204020204" pitchFamily="34" charset="-122"/>
              </a:rPr>
              <a:t>查询不到</a:t>
            </a:r>
            <a:r>
              <a:rPr lang="zh-CN" altLang="en-US" sz="2000">
                <a:solidFill>
                  <a:srgbClr val="595959"/>
                </a:solidFill>
                <a:latin typeface="微软雅黑" panose="020B0503020204020204" pitchFamily="34" charset="-122"/>
                <a:ea typeface="微软雅黑" panose="020B0503020204020204" pitchFamily="34" charset="-122"/>
              </a:rPr>
              <a:t>时，首页顶部会以</a:t>
            </a:r>
            <a:r>
              <a:rPr lang="zh-CN" altLang="en-US" sz="2000">
                <a:solidFill>
                  <a:srgbClr val="0075CC"/>
                </a:solidFill>
                <a:latin typeface="微软雅黑" panose="020B0503020204020204" pitchFamily="34" charset="-122"/>
                <a:ea typeface="微软雅黑" panose="020B0503020204020204" pitchFamily="34" charset="-122"/>
              </a:rPr>
              <a:t>弹框</a:t>
            </a:r>
            <a:r>
              <a:rPr lang="zh-CN" altLang="en-US" sz="2000">
                <a:solidFill>
                  <a:srgbClr val="595959"/>
                </a:solidFill>
                <a:latin typeface="微软雅黑" panose="020B0503020204020204" pitchFamily="34" charset="-122"/>
                <a:ea typeface="微软雅黑" panose="020B0503020204020204" pitchFamily="34" charset="-122"/>
              </a:rPr>
              <a:t>形式告知用户未找到相关房源。</a:t>
            </a:r>
          </a:p>
        </p:txBody>
      </p:sp>
      <p:sp>
        <p:nvSpPr>
          <p:cNvPr id="20"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7.4.1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智能搜索功能说明</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l="20366" r="18126" b="58824"/>
          <a:stretch>
            <a:fillRect/>
          </a:stretch>
        </p:blipFill>
        <p:spPr bwMode="auto">
          <a:xfrm>
            <a:off x="3107236" y="3294108"/>
            <a:ext cx="6306467" cy="175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0248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45025" y="981522"/>
            <a:ext cx="2025845" cy="648072"/>
            <a:chOff x="1115236" y="981522"/>
            <a:chExt cx="2732370" cy="648072"/>
          </a:xfrm>
        </p:grpSpPr>
        <p:sp>
          <p:nvSpPr>
            <p:cNvPr id="23" name="圆角矩形 22"/>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户型搜索</a:t>
              </a:r>
            </a:p>
          </p:txBody>
        </p:sp>
      </p:grpSp>
      <p:sp>
        <p:nvSpPr>
          <p:cNvPr id="25" name="椭圆 24"/>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25135" y="1827972"/>
            <a:ext cx="10470671" cy="1200329"/>
          </a:xfrm>
          <a:prstGeom prst="rect">
            <a:avLst/>
          </a:prstGeom>
        </p:spPr>
        <p:txBody>
          <a:bodyPr wrap="square">
            <a:spAutoFit/>
          </a:bodyPr>
          <a:lstStyle/>
          <a:p>
            <a:pPr>
              <a:lnSpc>
                <a:spcPct val="150000"/>
              </a:lnSpc>
            </a:pPr>
            <a:r>
              <a:rPr lang="zh-CN" altLang="en-US" sz="1600">
                <a:solidFill>
                  <a:srgbClr val="0075CC"/>
                </a:solidFill>
                <a:latin typeface="微软雅黑" panose="020B0503020204020204" pitchFamily="34" charset="-122"/>
                <a:ea typeface="微软雅黑" panose="020B0503020204020204" pitchFamily="34" charset="-122"/>
              </a:rPr>
              <a:t>户型搜索</a:t>
            </a:r>
            <a:r>
              <a:rPr lang="zh-CN" altLang="en-US" sz="1600">
                <a:solidFill>
                  <a:srgbClr val="595959"/>
                </a:solidFill>
                <a:latin typeface="微软雅黑" panose="020B0503020204020204" pitchFamily="34" charset="-122"/>
                <a:ea typeface="微软雅黑" panose="020B0503020204020204" pitchFamily="34" charset="-122"/>
              </a:rPr>
              <a:t>是根据房源的户型进行搜索，用户输入的查询信息可以是“</a:t>
            </a:r>
            <a:r>
              <a:rPr lang="en-US" altLang="zh-CN" sz="1600">
                <a:solidFill>
                  <a:srgbClr val="0075CC"/>
                </a:solidFill>
                <a:latin typeface="微软雅黑" panose="020B0503020204020204" pitchFamily="34" charset="-122"/>
                <a:ea typeface="微软雅黑" panose="020B0503020204020204" pitchFamily="34" charset="-122"/>
              </a:rPr>
              <a:t>x</a:t>
            </a:r>
            <a:r>
              <a:rPr lang="zh-CN" altLang="en-US" sz="1600">
                <a:solidFill>
                  <a:srgbClr val="0075CC"/>
                </a:solidFill>
                <a:latin typeface="微软雅黑" panose="020B0503020204020204" pitchFamily="34" charset="-122"/>
                <a:ea typeface="微软雅黑" panose="020B0503020204020204" pitchFamily="34" charset="-122"/>
              </a:rPr>
              <a:t>室</a:t>
            </a: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0075CC"/>
                </a:solidFill>
                <a:latin typeface="微软雅黑" panose="020B0503020204020204" pitchFamily="34" charset="-122"/>
                <a:ea typeface="微软雅黑" panose="020B0503020204020204" pitchFamily="34" charset="-122"/>
              </a:rPr>
              <a:t>x</a:t>
            </a:r>
            <a:r>
              <a:rPr lang="zh-CN" altLang="en-US" sz="1600">
                <a:solidFill>
                  <a:srgbClr val="0075CC"/>
                </a:solidFill>
                <a:latin typeface="微软雅黑" panose="020B0503020204020204" pitchFamily="34" charset="-122"/>
                <a:ea typeface="微软雅黑" panose="020B0503020204020204" pitchFamily="34" charset="-122"/>
              </a:rPr>
              <a:t>厅</a:t>
            </a:r>
            <a:r>
              <a:rPr lang="zh-CN" altLang="en-US" sz="1600">
                <a:solidFill>
                  <a:srgbClr val="595959"/>
                </a:solidFill>
                <a:latin typeface="微软雅黑" panose="020B0503020204020204" pitchFamily="34" charset="-122"/>
                <a:ea typeface="微软雅黑" panose="020B0503020204020204" pitchFamily="34" charset="-122"/>
              </a:rPr>
              <a:t>”或“</a:t>
            </a:r>
            <a:r>
              <a:rPr lang="en-US" altLang="zh-CN" sz="1600">
                <a:solidFill>
                  <a:srgbClr val="0075CC"/>
                </a:solidFill>
                <a:latin typeface="微软雅黑" panose="020B0503020204020204" pitchFamily="34" charset="-122"/>
                <a:ea typeface="微软雅黑" panose="020B0503020204020204" pitchFamily="34" charset="-122"/>
              </a:rPr>
              <a:t>x</a:t>
            </a:r>
            <a:r>
              <a:rPr lang="zh-CN" altLang="en-US" sz="1600">
                <a:solidFill>
                  <a:srgbClr val="0075CC"/>
                </a:solidFill>
                <a:latin typeface="微软雅黑" panose="020B0503020204020204" pitchFamily="34" charset="-122"/>
                <a:ea typeface="微软雅黑" panose="020B0503020204020204" pitchFamily="34" charset="-122"/>
              </a:rPr>
              <a:t>室</a:t>
            </a:r>
            <a:r>
              <a:rPr lang="en-US" altLang="zh-CN" sz="1600">
                <a:solidFill>
                  <a:srgbClr val="0075CC"/>
                </a:solidFill>
                <a:latin typeface="微软雅黑" panose="020B0503020204020204" pitchFamily="34" charset="-122"/>
                <a:ea typeface="微软雅黑" panose="020B0503020204020204" pitchFamily="34" charset="-122"/>
              </a:rPr>
              <a:t>x</a:t>
            </a:r>
            <a:r>
              <a:rPr lang="zh-CN" altLang="en-US" sz="1600">
                <a:solidFill>
                  <a:srgbClr val="0075CC"/>
                </a:solidFill>
                <a:latin typeface="微软雅黑" panose="020B0503020204020204" pitchFamily="34" charset="-122"/>
                <a:ea typeface="微软雅黑" panose="020B0503020204020204" pitchFamily="34" charset="-122"/>
              </a:rPr>
              <a:t>厅</a:t>
            </a:r>
            <a:r>
              <a:rPr lang="zh-CN" altLang="en-US" sz="1600">
                <a:solidFill>
                  <a:srgbClr val="595959"/>
                </a:solidFill>
                <a:latin typeface="微软雅黑" panose="020B0503020204020204" pitchFamily="34" charset="-122"/>
                <a:ea typeface="微软雅黑" panose="020B0503020204020204" pitchFamily="34" charset="-122"/>
              </a:rPr>
              <a:t>”。例如，将智能提示搜索框中的搜索选项切换成户型搜索，之后在输入框中输入“</a:t>
            </a:r>
            <a:r>
              <a:rPr lang="en-US" altLang="zh-CN" sz="1600">
                <a:solidFill>
                  <a:srgbClr val="595959"/>
                </a:solidFill>
                <a:latin typeface="微软雅黑" panose="020B0503020204020204" pitchFamily="34" charset="-122"/>
                <a:ea typeface="微软雅黑" panose="020B0503020204020204" pitchFamily="34" charset="-122"/>
              </a:rPr>
              <a:t>1</a:t>
            </a:r>
            <a:r>
              <a:rPr lang="zh-CN" altLang="en-US" sz="1600">
                <a:solidFill>
                  <a:srgbClr val="595959"/>
                </a:solidFill>
                <a:latin typeface="微软雅黑" panose="020B0503020204020204" pitchFamily="34" charset="-122"/>
                <a:ea typeface="微软雅黑" panose="020B0503020204020204" pitchFamily="34" charset="-122"/>
              </a:rPr>
              <a:t>室”，此时输入框下方显示了包含“</a:t>
            </a:r>
            <a:r>
              <a:rPr lang="en-US" altLang="zh-CN" sz="1600">
                <a:solidFill>
                  <a:srgbClr val="595959"/>
                </a:solidFill>
                <a:latin typeface="微软雅黑" panose="020B0503020204020204" pitchFamily="34" charset="-122"/>
                <a:ea typeface="微软雅黑" panose="020B0503020204020204" pitchFamily="34" charset="-122"/>
              </a:rPr>
              <a:t>1</a:t>
            </a:r>
            <a:r>
              <a:rPr lang="zh-CN" altLang="en-US" sz="1600">
                <a:solidFill>
                  <a:srgbClr val="595959"/>
                </a:solidFill>
                <a:latin typeface="微软雅黑" panose="020B0503020204020204" pitchFamily="34" charset="-122"/>
                <a:ea typeface="微软雅黑" panose="020B0503020204020204" pitchFamily="34" charset="-122"/>
              </a:rPr>
              <a:t>室”字眼的提示列表。</a:t>
            </a:r>
          </a:p>
        </p:txBody>
      </p:sp>
      <p:sp>
        <p:nvSpPr>
          <p:cNvPr id="20"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7.4.1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智能搜索功能说明</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810" y="2950640"/>
            <a:ext cx="7219320" cy="182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025135" y="5132332"/>
            <a:ext cx="10470671" cy="830997"/>
          </a:xfrm>
          <a:prstGeom prst="rect">
            <a:avLst/>
          </a:prstGeom>
        </p:spPr>
        <p:txBody>
          <a:bodyPr wrap="square">
            <a:spAutoFit/>
          </a:body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提示列表罗列了与查询信息“1室”相关的3条房源信息，每条房源信息包括</a:t>
            </a:r>
            <a:r>
              <a:rPr lang="zh-CN" altLang="en-US" sz="1600">
                <a:solidFill>
                  <a:srgbClr val="0075CC"/>
                </a:solidFill>
                <a:latin typeface="微软雅黑" panose="020B0503020204020204" pitchFamily="34" charset="-122"/>
                <a:ea typeface="微软雅黑" panose="020B0503020204020204" pitchFamily="34" charset="-122"/>
              </a:rPr>
              <a:t>房源户型</a:t>
            </a:r>
            <a:r>
              <a:rPr lang="zh-CN" altLang="en-US" sz="1600">
                <a:solidFill>
                  <a:srgbClr val="595959"/>
                </a:solidFill>
                <a:latin typeface="微软雅黑" panose="020B0503020204020204" pitchFamily="34" charset="-122"/>
                <a:ea typeface="微软雅黑" panose="020B0503020204020204" pitchFamily="34" charset="-122"/>
              </a:rPr>
              <a:t>和该户型包含房源的</a:t>
            </a:r>
            <a:r>
              <a:rPr lang="zh-CN" altLang="en-US" sz="1600">
                <a:solidFill>
                  <a:srgbClr val="0075CC"/>
                </a:solidFill>
                <a:latin typeface="微软雅黑" panose="020B0503020204020204" pitchFamily="34" charset="-122"/>
                <a:ea typeface="微软雅黑" panose="020B0503020204020204" pitchFamily="34" charset="-122"/>
              </a:rPr>
              <a:t>总套数</a:t>
            </a:r>
            <a:r>
              <a:rPr lang="zh-CN" altLang="en-US" sz="1600">
                <a:solidFill>
                  <a:srgbClr val="595959"/>
                </a:solidFill>
                <a:latin typeface="微软雅黑" panose="020B0503020204020204" pitchFamily="34" charset="-122"/>
                <a:ea typeface="微软雅黑" panose="020B0503020204020204" pitchFamily="34" charset="-122"/>
              </a:rPr>
              <a:t>。</a:t>
            </a:r>
          </a:p>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值得一提的是，智能提示搜索框除了支持</a:t>
            </a:r>
            <a:r>
              <a:rPr lang="zh-CN" altLang="en-US" sz="1600">
                <a:solidFill>
                  <a:srgbClr val="0075CC"/>
                </a:solidFill>
                <a:latin typeface="微软雅黑" panose="020B0503020204020204" pitchFamily="34" charset="-122"/>
                <a:ea typeface="微软雅黑" panose="020B0503020204020204" pitchFamily="34" charset="-122"/>
              </a:rPr>
              <a:t>中文搜索</a:t>
            </a:r>
            <a:r>
              <a:rPr lang="zh-CN" altLang="en-US" sz="1600">
                <a:solidFill>
                  <a:srgbClr val="595959"/>
                </a:solidFill>
                <a:latin typeface="微软雅黑" panose="020B0503020204020204" pitchFamily="34" charset="-122"/>
                <a:ea typeface="微软雅黑" panose="020B0503020204020204" pitchFamily="34" charset="-122"/>
              </a:rPr>
              <a:t>之外，也支持</a:t>
            </a:r>
            <a:r>
              <a:rPr lang="zh-CN" altLang="en-US" sz="1600">
                <a:solidFill>
                  <a:srgbClr val="0075CC"/>
                </a:solidFill>
                <a:latin typeface="微软雅黑" panose="020B0503020204020204" pitchFamily="34" charset="-122"/>
                <a:ea typeface="微软雅黑" panose="020B0503020204020204" pitchFamily="34" charset="-122"/>
              </a:rPr>
              <a:t>英文搜索</a:t>
            </a:r>
            <a:r>
              <a:rPr lang="zh-CN" altLang="en-US" sz="1600">
                <a:solidFill>
                  <a:srgbClr val="595959"/>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43636142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熟悉</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智能提示搜索框</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前端逻辑</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，能够归纳用户输入和选择的数据如何传递到后端</a:t>
            </a:r>
            <a:endParaRPr lang="zh-CN" sz="2000" dirty="0">
              <a:solidFill>
                <a:srgbClr val="0075CC"/>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7.4.2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前端逻辑说明</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76491702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55046" y="2737658"/>
            <a:ext cx="6092825" cy="1754326"/>
          </a:xfrm>
          <a:prstGeom prst="rect">
            <a:avLst/>
          </a:prstGeom>
        </p:spPr>
        <p:txBody>
          <a:bodyPr>
            <a:spAutoFit/>
          </a:bodyPr>
          <a:lstStyle/>
          <a:p>
            <a:pPr>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rPr>
              <a:t>智能租房已经实现了</a:t>
            </a:r>
            <a:r>
              <a:rPr lang="zh-CN" altLang="en-US" sz="1800" dirty="0">
                <a:solidFill>
                  <a:srgbClr val="0075CC"/>
                </a:solidFill>
                <a:latin typeface="微软雅黑" panose="020B0503020204020204" pitchFamily="34" charset="-122"/>
                <a:ea typeface="微软雅黑" panose="020B0503020204020204" pitchFamily="34" charset="-122"/>
              </a:rPr>
              <a:t>智能搜索</a:t>
            </a:r>
            <a:r>
              <a:rPr lang="zh-CN" altLang="en-US" sz="1800" dirty="0">
                <a:solidFill>
                  <a:srgbClr val="595959"/>
                </a:solidFill>
                <a:latin typeface="微软雅黑" panose="020B0503020204020204" pitchFamily="34" charset="-122"/>
                <a:ea typeface="微软雅黑" panose="020B0503020204020204" pitchFamily="34" charset="-122"/>
              </a:rPr>
              <a:t>的前端逻辑，为了让大家能够快速理解智能搜索的业务逻辑，我们也需要对智能搜索功能的</a:t>
            </a:r>
            <a:r>
              <a:rPr lang="zh-CN" altLang="en-US" sz="1800" dirty="0">
                <a:solidFill>
                  <a:srgbClr val="0075CC"/>
                </a:solidFill>
                <a:latin typeface="微软雅黑" panose="020B0503020204020204" pitchFamily="34" charset="-122"/>
                <a:ea typeface="微软雅黑" panose="020B0503020204020204" pitchFamily="34" charset="-122"/>
              </a:rPr>
              <a:t>前端逻辑</a:t>
            </a:r>
            <a:r>
              <a:rPr lang="zh-CN" altLang="en-US" sz="1800" dirty="0">
                <a:solidFill>
                  <a:srgbClr val="595959"/>
                </a:solidFill>
                <a:latin typeface="微软雅黑" panose="020B0503020204020204" pitchFamily="34" charset="-122"/>
                <a:ea typeface="微软雅黑" panose="020B0503020204020204" pitchFamily="34" charset="-122"/>
              </a:rPr>
              <a:t>有所了解。智能搜索的前端逻辑代码均位于</a:t>
            </a:r>
            <a:r>
              <a:rPr lang="zh-CN" altLang="en-US" sz="1800" dirty="0">
                <a:solidFill>
                  <a:srgbClr val="0075CC"/>
                </a:solidFill>
                <a:latin typeface="微软雅黑" panose="020B0503020204020204" pitchFamily="34" charset="-122"/>
                <a:ea typeface="微软雅黑" panose="020B0503020204020204" pitchFamily="34" charset="-122"/>
              </a:rPr>
              <a:t>index.html</a:t>
            </a:r>
            <a:r>
              <a:rPr lang="zh-CN" altLang="en-US" sz="1800" dirty="0">
                <a:solidFill>
                  <a:srgbClr val="595959"/>
                </a:solidFill>
                <a:latin typeface="微软雅黑" panose="020B0503020204020204" pitchFamily="34" charset="-122"/>
                <a:ea typeface="微软雅黑" panose="020B0503020204020204" pitchFamily="34" charset="-122"/>
              </a:rPr>
              <a:t>文件中。</a:t>
            </a:r>
          </a:p>
        </p:txBody>
      </p:sp>
      <p:sp>
        <p:nvSpPr>
          <p:cNvPr id="16"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7.4.2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前端逻辑说明</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5" name="原创设计师QQ598969553          _3"/>
          <p:cNvSpPr/>
          <p:nvPr/>
        </p:nvSpPr>
        <p:spPr>
          <a:xfrm>
            <a:off x="4106116" y="2565698"/>
            <a:ext cx="7029650" cy="2160240"/>
          </a:xfrm>
          <a:prstGeom prst="roundRect">
            <a:avLst>
              <a:gd name="adj" fmla="val 908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a:stretch>
            <a:fillRect/>
          </a:stretch>
        </p:blipFill>
        <p:spPr>
          <a:xfrm>
            <a:off x="766614" y="2205658"/>
            <a:ext cx="2871972" cy="3096344"/>
          </a:xfrm>
          <a:prstGeom prst="rect">
            <a:avLst/>
          </a:prstGeom>
        </p:spPr>
      </p:pic>
    </p:spTree>
    <p:extLst>
      <p:ext uri="{BB962C8B-B14F-4D97-AF65-F5344CB8AC3E}">
        <p14:creationId xmlns:p14="http://schemas.microsoft.com/office/powerpoint/2010/main" val="338910979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3466005"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定义智能提示搜索框</a:t>
              </a:r>
            </a:p>
          </p:txBody>
        </p:sp>
      </p:grpSp>
      <p:sp>
        <p:nvSpPr>
          <p:cNvPr id="12" name="椭圆 11"/>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799061" y="2905923"/>
            <a:ext cx="6768754" cy="830997"/>
          </a:xfrm>
          <a:prstGeom prst="rect">
            <a:avLst/>
          </a:prstGeom>
        </p:spPr>
        <p:txBody>
          <a:bodyPr wrap="square">
            <a:spAutoFit/>
          </a:bodyPr>
          <a:lstStyle/>
          <a:p>
            <a:pPr>
              <a:lnSpc>
                <a:spcPct val="150000"/>
              </a:lnSpc>
            </a:pPr>
            <a:r>
              <a:rPr lang="zh-CN" altLang="en-US" sz="1600">
                <a:solidFill>
                  <a:srgbClr val="0075CC"/>
                </a:solidFill>
                <a:latin typeface="微软雅黑" panose="020B0503020204020204" pitchFamily="34" charset="-122"/>
                <a:ea typeface="微软雅黑" panose="020B0503020204020204" pitchFamily="34" charset="-122"/>
              </a:rPr>
              <a:t>智能提示搜索框</a:t>
            </a:r>
            <a:r>
              <a:rPr lang="zh-CN" altLang="en-US" sz="1600">
                <a:solidFill>
                  <a:srgbClr val="595959"/>
                </a:solidFill>
                <a:latin typeface="微软雅黑" panose="020B0503020204020204" pitchFamily="34" charset="-122"/>
                <a:ea typeface="微软雅黑" panose="020B0503020204020204" pitchFamily="34" charset="-122"/>
              </a:rPr>
              <a:t>由</a:t>
            </a:r>
            <a:r>
              <a:rPr lang="zh-CN" altLang="en-US" sz="1600">
                <a:solidFill>
                  <a:srgbClr val="0075CC"/>
                </a:solidFill>
                <a:latin typeface="微软雅黑" panose="020B0503020204020204" pitchFamily="34" charset="-122"/>
                <a:ea typeface="微软雅黑" panose="020B0503020204020204" pitchFamily="34" charset="-122"/>
              </a:rPr>
              <a:t>搜索选项</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输入框</a:t>
            </a:r>
            <a:r>
              <a:rPr lang="zh-CN" altLang="en-US" sz="1600">
                <a:solidFill>
                  <a:srgbClr val="595959"/>
                </a:solidFill>
                <a:latin typeface="微软雅黑" panose="020B0503020204020204" pitchFamily="34" charset="-122"/>
                <a:ea typeface="微软雅黑" panose="020B0503020204020204" pitchFamily="34" charset="-122"/>
              </a:rPr>
              <a:t>和</a:t>
            </a:r>
            <a:r>
              <a:rPr lang="zh-CN" altLang="en-US" sz="1600">
                <a:solidFill>
                  <a:srgbClr val="0075CC"/>
                </a:solidFill>
                <a:latin typeface="微软雅黑" panose="020B0503020204020204" pitchFamily="34" charset="-122"/>
                <a:ea typeface="微软雅黑" panose="020B0503020204020204" pitchFamily="34" charset="-122"/>
              </a:rPr>
              <a:t>提交按钮</a:t>
            </a:r>
            <a:r>
              <a:rPr lang="zh-CN" altLang="en-US" sz="1600">
                <a:solidFill>
                  <a:srgbClr val="595959"/>
                </a:solidFill>
                <a:latin typeface="微软雅黑" panose="020B0503020204020204" pitchFamily="34" charset="-122"/>
                <a:ea typeface="微软雅黑" panose="020B0503020204020204" pitchFamily="34" charset="-122"/>
              </a:rPr>
              <a:t>组成，其中搜索选项由</a:t>
            </a:r>
            <a:r>
              <a:rPr lang="en-US" altLang="zh-CN" sz="1600">
                <a:solidFill>
                  <a:srgbClr val="0075CC"/>
                </a:solidFill>
                <a:latin typeface="微软雅黑" panose="020B0503020204020204" pitchFamily="34" charset="-122"/>
                <a:ea typeface="微软雅黑" panose="020B0503020204020204" pitchFamily="34" charset="-122"/>
              </a:rPr>
              <a:t>&lt;ul&gt;</a:t>
            </a:r>
            <a:r>
              <a:rPr lang="zh-CN" altLang="en-US" sz="1600">
                <a:solidFill>
                  <a:srgbClr val="0075CC"/>
                </a:solidFill>
                <a:latin typeface="微软雅黑" panose="020B0503020204020204" pitchFamily="34" charset="-122"/>
                <a:ea typeface="微软雅黑" panose="020B0503020204020204" pitchFamily="34" charset="-122"/>
              </a:rPr>
              <a:t>标签</a:t>
            </a:r>
            <a:r>
              <a:rPr lang="zh-CN" altLang="en-US" sz="1600">
                <a:solidFill>
                  <a:srgbClr val="595959"/>
                </a:solidFill>
                <a:latin typeface="微软雅黑" panose="020B0503020204020204" pitchFamily="34" charset="-122"/>
                <a:ea typeface="微软雅黑" panose="020B0503020204020204" pitchFamily="34" charset="-122"/>
              </a:rPr>
              <a:t>定义；输入框和提交按钮由</a:t>
            </a:r>
            <a:r>
              <a:rPr lang="en-US" altLang="zh-CN" sz="1600">
                <a:solidFill>
                  <a:srgbClr val="0075CC"/>
                </a:solidFill>
                <a:latin typeface="微软雅黑" panose="020B0503020204020204" pitchFamily="34" charset="-122"/>
                <a:ea typeface="微软雅黑" panose="020B0503020204020204" pitchFamily="34" charset="-122"/>
              </a:rPr>
              <a:t>&lt;form&gt;</a:t>
            </a:r>
            <a:r>
              <a:rPr lang="zh-CN" altLang="en-US" sz="1600">
                <a:solidFill>
                  <a:srgbClr val="0075CC"/>
                </a:solidFill>
                <a:latin typeface="微软雅黑" panose="020B0503020204020204" pitchFamily="34" charset="-122"/>
                <a:ea typeface="微软雅黑" panose="020B0503020204020204" pitchFamily="34" charset="-122"/>
              </a:rPr>
              <a:t>标签</a:t>
            </a:r>
            <a:r>
              <a:rPr lang="zh-CN" altLang="en-US" sz="1600">
                <a:solidFill>
                  <a:srgbClr val="595959"/>
                </a:solidFill>
                <a:latin typeface="微软雅黑" panose="020B0503020204020204" pitchFamily="34" charset="-122"/>
                <a:ea typeface="微软雅黑" panose="020B0503020204020204" pitchFamily="34" charset="-122"/>
              </a:rPr>
              <a:t>定义。</a:t>
            </a:r>
          </a:p>
        </p:txBody>
      </p:sp>
      <p:sp>
        <p:nvSpPr>
          <p:cNvPr id="15" name="矩形 14"/>
          <p:cNvSpPr/>
          <p:nvPr/>
        </p:nvSpPr>
        <p:spPr bwMode="auto">
          <a:xfrm>
            <a:off x="4799059" y="3933850"/>
            <a:ext cx="6768755" cy="14401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&lt;ul class="nav nav-tabs my-nav-tab" style="margin:15px 0 0 0"&gt;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&lt;li class="chanle1 active"&gt;&lt;span&gt;</a:t>
            </a:r>
            <a:r>
              <a:rPr lang="zh-CN" altLang="en-US" sz="1600">
                <a:solidFill>
                  <a:srgbClr val="595959"/>
                </a:solidFill>
                <a:latin typeface="微软雅黑" panose="020B0503020204020204" pitchFamily="34" charset="-122"/>
                <a:ea typeface="微软雅黑" panose="020B0503020204020204" pitchFamily="34" charset="-122"/>
                <a:sym typeface="+mn-ea"/>
              </a:rPr>
              <a:t>地区搜索</a:t>
            </a:r>
            <a:r>
              <a:rPr lang="en-US" altLang="zh-CN" sz="1600">
                <a:solidFill>
                  <a:srgbClr val="595959"/>
                </a:solidFill>
                <a:latin typeface="微软雅黑" panose="020B0503020204020204" pitchFamily="34" charset="-122"/>
                <a:ea typeface="微软雅黑" panose="020B0503020204020204" pitchFamily="34" charset="-122"/>
                <a:sym typeface="+mn-ea"/>
              </a:rPr>
              <a:t>&lt;/span&gt;&lt;/li&gt;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&lt;li class="chanle2"&gt;&lt;span&gt;</a:t>
            </a:r>
            <a:r>
              <a:rPr lang="zh-CN" altLang="en-US" sz="1600">
                <a:solidFill>
                  <a:srgbClr val="595959"/>
                </a:solidFill>
                <a:latin typeface="微软雅黑" panose="020B0503020204020204" pitchFamily="34" charset="-122"/>
                <a:ea typeface="微软雅黑" panose="020B0503020204020204" pitchFamily="34" charset="-122"/>
                <a:sym typeface="+mn-ea"/>
              </a:rPr>
              <a:t>户型搜索</a:t>
            </a:r>
            <a:r>
              <a:rPr lang="en-US" altLang="zh-CN" sz="1600">
                <a:solidFill>
                  <a:srgbClr val="595959"/>
                </a:solidFill>
                <a:latin typeface="微软雅黑" panose="020B0503020204020204" pitchFamily="34" charset="-122"/>
                <a:ea typeface="微软雅黑" panose="020B0503020204020204" pitchFamily="34" charset="-122"/>
                <a:sym typeface="+mn-ea"/>
              </a:rPr>
              <a:t>&lt;/span&gt;&lt;/li&gt;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&lt;/ul&gt;</a:t>
            </a:r>
          </a:p>
        </p:txBody>
      </p:sp>
      <p:sp>
        <p:nvSpPr>
          <p:cNvPr id="17"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7.4.2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前端逻辑说明</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13" name="原创设计师QQ598969553          _3"/>
          <p:cNvSpPr/>
          <p:nvPr/>
        </p:nvSpPr>
        <p:spPr>
          <a:xfrm>
            <a:off x="4799060" y="2781002"/>
            <a:ext cx="6785771" cy="1080840"/>
          </a:xfrm>
          <a:prstGeom prst="roundRect">
            <a:avLst>
              <a:gd name="adj" fmla="val 908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片 13"/>
          <p:cNvPicPr>
            <a:picLocks noChangeAspect="1"/>
          </p:cNvPicPr>
          <p:nvPr/>
        </p:nvPicPr>
        <p:blipFill>
          <a:blip r:embed="rId3"/>
          <a:stretch>
            <a:fillRect/>
          </a:stretch>
        </p:blipFill>
        <p:spPr>
          <a:xfrm>
            <a:off x="766614" y="2205658"/>
            <a:ext cx="2871972" cy="3096344"/>
          </a:xfrm>
          <a:prstGeom prst="rect">
            <a:avLst/>
          </a:prstGeom>
        </p:spPr>
      </p:pic>
    </p:spTree>
    <p:extLst>
      <p:ext uri="{BB962C8B-B14F-4D97-AF65-F5344CB8AC3E}">
        <p14:creationId xmlns:p14="http://schemas.microsoft.com/office/powerpoint/2010/main" val="148094125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3466005"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定义智能提示搜索框</a:t>
              </a:r>
            </a:p>
          </p:txBody>
        </p:sp>
      </p:grpSp>
      <p:sp>
        <p:nvSpPr>
          <p:cNvPr id="12" name="椭圆 11"/>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3"/>
          <a:stretch>
            <a:fillRect/>
          </a:stretch>
        </p:blipFill>
        <p:spPr>
          <a:xfrm>
            <a:off x="766614" y="2205658"/>
            <a:ext cx="2871972" cy="3096344"/>
          </a:xfrm>
          <a:prstGeom prst="rect">
            <a:avLst/>
          </a:prstGeom>
        </p:spPr>
      </p:pic>
      <p:sp>
        <p:nvSpPr>
          <p:cNvPr id="3" name="矩形 2"/>
          <p:cNvSpPr/>
          <p:nvPr/>
        </p:nvSpPr>
        <p:spPr>
          <a:xfrm>
            <a:off x="3992091" y="1708530"/>
            <a:ext cx="6092825" cy="461665"/>
          </a:xfrm>
          <a:prstGeom prst="rect">
            <a:avLst/>
          </a:prstGeom>
        </p:spPr>
        <p:txBody>
          <a:bodyPr>
            <a:spAutoFit/>
          </a:bodyPr>
          <a:lstStyle/>
          <a:p>
            <a:pPr>
              <a:lnSpc>
                <a:spcPct val="150000"/>
              </a:lnSpc>
            </a:pPr>
            <a:r>
              <a:rPr lang="zh-CN" altLang="en-US" sz="1600">
                <a:solidFill>
                  <a:srgbClr val="0075CC"/>
                </a:solidFill>
                <a:latin typeface="微软雅黑" panose="020B0503020204020204" pitchFamily="34" charset="-122"/>
                <a:ea typeface="微软雅黑" panose="020B0503020204020204" pitchFamily="34" charset="-122"/>
              </a:rPr>
              <a:t>输入框</a:t>
            </a:r>
            <a:r>
              <a:rPr lang="zh-CN" altLang="en-US" sz="1600">
                <a:solidFill>
                  <a:srgbClr val="595959"/>
                </a:solidFill>
                <a:latin typeface="微软雅黑" panose="020B0503020204020204" pitchFamily="34" charset="-122"/>
                <a:ea typeface="微软雅黑" panose="020B0503020204020204" pitchFamily="34" charset="-122"/>
              </a:rPr>
              <a:t>和</a:t>
            </a:r>
            <a:r>
              <a:rPr lang="zh-CN" altLang="en-US" sz="1600">
                <a:solidFill>
                  <a:srgbClr val="0075CC"/>
                </a:solidFill>
                <a:latin typeface="微软雅黑" panose="020B0503020204020204" pitchFamily="34" charset="-122"/>
                <a:ea typeface="微软雅黑" panose="020B0503020204020204" pitchFamily="34" charset="-122"/>
              </a:rPr>
              <a:t>提交按钮</a:t>
            </a:r>
            <a:r>
              <a:rPr lang="zh-CN" altLang="en-US" sz="1600">
                <a:solidFill>
                  <a:srgbClr val="595959"/>
                </a:solidFill>
                <a:latin typeface="微软雅黑" panose="020B0503020204020204" pitchFamily="34" charset="-122"/>
                <a:ea typeface="微软雅黑" panose="020B0503020204020204" pitchFamily="34" charset="-122"/>
              </a:rPr>
              <a:t>的代码如下所示。</a:t>
            </a:r>
          </a:p>
        </p:txBody>
      </p:sp>
      <p:sp>
        <p:nvSpPr>
          <p:cNvPr id="15" name="矩形 14"/>
          <p:cNvSpPr/>
          <p:nvPr/>
        </p:nvSpPr>
        <p:spPr bwMode="auto">
          <a:xfrm>
            <a:off x="4006974" y="2205659"/>
            <a:ext cx="7992888" cy="3600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&lt;form class="form-inline" role="form" id="my-form" action="/query"&gt;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&lt;div class="form-group"&gt;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&lt;label class="sr-only" for="txt"&gt;</a:t>
            </a:r>
            <a:r>
              <a:rPr lang="zh-CN" altLang="en-US" sz="1600">
                <a:solidFill>
                  <a:srgbClr val="595959"/>
                </a:solidFill>
                <a:latin typeface="微软雅黑" panose="020B0503020204020204" pitchFamily="34" charset="-122"/>
                <a:ea typeface="微软雅黑" panose="020B0503020204020204" pitchFamily="34" charset="-122"/>
                <a:sym typeface="+mn-ea"/>
              </a:rPr>
              <a:t>名称</a:t>
            </a:r>
            <a:r>
              <a:rPr lang="en-US" altLang="zh-CN" sz="1600">
                <a:solidFill>
                  <a:srgbClr val="595959"/>
                </a:solidFill>
                <a:latin typeface="微软雅黑" panose="020B0503020204020204" pitchFamily="34" charset="-122"/>
                <a:ea typeface="微软雅黑" panose="020B0503020204020204" pitchFamily="34" charset="-122"/>
                <a:sym typeface="+mn-ea"/>
              </a:rPr>
              <a:t>&lt;/label&gt;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&lt;input type="text" class="form-control" id="txt" name='addr'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placeholder="</a:t>
            </a:r>
            <a:r>
              <a:rPr lang="zh-CN" altLang="en-US" sz="1600">
                <a:solidFill>
                  <a:srgbClr val="595959"/>
                </a:solidFill>
                <a:latin typeface="微软雅黑" panose="020B0503020204020204" pitchFamily="34" charset="-122"/>
                <a:ea typeface="微软雅黑" panose="020B0503020204020204" pitchFamily="34" charset="-122"/>
                <a:sym typeface="+mn-ea"/>
              </a:rPr>
              <a:t>请输入区域、商圈或小区名开始找房</a:t>
            </a:r>
            <a:r>
              <a:rPr lang="en-US" altLang="zh-CN" sz="1600">
                <a:solidFill>
                  <a:srgbClr val="595959"/>
                </a:solidFill>
                <a:latin typeface="微软雅黑" panose="020B0503020204020204" pitchFamily="34" charset="-122"/>
                <a:ea typeface="微软雅黑" panose="020B0503020204020204" pitchFamily="34" charset="-122"/>
                <a:sym typeface="+mn-ea"/>
              </a:rPr>
              <a:t>"&gt;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&lt;/div&gt;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&lt;button type="submit" class="my-btn btn btn-info" id="btn"&gt;</a:t>
            </a:r>
            <a:r>
              <a:rPr lang="zh-CN" altLang="en-US" sz="1600">
                <a:solidFill>
                  <a:srgbClr val="595959"/>
                </a:solidFill>
                <a:latin typeface="微软雅黑" panose="020B0503020204020204" pitchFamily="34" charset="-122"/>
                <a:ea typeface="微软雅黑" panose="020B0503020204020204" pitchFamily="34" charset="-122"/>
                <a:sym typeface="+mn-ea"/>
              </a:rPr>
              <a:t>提交</a:t>
            </a:r>
            <a:r>
              <a:rPr lang="en-US" altLang="zh-CN" sz="1600">
                <a:solidFill>
                  <a:srgbClr val="595959"/>
                </a:solidFill>
                <a:latin typeface="微软雅黑" panose="020B0503020204020204" pitchFamily="34" charset="-122"/>
                <a:ea typeface="微软雅黑" panose="020B0503020204020204" pitchFamily="34" charset="-122"/>
                <a:sym typeface="+mn-ea"/>
              </a:rPr>
              <a:t>&lt;/button&gt;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&lt;ul id="list" class="list-group"&gt;&lt;/ul&gt;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&lt;/form&gt;</a:t>
            </a:r>
          </a:p>
        </p:txBody>
      </p:sp>
      <p:sp>
        <p:nvSpPr>
          <p:cNvPr id="16"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7.4.2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前端逻辑说明</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53429355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71292" y="572758"/>
            <a:ext cx="3911746"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章节概述</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 Summary</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sp>
        <p:nvSpPr>
          <p:cNvPr id="80" name="TextBox 35"/>
          <p:cNvSpPr txBox="1">
            <a:spLocks noChangeArrowheads="1"/>
          </p:cNvSpPr>
          <p:nvPr/>
        </p:nvSpPr>
        <p:spPr bwMode="auto">
          <a:xfrm>
            <a:off x="1019460" y="2333164"/>
            <a:ext cx="10151132" cy="196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ncho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buClrTx/>
              <a:buSzTx/>
              <a:buFontTx/>
            </a:pPr>
            <a:r>
              <a:rPr lang="zh-CN" altLang="en-US" sz="2000">
                <a:solidFill>
                  <a:srgbClr val="595959"/>
                </a:solidFill>
                <a:latin typeface="微软雅黑" panose="020B0503020204020204" pitchFamily="34" charset="-122"/>
                <a:ea typeface="微软雅黑" panose="020B0503020204020204" pitchFamily="34" charset="-122"/>
              </a:rPr>
              <a:t>为方便用户能够快速、便捷地查找到心仪的房源，智能租房项目的首页提供了</a:t>
            </a:r>
            <a:r>
              <a:rPr lang="zh-CN" altLang="en-US" sz="2000">
                <a:solidFill>
                  <a:srgbClr val="0075CC"/>
                </a:solidFill>
                <a:latin typeface="微软雅黑" panose="020B0503020204020204" pitchFamily="34" charset="-122"/>
                <a:ea typeface="微软雅黑" panose="020B0503020204020204" pitchFamily="34" charset="-122"/>
              </a:rPr>
              <a:t>房源总数展示</a:t>
            </a:r>
            <a:r>
              <a:rPr lang="zh-CN" altLang="en-US" sz="2000">
                <a:solidFill>
                  <a:srgbClr val="595959"/>
                </a:solidFill>
                <a:latin typeface="微软雅黑" panose="020B0503020204020204" pitchFamily="34" charset="-122"/>
                <a:ea typeface="微软雅黑" panose="020B0503020204020204" pitchFamily="34" charset="-122"/>
              </a:rPr>
              <a:t>、</a:t>
            </a:r>
            <a:r>
              <a:rPr lang="zh-CN" altLang="en-US" sz="2000">
                <a:solidFill>
                  <a:srgbClr val="0075CC"/>
                </a:solidFill>
                <a:latin typeface="微软雅黑" panose="020B0503020204020204" pitchFamily="34" charset="-122"/>
                <a:ea typeface="微软雅黑" panose="020B0503020204020204" pitchFamily="34" charset="-122"/>
              </a:rPr>
              <a:t>最新房源展示</a:t>
            </a:r>
            <a:r>
              <a:rPr lang="zh-CN" altLang="en-US" sz="2000">
                <a:solidFill>
                  <a:srgbClr val="595959"/>
                </a:solidFill>
                <a:latin typeface="微软雅黑" panose="020B0503020204020204" pitchFamily="34" charset="-122"/>
                <a:ea typeface="微软雅黑" panose="020B0503020204020204" pitchFamily="34" charset="-122"/>
              </a:rPr>
              <a:t>、</a:t>
            </a:r>
            <a:r>
              <a:rPr lang="zh-CN" altLang="en-US" sz="2000">
                <a:solidFill>
                  <a:srgbClr val="0075CC"/>
                </a:solidFill>
                <a:latin typeface="微软雅黑" panose="020B0503020204020204" pitchFamily="34" charset="-122"/>
                <a:ea typeface="微软雅黑" panose="020B0503020204020204" pitchFamily="34" charset="-122"/>
              </a:rPr>
              <a:t>热点房源展示</a:t>
            </a:r>
            <a:r>
              <a:rPr lang="zh-CN" altLang="en-US" sz="2000">
                <a:solidFill>
                  <a:srgbClr val="595959"/>
                </a:solidFill>
                <a:latin typeface="微软雅黑" panose="020B0503020204020204" pitchFamily="34" charset="-122"/>
                <a:ea typeface="微软雅黑" panose="020B0503020204020204" pitchFamily="34" charset="-122"/>
              </a:rPr>
              <a:t>和</a:t>
            </a:r>
            <a:r>
              <a:rPr lang="zh-CN" altLang="en-US" sz="2000">
                <a:solidFill>
                  <a:srgbClr val="0075CC"/>
                </a:solidFill>
                <a:latin typeface="微软雅黑" panose="020B0503020204020204" pitchFamily="34" charset="-122"/>
                <a:ea typeface="微软雅黑" panose="020B0503020204020204" pitchFamily="34" charset="-122"/>
              </a:rPr>
              <a:t>智能搜索</a:t>
            </a:r>
            <a:r>
              <a:rPr lang="zh-CN" altLang="en-US" sz="2000">
                <a:solidFill>
                  <a:srgbClr val="595959"/>
                </a:solidFill>
                <a:latin typeface="微软雅黑" panose="020B0503020204020204" pitchFamily="34" charset="-122"/>
                <a:ea typeface="微软雅黑" panose="020B0503020204020204" pitchFamily="34" charset="-122"/>
              </a:rPr>
              <a:t>这几个功能，其中智能搜索功能可以帮助用户</a:t>
            </a:r>
            <a:r>
              <a:rPr lang="zh-CN" altLang="en-US" sz="2000">
                <a:solidFill>
                  <a:srgbClr val="0075CC"/>
                </a:solidFill>
                <a:latin typeface="微软雅黑" panose="020B0503020204020204" pitchFamily="34" charset="-122"/>
                <a:ea typeface="微软雅黑" panose="020B0503020204020204" pitchFamily="34" charset="-122"/>
              </a:rPr>
              <a:t>按地区</a:t>
            </a:r>
            <a:r>
              <a:rPr lang="zh-CN" altLang="en-US" sz="2000">
                <a:solidFill>
                  <a:srgbClr val="595959"/>
                </a:solidFill>
                <a:latin typeface="微软雅黑" panose="020B0503020204020204" pitchFamily="34" charset="-122"/>
                <a:ea typeface="微软雅黑" panose="020B0503020204020204" pitchFamily="34" charset="-122"/>
              </a:rPr>
              <a:t>和</a:t>
            </a:r>
            <a:r>
              <a:rPr lang="zh-CN" altLang="en-US" sz="2000">
                <a:solidFill>
                  <a:srgbClr val="0075CC"/>
                </a:solidFill>
                <a:latin typeface="微软雅黑" panose="020B0503020204020204" pitchFamily="34" charset="-122"/>
                <a:ea typeface="微软雅黑" panose="020B0503020204020204" pitchFamily="34" charset="-122"/>
              </a:rPr>
              <a:t>户型</a:t>
            </a:r>
            <a:r>
              <a:rPr lang="zh-CN" altLang="en-US" sz="2000">
                <a:solidFill>
                  <a:srgbClr val="595959"/>
                </a:solidFill>
                <a:latin typeface="微软雅黑" panose="020B0503020204020204" pitchFamily="34" charset="-122"/>
                <a:ea typeface="微软雅黑" panose="020B0503020204020204" pitchFamily="34" charset="-122"/>
              </a:rPr>
              <a:t>筛选出符合条件的房源。本章将对</a:t>
            </a:r>
            <a:r>
              <a:rPr lang="zh-CN" altLang="en-US" sz="2000">
                <a:solidFill>
                  <a:srgbClr val="0075CC"/>
                </a:solidFill>
                <a:latin typeface="微软雅黑" panose="020B0503020204020204" pitchFamily="34" charset="-122"/>
                <a:ea typeface="微软雅黑" panose="020B0503020204020204" pitchFamily="34" charset="-122"/>
              </a:rPr>
              <a:t>房源总数展示</a:t>
            </a:r>
            <a:r>
              <a:rPr lang="zh-CN" altLang="en-US" sz="2000">
                <a:solidFill>
                  <a:srgbClr val="595959"/>
                </a:solidFill>
                <a:latin typeface="微软雅黑" panose="020B0503020204020204" pitchFamily="34" charset="-122"/>
                <a:ea typeface="微软雅黑" panose="020B0503020204020204" pitchFamily="34" charset="-122"/>
              </a:rPr>
              <a:t>、</a:t>
            </a:r>
            <a:r>
              <a:rPr lang="zh-CN" altLang="en-US" sz="2000">
                <a:solidFill>
                  <a:srgbClr val="0075CC"/>
                </a:solidFill>
                <a:latin typeface="微软雅黑" panose="020B0503020204020204" pitchFamily="34" charset="-122"/>
                <a:ea typeface="微软雅黑" panose="020B0503020204020204" pitchFamily="34" charset="-122"/>
              </a:rPr>
              <a:t>最新房源数据展示</a:t>
            </a:r>
            <a:r>
              <a:rPr lang="zh-CN" altLang="en-US" sz="2000">
                <a:solidFill>
                  <a:srgbClr val="595959"/>
                </a:solidFill>
                <a:latin typeface="微软雅黑" panose="020B0503020204020204" pitchFamily="34" charset="-122"/>
                <a:ea typeface="微软雅黑" panose="020B0503020204020204" pitchFamily="34" charset="-122"/>
              </a:rPr>
              <a:t>、</a:t>
            </a:r>
            <a:r>
              <a:rPr lang="zh-CN" altLang="en-US" sz="2000">
                <a:solidFill>
                  <a:srgbClr val="0075CC"/>
                </a:solidFill>
                <a:latin typeface="微软雅黑" panose="020B0503020204020204" pitchFamily="34" charset="-122"/>
                <a:ea typeface="微软雅黑" panose="020B0503020204020204" pitchFamily="34" charset="-122"/>
              </a:rPr>
              <a:t>热点房源数据展示</a:t>
            </a:r>
            <a:r>
              <a:rPr lang="zh-CN" altLang="en-US" sz="2000">
                <a:solidFill>
                  <a:srgbClr val="595959"/>
                </a:solidFill>
                <a:latin typeface="微软雅黑" panose="020B0503020204020204" pitchFamily="34" charset="-122"/>
                <a:ea typeface="微软雅黑" panose="020B0503020204020204" pitchFamily="34" charset="-122"/>
              </a:rPr>
              <a:t>和</a:t>
            </a:r>
            <a:r>
              <a:rPr lang="zh-CN" altLang="en-US" sz="2000">
                <a:solidFill>
                  <a:srgbClr val="0075CC"/>
                </a:solidFill>
                <a:latin typeface="微软雅黑" panose="020B0503020204020204" pitchFamily="34" charset="-122"/>
                <a:ea typeface="微软雅黑" panose="020B0503020204020204" pitchFamily="34" charset="-122"/>
              </a:rPr>
              <a:t>智能搜索</a:t>
            </a:r>
            <a:r>
              <a:rPr lang="zh-CN" altLang="en-US" sz="2000">
                <a:solidFill>
                  <a:srgbClr val="595959"/>
                </a:solidFill>
                <a:latin typeface="微软雅黑" panose="020B0503020204020204" pitchFamily="34" charset="-122"/>
                <a:ea typeface="微软雅黑" panose="020B0503020204020204" pitchFamily="34" charset="-122"/>
              </a:rPr>
              <a:t>进行介绍。</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2601909"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选择搜索选项</a:t>
              </a:r>
            </a:p>
          </p:txBody>
        </p:sp>
      </p:grpSp>
      <p:sp>
        <p:nvSpPr>
          <p:cNvPr id="12" name="椭圆 11"/>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78982" y="2688766"/>
            <a:ext cx="6452865" cy="1938992"/>
          </a:xfrm>
          <a:prstGeom prst="rect">
            <a:avLst/>
          </a:prstGeom>
        </p:spPr>
        <p:txBody>
          <a:bodyPr wrap="square">
            <a:spAutoFit/>
          </a:body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当用户选择</a:t>
            </a:r>
            <a:r>
              <a:rPr lang="zh-CN" altLang="en-US" sz="1600">
                <a:solidFill>
                  <a:srgbClr val="0075CC"/>
                </a:solidFill>
                <a:latin typeface="微软雅黑" panose="020B0503020204020204" pitchFamily="34" charset="-122"/>
                <a:ea typeface="微软雅黑" panose="020B0503020204020204" pitchFamily="34" charset="-122"/>
              </a:rPr>
              <a:t>地区搜索</a:t>
            </a:r>
            <a:r>
              <a:rPr lang="zh-CN" altLang="en-US" sz="1600">
                <a:solidFill>
                  <a:srgbClr val="595959"/>
                </a:solidFill>
                <a:latin typeface="微软雅黑" panose="020B0503020204020204" pitchFamily="34" charset="-122"/>
                <a:ea typeface="微软雅黑" panose="020B0503020204020204" pitchFamily="34" charset="-122"/>
              </a:rPr>
              <a:t>或</a:t>
            </a:r>
            <a:r>
              <a:rPr lang="zh-CN" altLang="en-US" sz="1600">
                <a:solidFill>
                  <a:srgbClr val="0075CC"/>
                </a:solidFill>
                <a:latin typeface="微软雅黑" panose="020B0503020204020204" pitchFamily="34" charset="-122"/>
                <a:ea typeface="微软雅黑" panose="020B0503020204020204" pitchFamily="34" charset="-122"/>
              </a:rPr>
              <a:t>户型搜索</a:t>
            </a:r>
            <a:r>
              <a:rPr lang="zh-CN" altLang="en-US" sz="1600">
                <a:solidFill>
                  <a:srgbClr val="595959"/>
                </a:solidFill>
                <a:latin typeface="微软雅黑" panose="020B0503020204020204" pitchFamily="34" charset="-122"/>
                <a:ea typeface="微软雅黑" panose="020B0503020204020204" pitchFamily="34" charset="-122"/>
              </a:rPr>
              <a:t>选项后，在前端页面中可以看到对应的背景颜色由</a:t>
            </a:r>
            <a:r>
              <a:rPr lang="zh-CN" altLang="en-US" sz="1600">
                <a:solidFill>
                  <a:srgbClr val="0075CC"/>
                </a:solidFill>
                <a:latin typeface="微软雅黑" panose="020B0503020204020204" pitchFamily="34" charset="-122"/>
                <a:ea typeface="微软雅黑" panose="020B0503020204020204" pitchFamily="34" charset="-122"/>
              </a:rPr>
              <a:t>灰色变为蓝色</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输入框</a:t>
            </a:r>
            <a:r>
              <a:rPr lang="zh-CN" altLang="en-US" sz="1600">
                <a:solidFill>
                  <a:srgbClr val="595959"/>
                </a:solidFill>
                <a:latin typeface="微软雅黑" panose="020B0503020204020204" pitchFamily="34" charset="-122"/>
                <a:ea typeface="微软雅黑" panose="020B0503020204020204" pitchFamily="34" charset="-122"/>
              </a:rPr>
              <a:t>的</a:t>
            </a:r>
            <a:r>
              <a:rPr lang="zh-CN" altLang="en-US" sz="1600">
                <a:solidFill>
                  <a:srgbClr val="0075CC"/>
                </a:solidFill>
                <a:latin typeface="微软雅黑" panose="020B0503020204020204" pitchFamily="34" charset="-122"/>
                <a:ea typeface="微软雅黑" panose="020B0503020204020204" pitchFamily="34" charset="-122"/>
              </a:rPr>
              <a:t>提示信息</a:t>
            </a:r>
            <a:r>
              <a:rPr lang="zh-CN" altLang="en-US" sz="1600">
                <a:solidFill>
                  <a:srgbClr val="595959"/>
                </a:solidFill>
                <a:latin typeface="微软雅黑" panose="020B0503020204020204" pitchFamily="34" charset="-122"/>
                <a:ea typeface="微软雅黑" panose="020B0503020204020204" pitchFamily="34" charset="-122"/>
              </a:rPr>
              <a:t>也跟着发生了</a:t>
            </a:r>
            <a:r>
              <a:rPr lang="zh-CN" altLang="en-US" sz="1600">
                <a:solidFill>
                  <a:srgbClr val="0075CC"/>
                </a:solidFill>
                <a:latin typeface="微软雅黑" panose="020B0503020204020204" pitchFamily="34" charset="-122"/>
                <a:ea typeface="微软雅黑" panose="020B0503020204020204" pitchFamily="34" charset="-122"/>
              </a:rPr>
              <a:t>变化</a:t>
            </a:r>
            <a:r>
              <a:rPr lang="zh-CN" altLang="en-US" sz="1600">
                <a:solidFill>
                  <a:srgbClr val="595959"/>
                </a:solidFill>
                <a:latin typeface="微软雅黑" panose="020B0503020204020204" pitchFamily="34" charset="-122"/>
                <a:ea typeface="微软雅黑" panose="020B0503020204020204" pitchFamily="34" charset="-122"/>
              </a:rPr>
              <a:t>。</a:t>
            </a:r>
          </a:p>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选择搜索选项是通过监听用户点击事件完成的，当触发点击事件后会执行</a:t>
            </a:r>
            <a:r>
              <a:rPr lang="en-US" altLang="zh-CN" sz="1600">
                <a:solidFill>
                  <a:srgbClr val="595959"/>
                </a:solidFill>
                <a:latin typeface="微软雅黑" panose="020B0503020204020204" pitchFamily="34" charset="-122"/>
                <a:ea typeface="微软雅黑" panose="020B0503020204020204" pitchFamily="34" charset="-122"/>
              </a:rPr>
              <a:t>3</a:t>
            </a:r>
            <a:r>
              <a:rPr lang="zh-CN" altLang="en-US" sz="1600">
                <a:solidFill>
                  <a:srgbClr val="595959"/>
                </a:solidFill>
                <a:latin typeface="微软雅黑" panose="020B0503020204020204" pitchFamily="34" charset="-122"/>
                <a:ea typeface="微软雅黑" panose="020B0503020204020204" pitchFamily="34" charset="-122"/>
              </a:rPr>
              <a:t>个操作，分别是给选中选项的标签添加一个类名</a:t>
            </a:r>
            <a:r>
              <a:rPr lang="en-US" altLang="zh-CN" sz="1600">
                <a:solidFill>
                  <a:srgbClr val="0075CC"/>
                </a:solidFill>
                <a:latin typeface="微软雅黑" panose="020B0503020204020204" pitchFamily="34" charset="-122"/>
                <a:ea typeface="微软雅黑" panose="020B0503020204020204" pitchFamily="34" charset="-122"/>
              </a:rPr>
              <a:t>active</a:t>
            </a:r>
            <a:r>
              <a:rPr lang="zh-CN" altLang="en-US" sz="1600">
                <a:solidFill>
                  <a:srgbClr val="595959"/>
                </a:solidFill>
                <a:latin typeface="微软雅黑" panose="020B0503020204020204" pitchFamily="34" charset="-122"/>
                <a:ea typeface="微软雅黑" panose="020B0503020204020204" pitchFamily="34" charset="-122"/>
              </a:rPr>
              <a:t>、给</a:t>
            </a:r>
            <a:r>
              <a:rPr lang="en-US" altLang="zh-CN" sz="1600">
                <a:solidFill>
                  <a:srgbClr val="0075CC"/>
                </a:solidFill>
                <a:latin typeface="微软雅黑" panose="020B0503020204020204" pitchFamily="34" charset="-122"/>
                <a:ea typeface="微软雅黑" panose="020B0503020204020204" pitchFamily="34" charset="-122"/>
              </a:rPr>
              <a:t>&lt;input&gt;</a:t>
            </a:r>
            <a:r>
              <a:rPr lang="zh-CN" altLang="en-US" sz="1600">
                <a:solidFill>
                  <a:srgbClr val="0075CC"/>
                </a:solidFill>
                <a:latin typeface="微软雅黑" panose="020B0503020204020204" pitchFamily="34" charset="-122"/>
                <a:ea typeface="微软雅黑" panose="020B0503020204020204" pitchFamily="34" charset="-122"/>
              </a:rPr>
              <a:t>标签</a:t>
            </a:r>
            <a:r>
              <a:rPr lang="zh-CN" altLang="en-US" sz="1600">
                <a:solidFill>
                  <a:srgbClr val="595959"/>
                </a:solidFill>
                <a:latin typeface="微软雅黑" panose="020B0503020204020204" pitchFamily="34" charset="-122"/>
                <a:ea typeface="微软雅黑" panose="020B0503020204020204" pitchFamily="34" charset="-122"/>
              </a:rPr>
              <a:t>添加</a:t>
            </a:r>
            <a:r>
              <a:rPr lang="en-US" altLang="zh-CN" sz="1600">
                <a:solidFill>
                  <a:srgbClr val="0075CC"/>
                </a:solidFill>
                <a:latin typeface="微软雅黑" panose="020B0503020204020204" pitchFamily="34" charset="-122"/>
                <a:ea typeface="微软雅黑" panose="020B0503020204020204" pitchFamily="34" charset="-122"/>
              </a:rPr>
              <a:t>name</a:t>
            </a:r>
            <a:r>
              <a:rPr lang="zh-CN" altLang="en-US" sz="1600">
                <a:solidFill>
                  <a:srgbClr val="0075CC"/>
                </a:solidFill>
                <a:latin typeface="微软雅黑" panose="020B0503020204020204" pitchFamily="34" charset="-122"/>
                <a:ea typeface="微软雅黑" panose="020B0503020204020204" pitchFamily="34" charset="-122"/>
              </a:rPr>
              <a:t>属性</a:t>
            </a:r>
            <a:r>
              <a:rPr lang="zh-CN" altLang="en-US" sz="1600">
                <a:solidFill>
                  <a:srgbClr val="595959"/>
                </a:solidFill>
                <a:latin typeface="微软雅黑" panose="020B0503020204020204" pitchFamily="34" charset="-122"/>
                <a:ea typeface="微软雅黑" panose="020B0503020204020204" pitchFamily="34" charset="-122"/>
              </a:rPr>
              <a:t>、修改</a:t>
            </a:r>
            <a:r>
              <a:rPr lang="en-US" altLang="zh-CN" sz="1600">
                <a:solidFill>
                  <a:srgbClr val="595959"/>
                </a:solidFill>
                <a:latin typeface="微软雅黑" panose="020B0503020204020204" pitchFamily="34" charset="-122"/>
                <a:ea typeface="微软雅黑" panose="020B0503020204020204" pitchFamily="34" charset="-122"/>
              </a:rPr>
              <a:t>&lt;input&gt;</a:t>
            </a:r>
            <a:r>
              <a:rPr lang="zh-CN" altLang="en-US" sz="1600">
                <a:solidFill>
                  <a:srgbClr val="595959"/>
                </a:solidFill>
                <a:latin typeface="微软雅黑" panose="020B0503020204020204" pitchFamily="34" charset="-122"/>
                <a:ea typeface="微软雅黑" panose="020B0503020204020204" pitchFamily="34" charset="-122"/>
              </a:rPr>
              <a:t>标签的</a:t>
            </a:r>
            <a:r>
              <a:rPr lang="en-US" altLang="zh-CN" sz="1600">
                <a:solidFill>
                  <a:srgbClr val="0075CC"/>
                </a:solidFill>
                <a:latin typeface="微软雅黑" panose="020B0503020204020204" pitchFamily="34" charset="-122"/>
                <a:ea typeface="微软雅黑" panose="020B0503020204020204" pitchFamily="34" charset="-122"/>
              </a:rPr>
              <a:t>placholder</a:t>
            </a:r>
            <a:r>
              <a:rPr lang="zh-CN" altLang="en-US" sz="1600">
                <a:solidFill>
                  <a:srgbClr val="0075CC"/>
                </a:solidFill>
                <a:latin typeface="微软雅黑" panose="020B0503020204020204" pitchFamily="34" charset="-122"/>
                <a:ea typeface="微软雅黑" panose="020B0503020204020204" pitchFamily="34" charset="-122"/>
              </a:rPr>
              <a:t>属性</a:t>
            </a:r>
            <a:r>
              <a:rPr lang="zh-CN" altLang="en-US" sz="1600">
                <a:solidFill>
                  <a:srgbClr val="595959"/>
                </a:solidFill>
                <a:latin typeface="微软雅黑" panose="020B0503020204020204" pitchFamily="34" charset="-122"/>
                <a:ea typeface="微软雅黑" panose="020B0503020204020204" pitchFamily="34" charset="-122"/>
              </a:rPr>
              <a:t>值。</a:t>
            </a:r>
          </a:p>
        </p:txBody>
      </p:sp>
      <p:grpSp>
        <p:nvGrpSpPr>
          <p:cNvPr id="16" name="组合 18">
            <a:extLst>
              <a:ext uri="{FF2B5EF4-FFF2-40B4-BE49-F238E27FC236}">
                <a16:creationId xmlns:a16="http://schemas.microsoft.com/office/drawing/2014/main" id="{2B542E9E-0ADD-4266-A889-F99B1E170665}"/>
              </a:ext>
            </a:extLst>
          </p:cNvPr>
          <p:cNvGrpSpPr>
            <a:grpSpLocks/>
          </p:cNvGrpSpPr>
          <p:nvPr/>
        </p:nvGrpSpPr>
        <p:grpSpPr bwMode="auto">
          <a:xfrm>
            <a:off x="8615486" y="5418708"/>
            <a:ext cx="2119312" cy="387350"/>
            <a:chOff x="6356350" y="4705038"/>
            <a:chExt cx="2119842" cy="387349"/>
          </a:xfrm>
        </p:grpSpPr>
        <p:pic>
          <p:nvPicPr>
            <p:cNvPr id="17" name="Picture 13" descr="C:\Users\Administrator\Desktop\未标题-2.png">
              <a:hlinkClick r:id="rId3"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9" name="矩形 10">
                <a:hlinkClick r:id="rId3"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20" name="立方体 18">
                <a:hlinkClick r:id="rId3"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1" name="半闭框 20">
                <a:hlinkClick r:id="rId3"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22" name="半闭框 21">
                <a:hlinkClick r:id="rId3"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23" name="直接连接符 21">
                <a:hlinkClick r:id="rId3"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4"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7.4.2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前端逻辑说明</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25" name="图片 24"/>
          <p:cNvPicPr>
            <a:picLocks noChangeAspect="1"/>
          </p:cNvPicPr>
          <p:nvPr/>
        </p:nvPicPr>
        <p:blipFill>
          <a:blip r:embed="rId5"/>
          <a:stretch>
            <a:fillRect/>
          </a:stretch>
        </p:blipFill>
        <p:spPr>
          <a:xfrm>
            <a:off x="766614" y="2205658"/>
            <a:ext cx="2871972" cy="3096344"/>
          </a:xfrm>
          <a:prstGeom prst="rect">
            <a:avLst/>
          </a:prstGeom>
        </p:spPr>
      </p:pic>
    </p:spTree>
    <p:extLst>
      <p:ext uri="{BB962C8B-B14F-4D97-AF65-F5344CB8AC3E}">
        <p14:creationId xmlns:p14="http://schemas.microsoft.com/office/powerpoint/2010/main" val="397898178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
          <p:cNvPicPr>
            <a:picLocks noChangeAspect="1" noChangeArrowheads="1"/>
          </p:cNvPicPr>
          <p:nvPr/>
        </p:nvPicPr>
        <p:blipFill>
          <a:blip r:embed="rId3">
            <a:extLst>
              <a:ext uri="{28A0092B-C50C-407E-A947-70E740481C1C}">
                <a14:useLocalDpi xmlns:a14="http://schemas.microsoft.com/office/drawing/2010/main" val="0"/>
              </a:ext>
            </a:extLst>
          </a:blip>
          <a:srcRect l="3299"/>
          <a:stretch>
            <a:fillRect/>
          </a:stretch>
        </p:blipFill>
        <p:spPr bwMode="auto">
          <a:xfrm>
            <a:off x="2409401" y="2205658"/>
            <a:ext cx="6446588" cy="1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p:cNvGrpSpPr/>
          <p:nvPr/>
        </p:nvGrpSpPr>
        <p:grpSpPr>
          <a:xfrm>
            <a:off x="1045025" y="981522"/>
            <a:ext cx="2889941"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监听输入框状态</a:t>
              </a:r>
            </a:p>
          </p:txBody>
        </p:sp>
      </p:grpSp>
      <p:sp>
        <p:nvSpPr>
          <p:cNvPr id="12" name="椭圆 11"/>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88554" y="4221882"/>
            <a:ext cx="10535244" cy="1200329"/>
          </a:xfrm>
          <a:prstGeom prst="rect">
            <a:avLst/>
          </a:prstGeom>
        </p:spPr>
        <p:txBody>
          <a:bodyPr wrap="square">
            <a:spAutoFit/>
          </a:body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当输入框状态为</a:t>
            </a:r>
            <a:r>
              <a:rPr lang="zh-CN" altLang="en-US" sz="1600">
                <a:solidFill>
                  <a:srgbClr val="0075CC"/>
                </a:solidFill>
                <a:latin typeface="微软雅黑" panose="020B0503020204020204" pitchFamily="34" charset="-122"/>
                <a:ea typeface="微软雅黑" panose="020B0503020204020204" pitchFamily="34" charset="-122"/>
              </a:rPr>
              <a:t>中文</a:t>
            </a:r>
            <a:r>
              <a:rPr lang="zh-CN" altLang="en-US" sz="1600">
                <a:solidFill>
                  <a:srgbClr val="595959"/>
                </a:solidFill>
                <a:latin typeface="微软雅黑" panose="020B0503020204020204" pitchFamily="34" charset="-122"/>
                <a:ea typeface="微软雅黑" panose="020B0503020204020204" pitchFamily="34" charset="-122"/>
              </a:rPr>
              <a:t>输入法时需要使用</a:t>
            </a:r>
            <a:r>
              <a:rPr lang="zh-CN" altLang="en-US" sz="1600">
                <a:solidFill>
                  <a:srgbClr val="0075CC"/>
                </a:solidFill>
                <a:latin typeface="微软雅黑" panose="020B0503020204020204" pitchFamily="34" charset="-122"/>
                <a:ea typeface="微软雅黑" panose="020B0503020204020204" pitchFamily="34" charset="-122"/>
              </a:rPr>
              <a:t>compositionstart事件</a:t>
            </a:r>
            <a:r>
              <a:rPr lang="zh-CN" altLang="en-US" sz="1600">
                <a:solidFill>
                  <a:srgbClr val="595959"/>
                </a:solidFill>
                <a:latin typeface="微软雅黑" panose="020B0503020204020204" pitchFamily="34" charset="-122"/>
                <a:ea typeface="微软雅黑" panose="020B0503020204020204" pitchFamily="34" charset="-122"/>
              </a:rPr>
              <a:t>和</a:t>
            </a:r>
            <a:r>
              <a:rPr lang="zh-CN" altLang="en-US" sz="1600">
                <a:solidFill>
                  <a:srgbClr val="0075CC"/>
                </a:solidFill>
                <a:latin typeface="微软雅黑" panose="020B0503020204020204" pitchFamily="34" charset="-122"/>
                <a:ea typeface="微软雅黑" panose="020B0503020204020204" pitchFamily="34" charset="-122"/>
              </a:rPr>
              <a:t>compositionend事件</a:t>
            </a:r>
            <a:r>
              <a:rPr lang="zh-CN" altLang="en-US" sz="1600">
                <a:solidFill>
                  <a:srgbClr val="595959"/>
                </a:solidFill>
                <a:latin typeface="微软雅黑" panose="020B0503020204020204" pitchFamily="34" charset="-122"/>
                <a:ea typeface="微软雅黑" panose="020B0503020204020204" pitchFamily="34" charset="-122"/>
              </a:rPr>
              <a:t>同步监听，其中compositionstart事件会在中文输入法状态开始输入时触发，compositionend事件会在中文输入法输入完成时触发；当输入框状态为英文输入法时使用input事件同步监听。</a:t>
            </a:r>
          </a:p>
        </p:txBody>
      </p:sp>
      <p:grpSp>
        <p:nvGrpSpPr>
          <p:cNvPr id="24" name="组合 18">
            <a:extLst>
              <a:ext uri="{FF2B5EF4-FFF2-40B4-BE49-F238E27FC236}">
                <a16:creationId xmlns:a16="http://schemas.microsoft.com/office/drawing/2014/main" id="{2B542E9E-0ADD-4266-A889-F99B1E170665}"/>
              </a:ext>
            </a:extLst>
          </p:cNvPr>
          <p:cNvGrpSpPr>
            <a:grpSpLocks/>
          </p:cNvGrpSpPr>
          <p:nvPr/>
        </p:nvGrpSpPr>
        <p:grpSpPr bwMode="auto">
          <a:xfrm>
            <a:off x="9232478" y="5732592"/>
            <a:ext cx="2119312" cy="387350"/>
            <a:chOff x="6356350" y="4705038"/>
            <a:chExt cx="2119842" cy="387349"/>
          </a:xfrm>
        </p:grpSpPr>
        <p:pic>
          <p:nvPicPr>
            <p:cNvPr id="25"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27"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28"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9" name="半闭框 28">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30" name="半闭框 29">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31"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32"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7.4.2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前端逻辑说明</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09873605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0967" y="1899240"/>
            <a:ext cx="3778960" cy="37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p:cNvGrpSpPr/>
          <p:nvPr/>
        </p:nvGrpSpPr>
        <p:grpSpPr>
          <a:xfrm>
            <a:off x="1045025" y="981522"/>
            <a:ext cx="2241869"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查询关键字</a:t>
              </a:r>
            </a:p>
          </p:txBody>
        </p:sp>
      </p:grpSp>
      <p:sp>
        <p:nvSpPr>
          <p:cNvPr id="12" name="椭圆 11"/>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01624" y="3123522"/>
            <a:ext cx="4342557" cy="1338828"/>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前端获取了关键字后需要向后端发送请求，用于从</a:t>
            </a:r>
            <a:r>
              <a:rPr lang="zh-CN" altLang="en-US" sz="1800">
                <a:solidFill>
                  <a:srgbClr val="0075CC"/>
                </a:solidFill>
                <a:latin typeface="微软雅黑" panose="020B0503020204020204" pitchFamily="34" charset="-122"/>
                <a:ea typeface="微软雅黑" panose="020B0503020204020204" pitchFamily="34" charset="-122"/>
              </a:rPr>
              <a:t>数据库</a:t>
            </a:r>
            <a:r>
              <a:rPr lang="zh-CN" altLang="en-US" sz="1800">
                <a:solidFill>
                  <a:srgbClr val="595959"/>
                </a:solidFill>
                <a:latin typeface="微软雅黑" panose="020B0503020204020204" pitchFamily="34" charset="-122"/>
                <a:ea typeface="微软雅黑" panose="020B0503020204020204" pitchFamily="34" charset="-122"/>
              </a:rPr>
              <a:t>中</a:t>
            </a:r>
            <a:r>
              <a:rPr lang="zh-CN" altLang="en-US" sz="1800">
                <a:solidFill>
                  <a:srgbClr val="0075CC"/>
                </a:solidFill>
                <a:latin typeface="微软雅黑" panose="020B0503020204020204" pitchFamily="34" charset="-122"/>
                <a:ea typeface="微软雅黑" panose="020B0503020204020204" pitchFamily="34" charset="-122"/>
              </a:rPr>
              <a:t>查询匹配关键字</a:t>
            </a:r>
            <a:r>
              <a:rPr lang="zh-CN" altLang="en-US" sz="1800">
                <a:solidFill>
                  <a:srgbClr val="595959"/>
                </a:solidFill>
                <a:latin typeface="微软雅黑" panose="020B0503020204020204" pitchFamily="34" charset="-122"/>
                <a:ea typeface="微软雅黑" panose="020B0503020204020204" pitchFamily="34" charset="-122"/>
              </a:rPr>
              <a:t>的内容，并</a:t>
            </a:r>
            <a:r>
              <a:rPr lang="zh-CN" altLang="en-US" sz="1800">
                <a:solidFill>
                  <a:srgbClr val="0075CC"/>
                </a:solidFill>
                <a:latin typeface="微软雅黑" panose="020B0503020204020204" pitchFamily="34" charset="-122"/>
                <a:ea typeface="微软雅黑" panose="020B0503020204020204" pitchFamily="34" charset="-122"/>
              </a:rPr>
              <a:t>获取查询</a:t>
            </a:r>
            <a:r>
              <a:rPr lang="zh-CN" altLang="en-US" sz="1800">
                <a:solidFill>
                  <a:srgbClr val="595959"/>
                </a:solidFill>
                <a:latin typeface="微软雅黑" panose="020B0503020204020204" pitchFamily="34" charset="-122"/>
                <a:ea typeface="微软雅黑" panose="020B0503020204020204" pitchFamily="34" charset="-122"/>
              </a:rPr>
              <a:t>后的</a:t>
            </a:r>
            <a:r>
              <a:rPr lang="zh-CN" altLang="en-US" sz="1800">
                <a:solidFill>
                  <a:srgbClr val="0075CC"/>
                </a:solidFill>
                <a:latin typeface="微软雅黑" panose="020B0503020204020204" pitchFamily="34" charset="-122"/>
                <a:ea typeface="微软雅黑" panose="020B0503020204020204" pitchFamily="34" charset="-122"/>
              </a:rPr>
              <a:t>结果</a:t>
            </a:r>
            <a:r>
              <a:rPr lang="zh-CN" altLang="en-US" sz="1800">
                <a:solidFill>
                  <a:srgbClr val="595959"/>
                </a:solidFill>
                <a:latin typeface="微软雅黑" panose="020B0503020204020204" pitchFamily="34" charset="-122"/>
                <a:ea typeface="微软雅黑" panose="020B0503020204020204" pitchFamily="34" charset="-122"/>
              </a:rPr>
              <a:t>。</a:t>
            </a:r>
          </a:p>
        </p:txBody>
      </p:sp>
      <p:grpSp>
        <p:nvGrpSpPr>
          <p:cNvPr id="24" name="组合 18">
            <a:extLst>
              <a:ext uri="{FF2B5EF4-FFF2-40B4-BE49-F238E27FC236}">
                <a16:creationId xmlns:a16="http://schemas.microsoft.com/office/drawing/2014/main" id="{2B542E9E-0ADD-4266-A889-F99B1E170665}"/>
              </a:ext>
            </a:extLst>
          </p:cNvPr>
          <p:cNvGrpSpPr>
            <a:grpSpLocks/>
          </p:cNvGrpSpPr>
          <p:nvPr/>
        </p:nvGrpSpPr>
        <p:grpSpPr bwMode="auto">
          <a:xfrm>
            <a:off x="9232478" y="5732592"/>
            <a:ext cx="2119312" cy="387350"/>
            <a:chOff x="6356350" y="4705038"/>
            <a:chExt cx="2119842" cy="387349"/>
          </a:xfrm>
        </p:grpSpPr>
        <p:pic>
          <p:nvPicPr>
            <p:cNvPr id="25"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27"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28"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9" name="半闭框 28">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30" name="半闭框 29">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31"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1"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7.4.2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前端逻辑说明</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37425496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智能提示搜索框</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后端逻辑</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，能够实现根据输入的数据返回相应房源信息的功能</a:t>
            </a:r>
            <a:endParaRPr lang="zh-CN" sz="2000" dirty="0">
              <a:solidFill>
                <a:srgbClr val="0075CC"/>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7.4.3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后端逻辑实现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25441375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8622" y="1406178"/>
            <a:ext cx="10657184" cy="923330"/>
          </a:xfrm>
          <a:prstGeom prst="rect">
            <a:avLst/>
          </a:prstGeom>
        </p:spPr>
        <p:txBody>
          <a:bodyPr wrap="square">
            <a:spAutoFit/>
          </a:bodyPr>
          <a:lstStyle/>
          <a:p>
            <a:pPr>
              <a:lnSpc>
                <a:spcPct val="150000"/>
              </a:lnSpc>
            </a:pPr>
            <a:r>
              <a:rPr lang="zh-CN" altLang="en-US" sz="1800" dirty="0">
                <a:solidFill>
                  <a:srgbClr val="0075CC"/>
                </a:solidFill>
                <a:latin typeface="微软雅黑" panose="020B0503020204020204" pitchFamily="34" charset="-122"/>
                <a:ea typeface="微软雅黑" panose="020B0503020204020204" pitchFamily="34" charset="-122"/>
              </a:rPr>
              <a:t>智能提示搜索框</a:t>
            </a:r>
            <a:r>
              <a:rPr lang="zh-CN" altLang="en-US" sz="1800" dirty="0">
                <a:solidFill>
                  <a:srgbClr val="595959"/>
                </a:solidFill>
                <a:latin typeface="微软雅黑" panose="020B0503020204020204" pitchFamily="34" charset="-122"/>
                <a:ea typeface="微软雅黑" panose="020B0503020204020204" pitchFamily="34" charset="-122"/>
              </a:rPr>
              <a:t>的前端代码实现了将用户选择的</a:t>
            </a:r>
            <a:r>
              <a:rPr lang="zh-CN" altLang="en-US" sz="1800" dirty="0">
                <a:solidFill>
                  <a:srgbClr val="0075CC"/>
                </a:solidFill>
                <a:latin typeface="微软雅黑" panose="020B0503020204020204" pitchFamily="34" charset="-122"/>
                <a:ea typeface="微软雅黑" panose="020B0503020204020204" pitchFamily="34" charset="-122"/>
              </a:rPr>
              <a:t>搜索选项</a:t>
            </a:r>
            <a:r>
              <a:rPr lang="zh-CN" altLang="en-US" sz="1800" dirty="0">
                <a:solidFill>
                  <a:srgbClr val="595959"/>
                </a:solidFill>
                <a:latin typeface="微软雅黑" panose="020B0503020204020204" pitchFamily="34" charset="-122"/>
                <a:ea typeface="微软雅黑" panose="020B0503020204020204" pitchFamily="34" charset="-122"/>
              </a:rPr>
              <a:t>和</a:t>
            </a:r>
            <a:r>
              <a:rPr lang="zh-CN" altLang="en-US" sz="1800" dirty="0">
                <a:solidFill>
                  <a:srgbClr val="0075CC"/>
                </a:solidFill>
                <a:latin typeface="微软雅黑" panose="020B0503020204020204" pitchFamily="34" charset="-122"/>
                <a:ea typeface="微软雅黑" panose="020B0503020204020204" pitchFamily="34" charset="-122"/>
              </a:rPr>
              <a:t>搜索关键字</a:t>
            </a:r>
            <a:r>
              <a:rPr lang="zh-CN" altLang="en-US" sz="1800" dirty="0">
                <a:solidFill>
                  <a:srgbClr val="595959"/>
                </a:solidFill>
                <a:latin typeface="微软雅黑" panose="020B0503020204020204" pitchFamily="34" charset="-122"/>
                <a:ea typeface="微软雅黑" panose="020B0503020204020204" pitchFamily="34" charset="-122"/>
              </a:rPr>
              <a:t>发送到后端，当后端接收到前端发送的请求后，便会根据搜索关键字到数据库中查询相关的房源</a:t>
            </a:r>
            <a:r>
              <a:rPr lang="zh-CN" altLang="en-US" sz="1800">
                <a:solidFill>
                  <a:srgbClr val="595959"/>
                </a:solidFill>
                <a:latin typeface="微软雅黑" panose="020B0503020204020204" pitchFamily="34" charset="-122"/>
                <a:ea typeface="微软雅黑" panose="020B0503020204020204" pitchFamily="34" charset="-122"/>
              </a:rPr>
              <a:t>数据。智能</a:t>
            </a:r>
            <a:r>
              <a:rPr lang="zh-CN" altLang="en-US" sz="1800" dirty="0">
                <a:solidFill>
                  <a:srgbClr val="595959"/>
                </a:solidFill>
                <a:latin typeface="微软雅黑" panose="020B0503020204020204" pitchFamily="34" charset="-122"/>
                <a:ea typeface="微软雅黑" panose="020B0503020204020204" pitchFamily="34" charset="-122"/>
              </a:rPr>
              <a:t>搜索</a:t>
            </a:r>
            <a:r>
              <a:rPr lang="zh-CN" altLang="en-US" sz="1800" dirty="0">
                <a:solidFill>
                  <a:srgbClr val="0075CC"/>
                </a:solidFill>
                <a:latin typeface="微软雅黑" panose="020B0503020204020204" pitchFamily="34" charset="-122"/>
                <a:ea typeface="微软雅黑" panose="020B0503020204020204" pitchFamily="34" charset="-122"/>
              </a:rPr>
              <a:t>接口设计</a:t>
            </a:r>
            <a:r>
              <a:rPr lang="zh-CN" altLang="en-US" sz="1800" dirty="0">
                <a:solidFill>
                  <a:srgbClr val="595959"/>
                </a:solidFill>
                <a:latin typeface="微软雅黑" panose="020B0503020204020204" pitchFamily="34" charset="-122"/>
                <a:ea typeface="微软雅黑" panose="020B0503020204020204" pitchFamily="34" charset="-122"/>
              </a:rPr>
              <a:t>如下。</a:t>
            </a:r>
          </a:p>
        </p:txBody>
      </p:sp>
      <p:sp>
        <p:nvSpPr>
          <p:cNvPr id="13"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7.4.3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后端逻辑实现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aphicFrame>
        <p:nvGraphicFramePr>
          <p:cNvPr id="5" name="表格 4"/>
          <p:cNvGraphicFramePr>
            <a:graphicFrameLocks noGrp="1"/>
          </p:cNvGraphicFramePr>
          <p:nvPr>
            <p:extLst>
              <p:ext uri="{D42A27DB-BD31-4B8C-83A1-F6EECF244321}">
                <p14:modId xmlns:p14="http://schemas.microsoft.com/office/powerpoint/2010/main" val="63244245"/>
              </p:ext>
            </p:extLst>
          </p:nvPr>
        </p:nvGraphicFramePr>
        <p:xfrm>
          <a:off x="2278782" y="3141762"/>
          <a:ext cx="7776863" cy="2413000"/>
        </p:xfrm>
        <a:graphic>
          <a:graphicData uri="http://schemas.openxmlformats.org/drawingml/2006/table">
            <a:tbl>
              <a:tblPr/>
              <a:tblGrid>
                <a:gridCol w="2337403">
                  <a:extLst>
                    <a:ext uri="{9D8B030D-6E8A-4147-A177-3AD203B41FA5}">
                      <a16:colId xmlns:a16="http://schemas.microsoft.com/office/drawing/2014/main" val="3778545926"/>
                    </a:ext>
                  </a:extLst>
                </a:gridCol>
                <a:gridCol w="5439460">
                  <a:extLst>
                    <a:ext uri="{9D8B030D-6E8A-4147-A177-3AD203B41FA5}">
                      <a16:colId xmlns:a16="http://schemas.microsoft.com/office/drawing/2014/main" val="2034797012"/>
                    </a:ext>
                  </a:extLst>
                </a:gridCol>
              </a:tblGrid>
              <a:tr h="482600">
                <a:tc>
                  <a:txBody>
                    <a:bodyPr/>
                    <a:lstStyle/>
                    <a:p>
                      <a:pPr marL="0" algn="ctr" defTabSz="1219200" rtl="0" eaLnBrk="1" fontAlgn="ctr" latinLnBrk="0" hangingPunct="1"/>
                      <a:r>
                        <a:rPr lang="zh-CN" altLang="zh-CN" sz="18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接口描述</a:t>
                      </a:r>
                      <a:endParaRPr lang="zh-CN" altLang="en-US" sz="18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b="1"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82600">
                <a:tc>
                  <a:txBody>
                    <a:bodyPr/>
                    <a:lstStyle/>
                    <a:p>
                      <a:pPr marL="0" algn="l" defTabSz="1219200" rtl="0" eaLnBrk="1" fontAlgn="ctr" latinLnBrk="0" hangingPunct="1"/>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请求方式</a:t>
                      </a:r>
                      <a:endParaRPr lang="en-US"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altLang="zh-CN"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GET</a:t>
                      </a:r>
                      <a:endParaRPr lang="zh-CN" altLang="en-US" sz="1600" kern="120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61090594"/>
                  </a:ext>
                </a:extLst>
              </a:tr>
              <a:tr h="482600">
                <a:tc>
                  <a:txBody>
                    <a:bodyPr/>
                    <a:lstStyle/>
                    <a:p>
                      <a:pPr marL="0" algn="l" defTabSz="1219200" rtl="0" eaLnBrk="1" fontAlgn="ctr" latinLnBrk="0" hangingPunct="1"/>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请求地址</a:t>
                      </a:r>
                      <a:endParaRPr lang="en-US"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84536881"/>
                  </a:ext>
                </a:extLst>
              </a:tr>
              <a:tr h="482600">
                <a:tc>
                  <a:txBody>
                    <a:bodyPr/>
                    <a:lstStyle/>
                    <a:p>
                      <a:pPr marL="0" algn="l" defTabSz="1219200" rtl="0" eaLnBrk="1" fontAlgn="ctr" latinLnBrk="0" hangingPunct="1"/>
                      <a:r>
                        <a:rPr lang="zh-CN" altLang="en-US"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请求参数</a:t>
                      </a:r>
                      <a:endParaRPr lang="en-US"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marR="0" lvl="0" indent="0" algn="l" defTabSz="1219200" rtl="0" eaLnBrk="1" fontAlgn="ctr" latinLnBrk="0" hangingPunct="1">
                        <a:lnSpc>
                          <a:spcPct val="100000"/>
                        </a:lnSpc>
                        <a:spcBef>
                          <a:spcPts val="0"/>
                        </a:spcBef>
                        <a:spcAft>
                          <a:spcPts val="0"/>
                        </a:spcAft>
                        <a:buClrTx/>
                        <a:buSzTx/>
                        <a:buFontTx/>
                        <a:buNone/>
                        <a:tabLst/>
                        <a:defRPr/>
                      </a:pP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200" dirty="0" err="1">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kw':'xxx','info</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地区搜索</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或者</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200" dirty="0" err="1">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kw':'xxx','info</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户型搜索</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287383589"/>
                  </a:ext>
                </a:extLst>
              </a:tr>
              <a:tr h="482600">
                <a:tc>
                  <a:txBody>
                    <a:bodyPr/>
                    <a:lstStyle/>
                    <a:p>
                      <a:pPr marL="0" algn="l" defTabSz="1219200" rtl="0" eaLnBrk="1" fontAlgn="ctr" latinLnBrk="0" hangingPunct="1"/>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返回数据</a:t>
                      </a:r>
                      <a:endParaRPr lang="en-US"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latinLnBrk="0" hangingPunct="1"/>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rPr>
                        <a:t>房源对象列表</a:t>
                      </a:r>
                      <a:endParaRPr lang="zh-CN" altLang="en-US" sz="1600" kern="1200" dirty="0">
                        <a:solidFill>
                          <a:srgbClr val="595959"/>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67144048"/>
                  </a:ext>
                </a:extLst>
              </a:tr>
            </a:tbl>
          </a:graphicData>
        </a:graphic>
      </p:graphicFrame>
    </p:spTree>
    <p:extLst>
      <p:ext uri="{BB962C8B-B14F-4D97-AF65-F5344CB8AC3E}">
        <p14:creationId xmlns:p14="http://schemas.microsoft.com/office/powerpoint/2010/main" val="189484570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8622" y="1406178"/>
            <a:ext cx="10657184" cy="507831"/>
          </a:xfrm>
          <a:prstGeom prst="rect">
            <a:avLst/>
          </a:prstGeom>
        </p:spPr>
        <p:txBody>
          <a:bodyPr wrap="square">
            <a:spAutoFit/>
          </a:bodyPr>
          <a:lstStyle/>
          <a:p>
            <a:pPr>
              <a:lnSpc>
                <a:spcPct val="150000"/>
              </a:lnSpc>
            </a:pPr>
            <a:r>
              <a:rPr lang="zh-CN" altLang="en-US" sz="1800" dirty="0">
                <a:solidFill>
                  <a:srgbClr val="0075CC"/>
                </a:solidFill>
                <a:latin typeface="微软雅黑" panose="020B0503020204020204" pitchFamily="34" charset="-122"/>
                <a:ea typeface="微软雅黑" panose="020B0503020204020204" pitchFamily="34" charset="-122"/>
              </a:rPr>
              <a:t>智能搜索</a:t>
            </a:r>
            <a:r>
              <a:rPr lang="zh-CN" altLang="en-US" sz="1800" dirty="0">
                <a:solidFill>
                  <a:srgbClr val="595959"/>
                </a:solidFill>
                <a:latin typeface="微软雅黑" panose="020B0503020204020204" pitchFamily="34" charset="-122"/>
                <a:ea typeface="微软雅黑" panose="020B0503020204020204" pitchFamily="34" charset="-122"/>
              </a:rPr>
              <a:t>接口返回的数据是</a:t>
            </a:r>
            <a:r>
              <a:rPr lang="en-US" altLang="zh-CN" sz="1800" dirty="0">
                <a:solidFill>
                  <a:srgbClr val="0075CC"/>
                </a:solidFill>
                <a:latin typeface="微软雅黑" panose="020B0503020204020204" pitchFamily="34" charset="-122"/>
                <a:ea typeface="微软雅黑" panose="020B0503020204020204" pitchFamily="34" charset="-122"/>
              </a:rPr>
              <a:t>JSON</a:t>
            </a:r>
            <a:r>
              <a:rPr lang="zh-CN" altLang="en-US" sz="1800" dirty="0">
                <a:solidFill>
                  <a:srgbClr val="0075CC"/>
                </a:solidFill>
                <a:latin typeface="微软雅黑" panose="020B0503020204020204" pitchFamily="34" charset="-122"/>
                <a:ea typeface="微软雅黑" panose="020B0503020204020204" pitchFamily="34" charset="-122"/>
              </a:rPr>
              <a:t>数据</a:t>
            </a:r>
            <a:r>
              <a:rPr lang="zh-CN" altLang="en-US" sz="1800" dirty="0">
                <a:solidFill>
                  <a:srgbClr val="595959"/>
                </a:solidFill>
                <a:latin typeface="微软雅黑" panose="020B0503020204020204" pitchFamily="34" charset="-122"/>
                <a:ea typeface="微软雅黑" panose="020B0503020204020204" pitchFamily="34" charset="-122"/>
              </a:rPr>
              <a:t>。</a:t>
            </a:r>
          </a:p>
        </p:txBody>
      </p:sp>
      <p:sp>
        <p:nvSpPr>
          <p:cNvPr id="13"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7.4.3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后端逻辑实现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5" name="矩形 4"/>
          <p:cNvSpPr/>
          <p:nvPr/>
        </p:nvSpPr>
        <p:spPr bwMode="auto">
          <a:xfrm>
            <a:off x="1054646" y="2349674"/>
            <a:ext cx="4032448" cy="3292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400">
                <a:solidFill>
                  <a:srgbClr val="595959"/>
                </a:solidFill>
                <a:latin typeface="微软雅黑" panose="020B0503020204020204" pitchFamily="34" charset="-122"/>
                <a:ea typeface="微软雅黑" panose="020B0503020204020204" pitchFamily="34" charset="-122"/>
                <a:sym typeface="+mn-ea"/>
              </a:rPr>
              <a:t>{</a:t>
            </a:r>
          </a:p>
          <a:p>
            <a:pPr>
              <a:lnSpc>
                <a:spcPct val="150000"/>
              </a:lnSpc>
              <a:defRPr/>
            </a:pPr>
            <a:r>
              <a:rPr lang="en-US" altLang="zh-CN" sz="1400">
                <a:solidFill>
                  <a:srgbClr val="595959"/>
                </a:solidFill>
                <a:latin typeface="微软雅黑" panose="020B0503020204020204" pitchFamily="34" charset="-122"/>
                <a:ea typeface="微软雅黑" panose="020B0503020204020204" pitchFamily="34" charset="-122"/>
                <a:sym typeface="+mn-ea"/>
              </a:rPr>
              <a:t>    "code": 1, </a:t>
            </a:r>
          </a:p>
          <a:p>
            <a:pPr>
              <a:lnSpc>
                <a:spcPct val="150000"/>
              </a:lnSpc>
              <a:defRPr/>
            </a:pPr>
            <a:r>
              <a:rPr lang="en-US" altLang="zh-CN" sz="1400">
                <a:solidFill>
                  <a:srgbClr val="595959"/>
                </a:solidFill>
                <a:latin typeface="微软雅黑" panose="020B0503020204020204" pitchFamily="34" charset="-122"/>
                <a:ea typeface="微软雅黑" panose="020B0503020204020204" pitchFamily="34" charset="-122"/>
                <a:sym typeface="+mn-ea"/>
              </a:rPr>
              <a:t>    "info": [</a:t>
            </a:r>
          </a:p>
          <a:p>
            <a:pPr>
              <a:lnSpc>
                <a:spcPct val="150000"/>
              </a:lnSpc>
              <a:defRPr/>
            </a:pPr>
            <a:r>
              <a:rPr lang="en-US" altLang="zh-CN" sz="1400">
                <a:solidFill>
                  <a:srgbClr val="595959"/>
                </a:solidFill>
                <a:latin typeface="微软雅黑" panose="020B0503020204020204" pitchFamily="34" charset="-122"/>
                <a:ea typeface="微软雅黑" panose="020B0503020204020204" pitchFamily="34" charset="-122"/>
                <a:sym typeface="+mn-ea"/>
              </a:rPr>
              <a:t>        {</a:t>
            </a:r>
          </a:p>
          <a:p>
            <a:pPr>
              <a:lnSpc>
                <a:spcPct val="150000"/>
              </a:lnSpc>
              <a:defRPr/>
            </a:pPr>
            <a:r>
              <a:rPr lang="en-US" altLang="zh-CN" sz="1400">
                <a:solidFill>
                  <a:srgbClr val="595959"/>
                </a:solidFill>
                <a:latin typeface="微软雅黑" panose="020B0503020204020204" pitchFamily="34" charset="-122"/>
                <a:ea typeface="微软雅黑" panose="020B0503020204020204" pitchFamily="34" charset="-122"/>
                <a:sym typeface="+mn-ea"/>
              </a:rPr>
              <a:t>            "t_name": "</a:t>
            </a:r>
            <a:r>
              <a:rPr lang="zh-CN" altLang="en-US" sz="1400">
                <a:solidFill>
                  <a:srgbClr val="595959"/>
                </a:solidFill>
                <a:latin typeface="微软雅黑" panose="020B0503020204020204" pitchFamily="34" charset="-122"/>
                <a:ea typeface="微软雅黑" panose="020B0503020204020204" pitchFamily="34" charset="-122"/>
                <a:sym typeface="+mn-ea"/>
              </a:rPr>
              <a:t>朝阳</a:t>
            </a:r>
            <a:r>
              <a:rPr lang="en-US" altLang="zh-CN" sz="1400">
                <a:solidFill>
                  <a:srgbClr val="595959"/>
                </a:solidFill>
                <a:latin typeface="微软雅黑" panose="020B0503020204020204" pitchFamily="34" charset="-122"/>
                <a:ea typeface="微软雅黑" panose="020B0503020204020204" pitchFamily="34" charset="-122"/>
                <a:sym typeface="+mn-ea"/>
              </a:rPr>
              <a:t>-</a:t>
            </a:r>
            <a:r>
              <a:rPr lang="zh-CN" altLang="en-US" sz="1400">
                <a:solidFill>
                  <a:srgbClr val="595959"/>
                </a:solidFill>
                <a:latin typeface="微软雅黑" panose="020B0503020204020204" pitchFamily="34" charset="-122"/>
                <a:ea typeface="微软雅黑" panose="020B0503020204020204" pitchFamily="34" charset="-122"/>
                <a:sym typeface="+mn-ea"/>
              </a:rPr>
              <a:t>朝阳公园</a:t>
            </a:r>
            <a:r>
              <a:rPr lang="en-US" altLang="zh-CN" sz="1400">
                <a:solidFill>
                  <a:srgbClr val="595959"/>
                </a:solidFill>
                <a:latin typeface="微软雅黑" panose="020B0503020204020204" pitchFamily="34" charset="-122"/>
                <a:ea typeface="微软雅黑" panose="020B0503020204020204" pitchFamily="34" charset="-122"/>
                <a:sym typeface="+mn-ea"/>
              </a:rPr>
              <a:t>-</a:t>
            </a:r>
            <a:r>
              <a:rPr lang="zh-CN" altLang="en-US" sz="1400">
                <a:solidFill>
                  <a:srgbClr val="595959"/>
                </a:solidFill>
                <a:latin typeface="微软雅黑" panose="020B0503020204020204" pitchFamily="34" charset="-122"/>
                <a:ea typeface="微软雅黑" panose="020B0503020204020204" pitchFamily="34" charset="-122"/>
                <a:sym typeface="+mn-ea"/>
              </a:rPr>
              <a:t>观湖国际</a:t>
            </a:r>
            <a:r>
              <a:rPr lang="en-US" altLang="zh-CN" sz="1400">
                <a:solidFill>
                  <a:srgbClr val="595959"/>
                </a:solidFill>
                <a:latin typeface="微软雅黑" panose="020B0503020204020204" pitchFamily="34" charset="-122"/>
                <a:ea typeface="微软雅黑" panose="020B0503020204020204" pitchFamily="34" charset="-122"/>
                <a:sym typeface="+mn-ea"/>
              </a:rPr>
              <a:t>", </a:t>
            </a:r>
          </a:p>
          <a:p>
            <a:pPr>
              <a:lnSpc>
                <a:spcPct val="150000"/>
              </a:lnSpc>
              <a:defRPr/>
            </a:pPr>
            <a:r>
              <a:rPr lang="en-US" altLang="zh-CN" sz="1400">
                <a:solidFill>
                  <a:srgbClr val="595959"/>
                </a:solidFill>
                <a:latin typeface="微软雅黑" panose="020B0503020204020204" pitchFamily="34" charset="-122"/>
                <a:ea typeface="微软雅黑" panose="020B0503020204020204" pitchFamily="34" charset="-122"/>
                <a:sym typeface="+mn-ea"/>
              </a:rPr>
              <a:t>            "num": 100</a:t>
            </a:r>
          </a:p>
          <a:p>
            <a:pPr>
              <a:lnSpc>
                <a:spcPct val="150000"/>
              </a:lnSpc>
              <a:defRPr/>
            </a:pPr>
            <a:r>
              <a:rPr lang="en-US" altLang="zh-CN" sz="1400">
                <a:solidFill>
                  <a:srgbClr val="595959"/>
                </a:solidFill>
                <a:latin typeface="微软雅黑" panose="020B0503020204020204" pitchFamily="34" charset="-122"/>
                <a:ea typeface="微软雅黑" panose="020B0503020204020204" pitchFamily="34" charset="-122"/>
                <a:sym typeface="+mn-ea"/>
              </a:rPr>
              <a:t>        },</a:t>
            </a:r>
          </a:p>
          <a:p>
            <a:pPr>
              <a:lnSpc>
                <a:spcPct val="150000"/>
              </a:lnSpc>
              <a:defRPr/>
            </a:pPr>
            <a:r>
              <a:rPr lang="en-US" altLang="zh-CN" sz="1400">
                <a:solidFill>
                  <a:srgbClr val="595959"/>
                </a:solidFill>
                <a:latin typeface="微软雅黑" panose="020B0503020204020204" pitchFamily="34" charset="-122"/>
                <a:ea typeface="微软雅黑" panose="020B0503020204020204" pitchFamily="34" charset="-122"/>
                <a:sym typeface="+mn-ea"/>
              </a:rPr>
              <a:t>        ……</a:t>
            </a:r>
          </a:p>
          <a:p>
            <a:pPr>
              <a:lnSpc>
                <a:spcPct val="150000"/>
              </a:lnSpc>
              <a:defRPr/>
            </a:pPr>
            <a:r>
              <a:rPr lang="en-US" altLang="zh-CN" sz="1400">
                <a:solidFill>
                  <a:srgbClr val="595959"/>
                </a:solidFill>
                <a:latin typeface="微软雅黑" panose="020B0503020204020204" pitchFamily="34" charset="-122"/>
                <a:ea typeface="微软雅黑" panose="020B0503020204020204" pitchFamily="34" charset="-122"/>
                <a:sym typeface="+mn-ea"/>
              </a:rPr>
              <a:t>    ]</a:t>
            </a:r>
          </a:p>
          <a:p>
            <a:pPr>
              <a:lnSpc>
                <a:spcPct val="150000"/>
              </a:lnSpc>
              <a:defRPr/>
            </a:pPr>
            <a:r>
              <a:rPr lang="en-US" altLang="zh-CN" sz="1400">
                <a:solidFill>
                  <a:srgbClr val="595959"/>
                </a:solidFill>
                <a:latin typeface="微软雅黑" panose="020B0503020204020204" pitchFamily="34" charset="-122"/>
                <a:ea typeface="微软雅黑" panose="020B0503020204020204" pitchFamily="34" charset="-122"/>
                <a:sym typeface="+mn-ea"/>
              </a:rPr>
              <a:t>}</a:t>
            </a:r>
          </a:p>
        </p:txBody>
      </p:sp>
      <p:sp>
        <p:nvSpPr>
          <p:cNvPr id="3" name="矩形 2"/>
          <p:cNvSpPr/>
          <p:nvPr/>
        </p:nvSpPr>
        <p:spPr>
          <a:xfrm>
            <a:off x="5807174" y="2450520"/>
            <a:ext cx="5328592" cy="2585323"/>
          </a:xfrm>
          <a:prstGeom prst="rect">
            <a:avLst/>
          </a:prstGeom>
        </p:spPr>
        <p:txBody>
          <a:bodyPr wrap="square">
            <a:spAutoFit/>
          </a:bodyPr>
          <a:lstStyle/>
          <a:p>
            <a:pPr>
              <a:lnSpc>
                <a:spcPct val="150000"/>
              </a:lnSpc>
            </a:pPr>
            <a:r>
              <a:rPr lang="zh-CN" altLang="en-US" sz="1800" dirty="0">
                <a:solidFill>
                  <a:srgbClr val="0075CC"/>
                </a:solidFill>
                <a:latin typeface="微软雅黑" panose="020B0503020204020204" pitchFamily="34" charset="-122"/>
                <a:ea typeface="微软雅黑" panose="020B0503020204020204" pitchFamily="34" charset="-122"/>
              </a:rPr>
              <a:t>code</a:t>
            </a:r>
            <a:r>
              <a:rPr lang="zh-CN" altLang="en-US" sz="1800" dirty="0">
                <a:solidFill>
                  <a:srgbClr val="595959"/>
                </a:solidFill>
                <a:latin typeface="微软雅黑" panose="020B0503020204020204" pitchFamily="34" charset="-122"/>
                <a:ea typeface="微软雅黑" panose="020B0503020204020204" pitchFamily="34" charset="-122"/>
              </a:rPr>
              <a:t>表示查询</a:t>
            </a:r>
            <a:r>
              <a:rPr lang="zh-CN" altLang="en-US" sz="1800" dirty="0">
                <a:solidFill>
                  <a:srgbClr val="0075CC"/>
                </a:solidFill>
                <a:latin typeface="微软雅黑" panose="020B0503020204020204" pitchFamily="34" charset="-122"/>
                <a:ea typeface="微软雅黑" panose="020B0503020204020204" pitchFamily="34" charset="-122"/>
              </a:rPr>
              <a:t>成功标志位</a:t>
            </a:r>
            <a:r>
              <a:rPr lang="zh-CN" altLang="en-US" sz="1800" dirty="0">
                <a:solidFill>
                  <a:srgbClr val="595959"/>
                </a:solidFill>
                <a:latin typeface="微软雅黑" panose="020B0503020204020204" pitchFamily="34" charset="-122"/>
                <a:ea typeface="微软雅黑" panose="020B0503020204020204" pitchFamily="34" charset="-122"/>
              </a:rPr>
              <a:t>，支持两种取值</a:t>
            </a:r>
            <a:r>
              <a:rPr lang="zh-CN" altLang="en-US" sz="1800" dirty="0">
                <a:solidFill>
                  <a:srgbClr val="0075CC"/>
                </a:solidFill>
                <a:latin typeface="微软雅黑" panose="020B0503020204020204" pitchFamily="34" charset="-122"/>
                <a:ea typeface="微软雅黑" panose="020B0503020204020204" pitchFamily="34" charset="-122"/>
              </a:rPr>
              <a:t>0</a:t>
            </a:r>
            <a:r>
              <a:rPr lang="zh-CN" altLang="en-US" sz="1800" dirty="0">
                <a:solidFill>
                  <a:srgbClr val="595959"/>
                </a:solidFill>
                <a:latin typeface="微软雅黑" panose="020B0503020204020204" pitchFamily="34" charset="-122"/>
                <a:ea typeface="微软雅黑" panose="020B0503020204020204" pitchFamily="34" charset="-122"/>
              </a:rPr>
              <a:t>和</a:t>
            </a:r>
            <a:r>
              <a:rPr lang="zh-CN" altLang="en-US" sz="1800" dirty="0">
                <a:solidFill>
                  <a:srgbClr val="0075CC"/>
                </a:solidFill>
                <a:latin typeface="微软雅黑" panose="020B0503020204020204" pitchFamily="34" charset="-122"/>
                <a:ea typeface="微软雅黑" panose="020B0503020204020204" pitchFamily="34" charset="-122"/>
              </a:rPr>
              <a:t>1</a:t>
            </a:r>
            <a:r>
              <a:rPr lang="zh-CN" altLang="en-US" sz="1800" dirty="0">
                <a:solidFill>
                  <a:srgbClr val="595959"/>
                </a:solidFill>
                <a:latin typeface="微软雅黑" panose="020B0503020204020204" pitchFamily="34" charset="-122"/>
                <a:ea typeface="微软雅黑" panose="020B0503020204020204" pitchFamily="34" charset="-122"/>
              </a:rPr>
              <a:t>，其中</a:t>
            </a:r>
            <a:r>
              <a:rPr lang="zh-CN" altLang="en-US" sz="1800" dirty="0">
                <a:solidFill>
                  <a:srgbClr val="0075CC"/>
                </a:solidFill>
                <a:latin typeface="微软雅黑" panose="020B0503020204020204" pitchFamily="34" charset="-122"/>
                <a:ea typeface="微软雅黑" panose="020B0503020204020204" pitchFamily="34" charset="-122"/>
              </a:rPr>
              <a:t>0</a:t>
            </a:r>
            <a:r>
              <a:rPr lang="zh-CN" altLang="en-US" sz="1800" dirty="0">
                <a:solidFill>
                  <a:srgbClr val="595959"/>
                </a:solidFill>
                <a:latin typeface="微软雅黑" panose="020B0503020204020204" pitchFamily="34" charset="-122"/>
                <a:ea typeface="微软雅黑" panose="020B0503020204020204" pitchFamily="34" charset="-122"/>
              </a:rPr>
              <a:t>代表</a:t>
            </a:r>
            <a:r>
              <a:rPr lang="zh-CN" altLang="en-US" sz="1800" dirty="0">
                <a:solidFill>
                  <a:srgbClr val="0075CC"/>
                </a:solidFill>
                <a:latin typeface="微软雅黑" panose="020B0503020204020204" pitchFamily="34" charset="-122"/>
                <a:ea typeface="微软雅黑" panose="020B0503020204020204" pitchFamily="34" charset="-122"/>
              </a:rPr>
              <a:t>查询失败</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5CC"/>
                </a:solidFill>
                <a:latin typeface="微软雅黑" panose="020B0503020204020204" pitchFamily="34" charset="-122"/>
                <a:ea typeface="微软雅黑" panose="020B0503020204020204" pitchFamily="34" charset="-122"/>
              </a:rPr>
              <a:t>1</a:t>
            </a:r>
            <a:r>
              <a:rPr lang="zh-CN" altLang="en-US" sz="1800" dirty="0">
                <a:solidFill>
                  <a:srgbClr val="595959"/>
                </a:solidFill>
                <a:latin typeface="微软雅黑" panose="020B0503020204020204" pitchFamily="34" charset="-122"/>
                <a:ea typeface="微软雅黑" panose="020B0503020204020204" pitchFamily="34" charset="-122"/>
              </a:rPr>
              <a:t>代表</a:t>
            </a:r>
            <a:r>
              <a:rPr lang="zh-CN" altLang="en-US" sz="1800" dirty="0">
                <a:solidFill>
                  <a:srgbClr val="0075CC"/>
                </a:solidFill>
                <a:latin typeface="微软雅黑" panose="020B0503020204020204" pitchFamily="34" charset="-122"/>
                <a:ea typeface="微软雅黑" panose="020B0503020204020204" pitchFamily="34" charset="-122"/>
              </a:rPr>
              <a:t>查询成功</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5CC"/>
                </a:solidFill>
                <a:latin typeface="微软雅黑" panose="020B0503020204020204" pitchFamily="34" charset="-122"/>
                <a:ea typeface="微软雅黑" panose="020B0503020204020204" pitchFamily="34" charset="-122"/>
              </a:rPr>
              <a:t>info</a:t>
            </a:r>
            <a:r>
              <a:rPr lang="zh-CN" altLang="en-US" sz="1800" dirty="0">
                <a:solidFill>
                  <a:srgbClr val="595959"/>
                </a:solidFill>
                <a:latin typeface="微软雅黑" panose="020B0503020204020204" pitchFamily="34" charset="-122"/>
                <a:ea typeface="微软雅黑" panose="020B0503020204020204" pitchFamily="34" charset="-122"/>
              </a:rPr>
              <a:t>表示</a:t>
            </a:r>
            <a:r>
              <a:rPr lang="zh-CN" altLang="en-US" sz="1800" dirty="0">
                <a:solidFill>
                  <a:srgbClr val="0075CC"/>
                </a:solidFill>
                <a:latin typeface="微软雅黑" panose="020B0503020204020204" pitchFamily="34" charset="-122"/>
                <a:ea typeface="微软雅黑" panose="020B0503020204020204" pitchFamily="34" charset="-122"/>
              </a:rPr>
              <a:t>查询</a:t>
            </a:r>
            <a:r>
              <a:rPr lang="zh-CN" altLang="en-US" sz="1800" dirty="0">
                <a:solidFill>
                  <a:srgbClr val="595959"/>
                </a:solidFill>
                <a:latin typeface="微软雅黑" panose="020B0503020204020204" pitchFamily="34" charset="-122"/>
                <a:ea typeface="微软雅黑" panose="020B0503020204020204" pitchFamily="34" charset="-122"/>
              </a:rPr>
              <a:t>到的</a:t>
            </a:r>
            <a:r>
              <a:rPr lang="zh-CN" altLang="en-US" sz="1800" dirty="0">
                <a:solidFill>
                  <a:srgbClr val="0075CC"/>
                </a:solidFill>
                <a:latin typeface="微软雅黑" panose="020B0503020204020204" pitchFamily="34" charset="-122"/>
                <a:ea typeface="微软雅黑" panose="020B0503020204020204" pitchFamily="34" charset="-122"/>
              </a:rPr>
              <a:t>房源数据</a:t>
            </a:r>
            <a:r>
              <a:rPr lang="zh-CN" altLang="en-US"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0075CC"/>
                </a:solidFill>
                <a:latin typeface="微软雅黑" panose="020B0503020204020204" pitchFamily="34" charset="-122"/>
                <a:ea typeface="微软雅黑" panose="020B0503020204020204" pitchFamily="34" charset="-122"/>
              </a:rPr>
              <a:t>info数组</a:t>
            </a:r>
            <a:r>
              <a:rPr lang="zh-CN" altLang="en-US" sz="1800" dirty="0">
                <a:solidFill>
                  <a:srgbClr val="595959"/>
                </a:solidFill>
                <a:latin typeface="微软雅黑" panose="020B0503020204020204" pitchFamily="34" charset="-122"/>
                <a:ea typeface="微软雅黑" panose="020B0503020204020204" pitchFamily="34" charset="-122"/>
              </a:rPr>
              <a:t>中包含零个或若干个</a:t>
            </a:r>
            <a:r>
              <a:rPr lang="zh-CN" altLang="en-US" sz="1800" dirty="0">
                <a:solidFill>
                  <a:srgbClr val="0075CC"/>
                </a:solidFill>
                <a:latin typeface="微软雅黑" panose="020B0503020204020204" pitchFamily="34" charset="-122"/>
                <a:ea typeface="微软雅黑" panose="020B0503020204020204" pitchFamily="34" charset="-122"/>
              </a:rPr>
              <a:t>JSON对象</a:t>
            </a:r>
            <a:r>
              <a:rPr lang="zh-CN" altLang="en-US" sz="1800" dirty="0">
                <a:solidFill>
                  <a:srgbClr val="595959"/>
                </a:solidFill>
                <a:latin typeface="微软雅黑" panose="020B0503020204020204" pitchFamily="34" charset="-122"/>
                <a:ea typeface="微软雅黑" panose="020B0503020204020204" pitchFamily="34" charset="-122"/>
              </a:rPr>
              <a:t>，每个JSON对象包含两个键值对，其中键</a:t>
            </a:r>
            <a:r>
              <a:rPr lang="zh-CN" altLang="en-US" sz="1800" dirty="0">
                <a:solidFill>
                  <a:srgbClr val="0075CC"/>
                </a:solidFill>
                <a:latin typeface="微软雅黑" panose="020B0503020204020204" pitchFamily="34" charset="-122"/>
                <a:ea typeface="微软雅黑" panose="020B0503020204020204" pitchFamily="34" charset="-122"/>
              </a:rPr>
              <a:t>t_name</a:t>
            </a:r>
            <a:r>
              <a:rPr lang="zh-CN" altLang="en-US" sz="1800" dirty="0">
                <a:solidFill>
                  <a:srgbClr val="595959"/>
                </a:solidFill>
                <a:latin typeface="微软雅黑" panose="020B0503020204020204" pitchFamily="34" charset="-122"/>
                <a:ea typeface="微软雅黑" panose="020B0503020204020204" pitchFamily="34" charset="-122"/>
              </a:rPr>
              <a:t>表示查询到的房源</a:t>
            </a:r>
            <a:r>
              <a:rPr lang="zh-CN" altLang="en-US" sz="1800" dirty="0">
                <a:solidFill>
                  <a:srgbClr val="0075CC"/>
                </a:solidFill>
                <a:latin typeface="微软雅黑" panose="020B0503020204020204" pitchFamily="34" charset="-122"/>
                <a:ea typeface="微软雅黑" panose="020B0503020204020204" pitchFamily="34" charset="-122"/>
              </a:rPr>
              <a:t>所在小区</a:t>
            </a:r>
            <a:r>
              <a:rPr lang="zh-CN" altLang="en-US" sz="1800" dirty="0">
                <a:solidFill>
                  <a:srgbClr val="595959"/>
                </a:solidFill>
                <a:latin typeface="微软雅黑" panose="020B0503020204020204" pitchFamily="34" charset="-122"/>
                <a:ea typeface="微软雅黑" panose="020B0503020204020204" pitchFamily="34" charset="-122"/>
              </a:rPr>
              <a:t>，其类型为</a:t>
            </a:r>
            <a:r>
              <a:rPr lang="zh-CN" altLang="en-US" sz="1800" dirty="0">
                <a:solidFill>
                  <a:srgbClr val="0075CC"/>
                </a:solidFill>
                <a:latin typeface="微软雅黑" panose="020B0503020204020204" pitchFamily="34" charset="-122"/>
                <a:ea typeface="微软雅黑" panose="020B0503020204020204" pitchFamily="34" charset="-122"/>
              </a:rPr>
              <a:t>字符串</a:t>
            </a:r>
            <a:r>
              <a:rPr lang="zh-CN" altLang="en-US" sz="1800" dirty="0">
                <a:solidFill>
                  <a:srgbClr val="595959"/>
                </a:solidFill>
                <a:latin typeface="微软雅黑" panose="020B0503020204020204" pitchFamily="34" charset="-122"/>
                <a:ea typeface="微软雅黑" panose="020B0503020204020204" pitchFamily="34" charset="-122"/>
              </a:rPr>
              <a:t>；键</a:t>
            </a:r>
            <a:r>
              <a:rPr lang="zh-CN" altLang="en-US" sz="1800" dirty="0">
                <a:solidFill>
                  <a:srgbClr val="0075CC"/>
                </a:solidFill>
                <a:latin typeface="微软雅黑" panose="020B0503020204020204" pitchFamily="34" charset="-122"/>
                <a:ea typeface="微软雅黑" panose="020B0503020204020204" pitchFamily="34" charset="-122"/>
              </a:rPr>
              <a:t>num</a:t>
            </a:r>
            <a:r>
              <a:rPr lang="zh-CN" altLang="en-US" sz="1800" dirty="0">
                <a:solidFill>
                  <a:srgbClr val="595959"/>
                </a:solidFill>
                <a:latin typeface="微软雅黑" panose="020B0503020204020204" pitchFamily="34" charset="-122"/>
                <a:ea typeface="微软雅黑" panose="020B0503020204020204" pitchFamily="34" charset="-122"/>
              </a:rPr>
              <a:t>表示</a:t>
            </a:r>
            <a:r>
              <a:rPr lang="zh-CN" altLang="en-US" sz="1800" dirty="0">
                <a:solidFill>
                  <a:srgbClr val="0075CC"/>
                </a:solidFill>
                <a:latin typeface="微软雅黑" panose="020B0503020204020204" pitchFamily="34" charset="-122"/>
                <a:ea typeface="微软雅黑" panose="020B0503020204020204" pitchFamily="34" charset="-122"/>
              </a:rPr>
              <a:t>房源总套数</a:t>
            </a:r>
            <a:r>
              <a:rPr lang="zh-CN" altLang="en-US" sz="1800" dirty="0">
                <a:solidFill>
                  <a:srgbClr val="595959"/>
                </a:solidFill>
                <a:latin typeface="微软雅黑" panose="020B0503020204020204" pitchFamily="34" charset="-122"/>
                <a:ea typeface="微软雅黑" panose="020B0503020204020204" pitchFamily="34" charset="-122"/>
              </a:rPr>
              <a:t>，其类型为</a:t>
            </a:r>
            <a:r>
              <a:rPr lang="zh-CN" altLang="en-US" sz="1800" dirty="0">
                <a:solidFill>
                  <a:srgbClr val="0075CC"/>
                </a:solidFill>
                <a:latin typeface="微软雅黑" panose="020B0503020204020204" pitchFamily="34" charset="-122"/>
                <a:ea typeface="微软雅黑" panose="020B0503020204020204" pitchFamily="34" charset="-122"/>
              </a:rPr>
              <a:t>整数</a:t>
            </a:r>
            <a:r>
              <a:rPr lang="zh-CN" altLang="en-US" sz="1800" dirty="0">
                <a:solidFill>
                  <a:srgbClr val="595959"/>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68414145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1025135" y="1845618"/>
            <a:ext cx="3339502" cy="3600400"/>
          </a:xfrm>
          <a:prstGeom prst="rect">
            <a:avLst/>
          </a:prstGeom>
        </p:spPr>
      </p:pic>
      <p:sp>
        <p:nvSpPr>
          <p:cNvPr id="15"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7.4.3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后端逻辑实现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4727054" y="2976404"/>
            <a:ext cx="6192688" cy="1338828"/>
          </a:xfrm>
          <a:prstGeom prst="rect">
            <a:avLst/>
          </a:prstGeom>
        </p:spPr>
        <p:txBody>
          <a:bodyPr wrap="square">
            <a:spAutoFit/>
          </a:bodyPr>
          <a:lstStyle/>
          <a:p>
            <a:pPr>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rPr>
              <a:t>在</a:t>
            </a:r>
            <a:r>
              <a:rPr lang="zh-CN" altLang="en-US" sz="1800" dirty="0">
                <a:solidFill>
                  <a:srgbClr val="0075CC"/>
                </a:solidFill>
                <a:latin typeface="微软雅黑" panose="020B0503020204020204" pitchFamily="34" charset="-122"/>
                <a:ea typeface="微软雅黑" panose="020B0503020204020204" pitchFamily="34" charset="-122"/>
              </a:rPr>
              <a:t>index_page.py</a:t>
            </a:r>
            <a:r>
              <a:rPr lang="zh-CN" altLang="en-US" sz="1800" dirty="0">
                <a:solidFill>
                  <a:srgbClr val="595959"/>
                </a:solidFill>
                <a:latin typeface="微软雅黑" panose="020B0503020204020204" pitchFamily="34" charset="-122"/>
                <a:ea typeface="微软雅黑" panose="020B0503020204020204" pitchFamily="34" charset="-122"/>
              </a:rPr>
              <a:t>文件中定义视图函数</a:t>
            </a:r>
            <a:r>
              <a:rPr lang="zh-CN" altLang="en-US" sz="1800" dirty="0">
                <a:solidFill>
                  <a:srgbClr val="0075CC"/>
                </a:solidFill>
                <a:latin typeface="微软雅黑" panose="020B0503020204020204" pitchFamily="34" charset="-122"/>
                <a:ea typeface="微软雅黑" panose="020B0503020204020204" pitchFamily="34" charset="-122"/>
              </a:rPr>
              <a:t>search_kw()</a:t>
            </a:r>
            <a:r>
              <a:rPr lang="zh-CN" altLang="en-US" sz="1800" dirty="0">
                <a:solidFill>
                  <a:srgbClr val="595959"/>
                </a:solidFill>
                <a:latin typeface="微软雅黑" panose="020B0503020204020204" pitchFamily="34" charset="-122"/>
                <a:ea typeface="微软雅黑" panose="020B0503020204020204" pitchFamily="34" charset="-122"/>
              </a:rPr>
              <a:t>，用于</a:t>
            </a:r>
            <a:r>
              <a:rPr lang="zh-CN" altLang="en-US" sz="1800" dirty="0">
                <a:solidFill>
                  <a:srgbClr val="0075CC"/>
                </a:solidFill>
                <a:latin typeface="微软雅黑" panose="020B0503020204020204" pitchFamily="34" charset="-122"/>
                <a:ea typeface="微软雅黑" panose="020B0503020204020204" pitchFamily="34" charset="-122"/>
              </a:rPr>
              <a:t>获取</a:t>
            </a:r>
            <a:r>
              <a:rPr lang="zh-CN" altLang="en-US" sz="1800" dirty="0">
                <a:solidFill>
                  <a:srgbClr val="595959"/>
                </a:solidFill>
                <a:latin typeface="微软雅黑" panose="020B0503020204020204" pitchFamily="34" charset="-122"/>
                <a:ea typeface="微软雅黑" panose="020B0503020204020204" pitchFamily="34" charset="-122"/>
              </a:rPr>
              <a:t>用户输入的</a:t>
            </a:r>
            <a:r>
              <a:rPr lang="zh-CN" altLang="en-US" sz="1800" dirty="0">
                <a:solidFill>
                  <a:srgbClr val="0075CC"/>
                </a:solidFill>
                <a:latin typeface="微软雅黑" panose="020B0503020204020204" pitchFamily="34" charset="-122"/>
                <a:ea typeface="微软雅黑" panose="020B0503020204020204" pitchFamily="34" charset="-122"/>
              </a:rPr>
              <a:t>关键字</a:t>
            </a:r>
            <a:r>
              <a:rPr lang="zh-CN" altLang="en-US" sz="1800" dirty="0">
                <a:solidFill>
                  <a:srgbClr val="595959"/>
                </a:solidFill>
                <a:latin typeface="微软雅黑" panose="020B0503020204020204" pitchFamily="34" charset="-122"/>
                <a:ea typeface="微软雅黑" panose="020B0503020204020204" pitchFamily="34" charset="-122"/>
              </a:rPr>
              <a:t>和用户选择的</a:t>
            </a:r>
            <a:r>
              <a:rPr lang="zh-CN" altLang="en-US" sz="1800" dirty="0">
                <a:solidFill>
                  <a:srgbClr val="0075CC"/>
                </a:solidFill>
                <a:latin typeface="微软雅黑" panose="020B0503020204020204" pitchFamily="34" charset="-122"/>
                <a:ea typeface="微软雅黑" panose="020B0503020204020204" pitchFamily="34" charset="-122"/>
              </a:rPr>
              <a:t>搜索选项</a:t>
            </a:r>
            <a:r>
              <a:rPr lang="zh-CN" altLang="en-US" sz="1800" dirty="0">
                <a:solidFill>
                  <a:srgbClr val="595959"/>
                </a:solidFill>
                <a:latin typeface="微软雅黑" panose="020B0503020204020204" pitchFamily="34" charset="-122"/>
                <a:ea typeface="微软雅黑" panose="020B0503020204020204" pitchFamily="34" charset="-122"/>
              </a:rPr>
              <a:t>，根据获取的</a:t>
            </a:r>
            <a:r>
              <a:rPr lang="zh-CN" altLang="en-US" sz="1800" dirty="0">
                <a:solidFill>
                  <a:srgbClr val="0075CC"/>
                </a:solidFill>
                <a:latin typeface="微软雅黑" panose="020B0503020204020204" pitchFamily="34" charset="-122"/>
                <a:ea typeface="微软雅黑" panose="020B0503020204020204" pitchFamily="34" charset="-122"/>
              </a:rPr>
              <a:t>查询条件</a:t>
            </a:r>
            <a:r>
              <a:rPr lang="zh-CN" altLang="en-US" sz="1800" dirty="0">
                <a:solidFill>
                  <a:srgbClr val="595959"/>
                </a:solidFill>
                <a:latin typeface="微软雅黑" panose="020B0503020204020204" pitchFamily="34" charset="-122"/>
                <a:ea typeface="微软雅黑" panose="020B0503020204020204" pitchFamily="34" charset="-122"/>
              </a:rPr>
              <a:t>向数据查询</a:t>
            </a:r>
            <a:r>
              <a:rPr lang="zh-CN" altLang="en-US" sz="1800" dirty="0">
                <a:solidFill>
                  <a:srgbClr val="0075CC"/>
                </a:solidFill>
                <a:latin typeface="微软雅黑" panose="020B0503020204020204" pitchFamily="34" charset="-122"/>
                <a:ea typeface="微软雅黑" panose="020B0503020204020204" pitchFamily="34" charset="-122"/>
              </a:rPr>
              <a:t>房源数据</a:t>
            </a:r>
            <a:r>
              <a:rPr lang="zh-CN" altLang="en-US" sz="1800" dirty="0">
                <a:solidFill>
                  <a:srgbClr val="595959"/>
                </a:solidFill>
                <a:latin typeface="微软雅黑" panose="020B0503020204020204" pitchFamily="34" charset="-122"/>
                <a:ea typeface="微软雅黑" panose="020B0503020204020204" pitchFamily="34" charset="-122"/>
              </a:rPr>
              <a:t>，并将查询的数据进行返回。</a:t>
            </a:r>
          </a:p>
        </p:txBody>
      </p:sp>
      <p:grpSp>
        <p:nvGrpSpPr>
          <p:cNvPr id="16" name="组合 18">
            <a:extLst>
              <a:ext uri="{FF2B5EF4-FFF2-40B4-BE49-F238E27FC236}">
                <a16:creationId xmlns:a16="http://schemas.microsoft.com/office/drawing/2014/main" id="{2B542E9E-0ADD-4266-A889-F99B1E170665}"/>
              </a:ext>
            </a:extLst>
          </p:cNvPr>
          <p:cNvGrpSpPr>
            <a:grpSpLocks/>
          </p:cNvGrpSpPr>
          <p:nvPr/>
        </p:nvGrpSpPr>
        <p:grpSpPr bwMode="auto">
          <a:xfrm>
            <a:off x="8700567" y="5058668"/>
            <a:ext cx="2119312" cy="387350"/>
            <a:chOff x="6356350" y="4705038"/>
            <a:chExt cx="2119842" cy="387349"/>
          </a:xfrm>
        </p:grpSpPr>
        <p:pic>
          <p:nvPicPr>
            <p:cNvPr id="17"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9"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20"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1" name="半闭框 20">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22" name="半闭框 21">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23"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255632763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143690" y="266995"/>
            <a:ext cx="567159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None/>
            </a:pP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本章小结</a:t>
            </a:r>
            <a:endParaRPr lang="en-GB" altLang="zh-CN"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4" name="圆角矩形 3"/>
          <p:cNvSpPr/>
          <p:nvPr/>
        </p:nvSpPr>
        <p:spPr>
          <a:xfrm>
            <a:off x="1198880" y="2637706"/>
            <a:ext cx="9794240" cy="2551445"/>
          </a:xfrm>
          <a:prstGeom prst="roundRect">
            <a:avLst>
              <a:gd name="adj" fmla="val 0"/>
            </a:avLst>
          </a:prstGeom>
          <a:noFill/>
          <a:ln w="31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5" name="TextBox 38"/>
          <p:cNvSpPr txBox="1"/>
          <p:nvPr/>
        </p:nvSpPr>
        <p:spPr>
          <a:xfrm>
            <a:off x="1716785" y="3469582"/>
            <a:ext cx="9001000" cy="1246495"/>
          </a:xfrm>
          <a:prstGeom prst="rect">
            <a:avLst/>
          </a:prstGeom>
          <a:noFill/>
        </p:spPr>
        <p:txBody>
          <a:bodyPr wrap="square" lIns="0" tIns="0" rIns="0" bIns="0" rtlCol="0">
            <a:spAutoFit/>
          </a:bodyPr>
          <a:lstStyle/>
          <a:p>
            <a:pPr algn="just">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本章围绕智能租房项目</a:t>
            </a:r>
            <a:r>
              <a:rPr lang="zh-CN" altLang="en-US" sz="1800" dirty="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首页模块</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的功能进行了介绍，包括</a:t>
            </a:r>
            <a:r>
              <a:rPr lang="zh-CN" altLang="en-US" sz="1800" dirty="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房源总数展示</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800" dirty="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最新房源数据展示</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800" dirty="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热点房源数据展示</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和</a:t>
            </a:r>
            <a:r>
              <a:rPr lang="zh-CN" altLang="en-US" sz="1800" dirty="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智能搜索</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。通过学习本章的内容，希望读者能够体会到前端与后端的交互过程，熟练地应用</a:t>
            </a:r>
            <a:r>
              <a:rPr lang="zh-CN" altLang="en-US" sz="1800" dirty="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蓝图</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和</a:t>
            </a:r>
            <a:r>
              <a:rPr lang="zh-CN" altLang="en-US" sz="1800" dirty="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视图函数</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p>
        </p:txBody>
      </p:sp>
      <p:sp>
        <p:nvSpPr>
          <p:cNvPr id="6" name="椭圆 5"/>
          <p:cNvSpPr/>
          <p:nvPr/>
        </p:nvSpPr>
        <p:spPr>
          <a:xfrm>
            <a:off x="4420235" y="2228766"/>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微软雅黑" panose="020B0503020204020204" pitchFamily="34" charset="-122"/>
                <a:ea typeface="微软雅黑" panose="020B0503020204020204" pitchFamily="34" charset="-122"/>
              </a:rPr>
              <a:t>本</a:t>
            </a:r>
          </a:p>
        </p:txBody>
      </p:sp>
      <p:sp>
        <p:nvSpPr>
          <p:cNvPr id="7" name="椭圆 6"/>
          <p:cNvSpPr/>
          <p:nvPr/>
        </p:nvSpPr>
        <p:spPr>
          <a:xfrm>
            <a:off x="5139055" y="2228766"/>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2800" dirty="0">
                <a:latin typeface="微软雅黑" panose="020B0503020204020204" pitchFamily="34" charset="-122"/>
                <a:ea typeface="微软雅黑" panose="020B0503020204020204" pitchFamily="34" charset="-122"/>
                <a:sym typeface="+mn-ea"/>
              </a:rPr>
              <a:t>章</a:t>
            </a:r>
          </a:p>
        </p:txBody>
      </p:sp>
      <p:sp>
        <p:nvSpPr>
          <p:cNvPr id="8" name="椭圆 7"/>
          <p:cNvSpPr/>
          <p:nvPr/>
        </p:nvSpPr>
        <p:spPr>
          <a:xfrm>
            <a:off x="5857875" y="2228766"/>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2800">
                <a:latin typeface="微软雅黑" panose="020B0503020204020204" pitchFamily="34" charset="-122"/>
                <a:ea typeface="微软雅黑" panose="020B0503020204020204" pitchFamily="34" charset="-122"/>
                <a:sym typeface="+mn-ea"/>
              </a:rPr>
              <a:t>小</a:t>
            </a:r>
          </a:p>
        </p:txBody>
      </p:sp>
      <p:sp>
        <p:nvSpPr>
          <p:cNvPr id="9" name="椭圆 8"/>
          <p:cNvSpPr/>
          <p:nvPr/>
        </p:nvSpPr>
        <p:spPr>
          <a:xfrm>
            <a:off x="6576695" y="2228766"/>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2800">
                <a:latin typeface="微软雅黑" panose="020B0503020204020204" pitchFamily="34" charset="-122"/>
                <a:ea typeface="微软雅黑" panose="020B0503020204020204" pitchFamily="34" charset="-122"/>
                <a:sym typeface="+mn-ea"/>
              </a:rPr>
              <a:t>结</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37863" y="572758"/>
            <a:ext cx="3007988"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目录</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Contents</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45" name="组合 44"/>
          <p:cNvGrpSpPr/>
          <p:nvPr/>
        </p:nvGrpSpPr>
        <p:grpSpPr>
          <a:xfrm>
            <a:off x="3119265" y="2148891"/>
            <a:ext cx="1192190" cy="613062"/>
            <a:chOff x="2215144" y="982844"/>
            <a:chExt cx="1244730" cy="842780"/>
          </a:xfrm>
        </p:grpSpPr>
        <p:sp>
          <p:nvSpPr>
            <p:cNvPr id="46" name="平行四边形 45"/>
            <p:cNvSpPr/>
            <p:nvPr/>
          </p:nvSpPr>
          <p:spPr>
            <a:xfrm>
              <a:off x="2215144" y="982844"/>
              <a:ext cx="1120898" cy="842780"/>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47" name="文本框 9"/>
            <p:cNvSpPr txBox="1"/>
            <p:nvPr/>
          </p:nvSpPr>
          <p:spPr>
            <a:xfrm>
              <a:off x="2393075" y="1005670"/>
              <a:ext cx="1066799" cy="803893"/>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48" name="组合 47"/>
          <p:cNvGrpSpPr/>
          <p:nvPr/>
        </p:nvGrpSpPr>
        <p:grpSpPr>
          <a:xfrm>
            <a:off x="3119265" y="3069289"/>
            <a:ext cx="1192190" cy="618406"/>
            <a:chOff x="2215144" y="2026500"/>
            <a:chExt cx="1244730" cy="850129"/>
          </a:xfrm>
        </p:grpSpPr>
        <p:sp>
          <p:nvSpPr>
            <p:cNvPr id="49" name="平行四边形 48"/>
            <p:cNvSpPr/>
            <p:nvPr/>
          </p:nvSpPr>
          <p:spPr>
            <a:xfrm>
              <a:off x="2215144" y="2033848"/>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0" name="文本框 10"/>
            <p:cNvSpPr txBox="1"/>
            <p:nvPr/>
          </p:nvSpPr>
          <p:spPr>
            <a:xfrm>
              <a:off x="2393075" y="2026500"/>
              <a:ext cx="1066799" cy="803896"/>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51" name="组合 50"/>
          <p:cNvGrpSpPr/>
          <p:nvPr/>
        </p:nvGrpSpPr>
        <p:grpSpPr>
          <a:xfrm>
            <a:off x="3119265" y="3999867"/>
            <a:ext cx="1192190" cy="614525"/>
            <a:chOff x="2215144" y="3084852"/>
            <a:chExt cx="1244730" cy="844793"/>
          </a:xfrm>
        </p:grpSpPr>
        <p:sp>
          <p:nvSpPr>
            <p:cNvPr id="52" name="平行四边形 51"/>
            <p:cNvSpPr/>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3" name="文本框 11"/>
            <p:cNvSpPr txBox="1"/>
            <p:nvPr/>
          </p:nvSpPr>
          <p:spPr>
            <a:xfrm>
              <a:off x="2393075" y="3125750"/>
              <a:ext cx="1066799" cy="803895"/>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60" name="组合 59"/>
          <p:cNvGrpSpPr/>
          <p:nvPr/>
        </p:nvGrpSpPr>
        <p:grpSpPr>
          <a:xfrm>
            <a:off x="4024817" y="2126712"/>
            <a:ext cx="5142331" cy="613062"/>
            <a:chOff x="4315150" y="953426"/>
            <a:chExt cx="3857250" cy="540057"/>
          </a:xfrm>
        </p:grpSpPr>
        <p:sp>
          <p:nvSpPr>
            <p:cNvPr id="61" name="矩形 60"/>
            <p:cNvSpPr/>
            <p:nvPr/>
          </p:nvSpPr>
          <p:spPr>
            <a:xfrm>
              <a:off x="4841196" y="1036090"/>
              <a:ext cx="2827147" cy="331154"/>
            </a:xfrm>
            <a:prstGeom prst="rect">
              <a:avLst/>
            </a:prstGeom>
            <a:ln w="15875">
              <a:noFill/>
            </a:ln>
          </p:spPr>
          <p:txBody>
            <a:bodyPr wrap="square" lIns="68580" tIns="34290" rIns="68580" bIns="34290">
              <a:spAutoFit/>
            </a:bodyPr>
            <a:lstStyle/>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房源总数展示</a:t>
              </a:r>
              <a:endParaRPr lang="en-GB" altLang="zh-CN" sz="2000" dirty="0">
                <a:solidFill>
                  <a:srgbClr val="1369B2"/>
                </a:solidFill>
                <a:latin typeface="微软雅黑" panose="020B0503020204020204" pitchFamily="34" charset="-122"/>
                <a:ea typeface="微软雅黑" panose="020B0503020204020204" pitchFamily="34" charset="-122"/>
                <a:cs typeface="+mn-ea"/>
                <a:sym typeface="+mn-lt"/>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3" name="组合 62"/>
          <p:cNvGrpSpPr/>
          <p:nvPr/>
        </p:nvGrpSpPr>
        <p:grpSpPr>
          <a:xfrm>
            <a:off x="4024817" y="3052463"/>
            <a:ext cx="5142331" cy="613062"/>
            <a:chOff x="4315150" y="1647579"/>
            <a:chExt cx="3857250" cy="540057"/>
          </a:xfrm>
        </p:grpSpPr>
        <p:sp>
          <p:nvSpPr>
            <p:cNvPr id="64" name="矩形 63"/>
            <p:cNvSpPr/>
            <p:nvPr/>
          </p:nvSpPr>
          <p:spPr>
            <a:xfrm>
              <a:off x="4841196" y="1730243"/>
              <a:ext cx="2827147" cy="331154"/>
            </a:xfrm>
            <a:prstGeom prst="rect">
              <a:avLst/>
            </a:prstGeom>
            <a:ln w="15875">
              <a:noFill/>
            </a:ln>
          </p:spPr>
          <p:txBody>
            <a:bodyPr wrap="square" lIns="68580" tIns="34290" rIns="68580" bIns="34290">
              <a:spAutoFit/>
            </a:bodyPr>
            <a:lstStyle/>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最新房源数据展示</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6" name="组合 65"/>
          <p:cNvGrpSpPr/>
          <p:nvPr/>
        </p:nvGrpSpPr>
        <p:grpSpPr>
          <a:xfrm>
            <a:off x="4024817" y="3978214"/>
            <a:ext cx="5142331" cy="613062"/>
            <a:chOff x="4315150" y="2341731"/>
            <a:chExt cx="3857250" cy="540057"/>
          </a:xfrm>
        </p:grpSpPr>
        <p:sp>
          <p:nvSpPr>
            <p:cNvPr id="67" name="矩形 66"/>
            <p:cNvSpPr/>
            <p:nvPr/>
          </p:nvSpPr>
          <p:spPr>
            <a:xfrm>
              <a:off x="4841197" y="2424395"/>
              <a:ext cx="3133455" cy="332129"/>
            </a:xfrm>
            <a:prstGeom prst="rect">
              <a:avLst/>
            </a:prstGeom>
            <a:ln w="15875">
              <a:noFill/>
            </a:ln>
          </p:spPr>
          <p:txBody>
            <a:bodyPr wrap="square" lIns="68580" tIns="34290" rIns="68580" bIns="34290">
              <a:spAutoFit/>
            </a:bodyPr>
            <a:lstStyle/>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热点房源数据展示</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1" name="组合 20"/>
          <p:cNvGrpSpPr/>
          <p:nvPr/>
        </p:nvGrpSpPr>
        <p:grpSpPr>
          <a:xfrm>
            <a:off x="3119265" y="4976972"/>
            <a:ext cx="1192190" cy="613062"/>
            <a:chOff x="2215144" y="982844"/>
            <a:chExt cx="1244730" cy="842780"/>
          </a:xfrm>
        </p:grpSpPr>
        <p:sp>
          <p:nvSpPr>
            <p:cNvPr id="22" name="平行四边形 21"/>
            <p:cNvSpPr/>
            <p:nvPr/>
          </p:nvSpPr>
          <p:spPr>
            <a:xfrm>
              <a:off x="2215144" y="982844"/>
              <a:ext cx="1120898" cy="842780"/>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23" name="文本框 9"/>
            <p:cNvSpPr txBox="1"/>
            <p:nvPr/>
          </p:nvSpPr>
          <p:spPr>
            <a:xfrm>
              <a:off x="2393075" y="1005670"/>
              <a:ext cx="1066799" cy="803893"/>
            </a:xfrm>
            <a:prstGeom prst="rect">
              <a:avLst/>
            </a:prstGeom>
            <a:noFill/>
          </p:spPr>
          <p:txBody>
            <a:bodyPr wrap="square" rtlCol="0">
              <a:spAutoFit/>
            </a:bodyPr>
            <a:lstStyle/>
            <a:p>
              <a:r>
                <a:rPr lang="en-US" altLang="zh-CN" sz="3200">
                  <a:solidFill>
                    <a:schemeClr val="bg1"/>
                  </a:solidFill>
                  <a:latin typeface="微软雅黑" panose="020B0503020204020204" pitchFamily="34" charset="-122"/>
                  <a:ea typeface="微软雅黑" panose="020B0503020204020204" pitchFamily="34" charset="-122"/>
                  <a:cs typeface="+mn-ea"/>
                  <a:sym typeface="+mn-lt"/>
                </a:rPr>
                <a:t>04</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30" name="组合 29"/>
          <p:cNvGrpSpPr/>
          <p:nvPr/>
        </p:nvGrpSpPr>
        <p:grpSpPr>
          <a:xfrm>
            <a:off x="4024817" y="4954793"/>
            <a:ext cx="5142331" cy="613062"/>
            <a:chOff x="4315150" y="953426"/>
            <a:chExt cx="3857250" cy="540057"/>
          </a:xfrm>
        </p:grpSpPr>
        <p:sp>
          <p:nvSpPr>
            <p:cNvPr id="31" name="矩形 30"/>
            <p:cNvSpPr/>
            <p:nvPr/>
          </p:nvSpPr>
          <p:spPr>
            <a:xfrm>
              <a:off x="4841196" y="1036090"/>
              <a:ext cx="2827147" cy="331154"/>
            </a:xfrm>
            <a:prstGeom prst="rect">
              <a:avLst/>
            </a:prstGeom>
            <a:ln w="15875">
              <a:noFill/>
            </a:ln>
          </p:spPr>
          <p:txBody>
            <a:bodyPr wrap="square" lIns="68580" tIns="34290" rIns="68580" bIns="34290">
              <a:spAutoFit/>
            </a:bodyPr>
            <a:lstStyle/>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智能搜索</a:t>
              </a:r>
              <a:endParaRPr lang="en-GB" altLang="zh-CN" sz="2000" dirty="0">
                <a:solidFill>
                  <a:srgbClr val="1369B2"/>
                </a:solidFill>
                <a:latin typeface="微软雅黑" panose="020B0503020204020204" pitchFamily="34" charset="-122"/>
                <a:ea typeface="微软雅黑" panose="020B0503020204020204" pitchFamily="34" charset="-122"/>
                <a:cs typeface="+mn-ea"/>
                <a:sym typeface="+mn-lt"/>
              </a:endParaRPr>
            </a:p>
          </p:txBody>
        </p:sp>
        <p:sp>
          <p:nvSpPr>
            <p:cNvPr id="32" name="平行四边形 3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29945"/>
          </a:xfrm>
          <a:prstGeom prst="rect">
            <a:avLst/>
          </a:prstGeom>
          <a:noFill/>
        </p:spPr>
        <p:txBody>
          <a:bodyPr wrap="square" lIns="91443" tIns="45720" rIns="91443" bIns="45720" rtlCol="0">
            <a:spAutoFit/>
          </a:bodyPr>
          <a:lstStyle/>
          <a:p>
            <a:r>
              <a:rPr lang="zh-CN" altLang="en-US" sz="4800" b="1">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房源总数展示</a:t>
            </a:r>
            <a:endParaRPr lang="zh-CN" altLang="en-US" sz="4800" b="1" dirty="0">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7</a:t>
            </a:r>
            <a:r>
              <a:rPr lang="en-US" altLang="en-GB" sz="6600" b="1">
                <a:solidFill>
                  <a:srgbClr val="FAFAFA"/>
                </a:solidFill>
                <a:latin typeface="微软雅黑" panose="020B0503020204020204" pitchFamily="34" charset="-122"/>
                <a:ea typeface="微软雅黑" panose="020B0503020204020204" pitchFamily="34" charset="-122"/>
                <a:cs typeface="+mn-ea"/>
                <a:sym typeface="+mn-lt"/>
              </a:rPr>
              <a:t>.1</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99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房源总数展示功能</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，能够实现将</a:t>
            </a:r>
            <a:r>
              <a:rPr lang="zh-CN" altLang="en-US" sz="2000">
                <a:solidFill>
                  <a:srgbClr val="0075CC"/>
                </a:solidFill>
                <a:latin typeface="微软雅黑" panose="020B0503020204020204" pitchFamily="34" charset="-122"/>
                <a:ea typeface="微软雅黑" panose="020B0503020204020204" pitchFamily="34" charset="-122"/>
                <a:sym typeface="字魂58号-创中黑" panose="00000500000000000000" pitchFamily="2" charset="-122"/>
              </a:rPr>
              <a:t>统计</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a:t>
            </a:r>
            <a:r>
              <a:rPr lang="zh-CN" altLang="en-US" sz="2000">
                <a:solidFill>
                  <a:srgbClr val="0075CC"/>
                </a:solidFill>
                <a:latin typeface="微软雅黑" panose="020B0503020204020204" pitchFamily="34" charset="-122"/>
                <a:ea typeface="微软雅黑" panose="020B0503020204020204" pitchFamily="34" charset="-122"/>
                <a:sym typeface="字魂58号-创中黑" panose="00000500000000000000" pitchFamily="2" charset="-122"/>
              </a:rPr>
              <a:t>房源总数</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在</a:t>
            </a:r>
            <a:r>
              <a:rPr lang="zh-CN" altLang="en-US" sz="2000">
                <a:solidFill>
                  <a:srgbClr val="0075CC"/>
                </a:solidFill>
                <a:latin typeface="微软雅黑" panose="020B0503020204020204" pitchFamily="34" charset="-122"/>
                <a:ea typeface="微软雅黑" panose="020B0503020204020204" pitchFamily="34" charset="-122"/>
                <a:sym typeface="字魂58号-创中黑" panose="00000500000000000000" pitchFamily="2" charset="-122"/>
              </a:rPr>
              <a:t>首页中展示</a:t>
            </a:r>
            <a:endParaRPr lang="zh-CN" sz="2000" dirty="0">
              <a:solidFill>
                <a:srgbClr val="0075CC"/>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房源总数展示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85826994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10630" y="1576134"/>
            <a:ext cx="10225136" cy="507831"/>
          </a:xfrm>
          <a:prstGeom prst="rect">
            <a:avLst/>
          </a:prstGeom>
          <a:noFill/>
          <a:ln w="9525">
            <a:noFill/>
          </a:ln>
        </p:spPr>
        <p:txBody>
          <a:bodyPr wrap="square">
            <a:spAutoFit/>
          </a:bodyPr>
          <a:lstStyle/>
          <a:p>
            <a:pPr indent="0" fontAlgn="auto">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在智能租房项目中，首页的</a:t>
            </a:r>
            <a:r>
              <a:rPr lang="zh-CN" altLang="en-US" sz="1800">
                <a:solidFill>
                  <a:srgbClr val="0075CC"/>
                </a:solidFill>
                <a:latin typeface="微软雅黑" panose="020B0503020204020204" pitchFamily="34" charset="-122"/>
                <a:ea typeface="微软雅黑" panose="020B0503020204020204" pitchFamily="34" charset="-122"/>
              </a:rPr>
              <a:t>智能提示搜索框</a:t>
            </a:r>
            <a:r>
              <a:rPr lang="zh-CN" altLang="en-US" sz="1800">
                <a:solidFill>
                  <a:srgbClr val="595959"/>
                </a:solidFill>
                <a:latin typeface="微软雅黑" panose="020B0503020204020204" pitchFamily="34" charset="-122"/>
                <a:ea typeface="微软雅黑" panose="020B0503020204020204" pitchFamily="34" charset="-122"/>
              </a:rPr>
              <a:t>下方展示了当前城市的</a:t>
            </a:r>
            <a:r>
              <a:rPr lang="zh-CN" altLang="en-US" sz="1800">
                <a:solidFill>
                  <a:srgbClr val="0075CC"/>
                </a:solidFill>
                <a:latin typeface="微软雅黑" panose="020B0503020204020204" pitchFamily="34" charset="-122"/>
                <a:ea typeface="微软雅黑" panose="020B0503020204020204" pitchFamily="34" charset="-122"/>
              </a:rPr>
              <a:t>房源总数</a:t>
            </a:r>
            <a:r>
              <a:rPr lang="zh-CN" altLang="en-US" sz="1800">
                <a:solidFill>
                  <a:srgbClr val="595959"/>
                </a:solidFill>
                <a:latin typeface="微软雅黑" panose="020B0503020204020204" pitchFamily="34" charset="-122"/>
                <a:ea typeface="微软雅黑" panose="020B0503020204020204" pitchFamily="34" charset="-122"/>
              </a:rPr>
              <a:t>。</a:t>
            </a:r>
            <a:endParaRPr lang="zh-CN" sz="1800" dirty="0">
              <a:solidFill>
                <a:srgbClr val="595959"/>
              </a:solidFill>
              <a:latin typeface="微软雅黑" panose="020B0503020204020204" pitchFamily="34" charset="-122"/>
              <a:ea typeface="微软雅黑" panose="020B0503020204020204" pitchFamily="34" charset="-122"/>
            </a:endParaRPr>
          </a:p>
        </p:txBody>
      </p:sp>
      <p:sp>
        <p:nvSpPr>
          <p:cNvPr id="6"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房源总数展示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910" y="2388759"/>
            <a:ext cx="5184576" cy="16870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矩形 1"/>
          <p:cNvSpPr/>
          <p:nvPr/>
        </p:nvSpPr>
        <p:spPr>
          <a:xfrm>
            <a:off x="910630" y="4378672"/>
            <a:ext cx="10225136" cy="507831"/>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从图中可以看出，北京市的</a:t>
            </a:r>
            <a:r>
              <a:rPr lang="zh-CN" altLang="en-US" sz="1800">
                <a:solidFill>
                  <a:srgbClr val="0075CC"/>
                </a:solidFill>
                <a:latin typeface="微软雅黑" panose="020B0503020204020204" pitchFamily="34" charset="-122"/>
                <a:ea typeface="微软雅黑" panose="020B0503020204020204" pitchFamily="34" charset="-122"/>
              </a:rPr>
              <a:t>房源总数</a:t>
            </a:r>
            <a:r>
              <a:rPr lang="zh-CN" altLang="en-US" sz="1800">
                <a:solidFill>
                  <a:srgbClr val="595959"/>
                </a:solidFill>
                <a:latin typeface="微软雅黑" panose="020B0503020204020204" pitchFamily="34" charset="-122"/>
                <a:ea typeface="微软雅黑" panose="020B0503020204020204" pitchFamily="34" charset="-122"/>
              </a:rPr>
              <a:t>为113318。</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2638" y="1281980"/>
            <a:ext cx="10081120" cy="499624"/>
          </a:xfrm>
          <a:prstGeom prst="rect">
            <a:avLst/>
          </a:prstGeom>
        </p:spPr>
        <p:txBody>
          <a:bodyPr wrap="square">
            <a:spAutoFit/>
          </a:bodyPr>
          <a:lstStyle/>
          <a:p>
            <a:pPr>
              <a:lnSpc>
                <a:spcPct val="150000"/>
              </a:lnSpc>
            </a:pPr>
            <a:r>
              <a:rPr lang="zh-CN" altLang="en-US" sz="2000" dirty="0">
                <a:solidFill>
                  <a:srgbClr val="0075CC"/>
                </a:solidFill>
                <a:latin typeface="微软雅黑" panose="020B0503020204020204" pitchFamily="34" charset="-122"/>
                <a:ea typeface="微软雅黑" panose="020B0503020204020204" pitchFamily="34" charset="-122"/>
              </a:rPr>
              <a:t>房源总数展示功能</a:t>
            </a:r>
            <a:r>
              <a:rPr lang="zh-CN" altLang="en-US" sz="2000" dirty="0">
                <a:solidFill>
                  <a:srgbClr val="595959"/>
                </a:solidFill>
                <a:latin typeface="微软雅黑" panose="020B0503020204020204" pitchFamily="34" charset="-122"/>
                <a:ea typeface="微软雅黑" panose="020B0503020204020204" pitchFamily="34" charset="-122"/>
              </a:rPr>
              <a:t>分</a:t>
            </a:r>
            <a:r>
              <a:rPr lang="zh-CN" altLang="en-US" sz="2000" dirty="0">
                <a:solidFill>
                  <a:srgbClr val="0075CC"/>
                </a:solidFill>
                <a:latin typeface="微软雅黑" panose="020B0503020204020204" pitchFamily="34" charset="-122"/>
                <a:ea typeface="微软雅黑" panose="020B0503020204020204" pitchFamily="34" charset="-122"/>
              </a:rPr>
              <a:t>功能分析</a:t>
            </a:r>
            <a:r>
              <a:rPr lang="zh-CN" altLang="en-US"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0075CC"/>
                </a:solidFill>
                <a:latin typeface="微软雅黑" panose="020B0503020204020204" pitchFamily="34" charset="-122"/>
                <a:ea typeface="微软雅黑" panose="020B0503020204020204" pitchFamily="34" charset="-122"/>
              </a:rPr>
              <a:t>接口设计</a:t>
            </a:r>
            <a:r>
              <a:rPr lang="zh-CN" altLang="en-US"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0075CC"/>
                </a:solidFill>
                <a:latin typeface="微软雅黑" panose="020B0503020204020204" pitchFamily="34" charset="-122"/>
                <a:ea typeface="微软雅黑" panose="020B0503020204020204" pitchFamily="34" charset="-122"/>
              </a:rPr>
              <a:t>后端实现</a:t>
            </a:r>
            <a:r>
              <a:rPr lang="zh-CN" altLang="en-US" sz="2000" dirty="0">
                <a:solidFill>
                  <a:srgbClr val="595959"/>
                </a:solidFill>
                <a:latin typeface="微软雅黑" panose="020B0503020204020204" pitchFamily="34" charset="-122"/>
                <a:ea typeface="微软雅黑" panose="020B0503020204020204" pitchFamily="34" charset="-122"/>
              </a:rPr>
              <a:t>和</a:t>
            </a:r>
            <a:r>
              <a:rPr lang="zh-CN" altLang="en-US" sz="2000" dirty="0">
                <a:solidFill>
                  <a:srgbClr val="0075CC"/>
                </a:solidFill>
                <a:latin typeface="微软雅黑" panose="020B0503020204020204" pitchFamily="34" charset="-122"/>
                <a:ea typeface="微软雅黑" panose="020B0503020204020204" pitchFamily="34" charset="-122"/>
              </a:rPr>
              <a:t>渲染模板</a:t>
            </a:r>
            <a:r>
              <a:rPr lang="en-US" altLang="zh-CN" sz="2000" dirty="0">
                <a:solidFill>
                  <a:srgbClr val="595959"/>
                </a:solidFill>
                <a:latin typeface="微软雅黑" panose="020B0503020204020204" pitchFamily="34" charset="-122"/>
                <a:ea typeface="微软雅黑" panose="020B0503020204020204" pitchFamily="34" charset="-122"/>
              </a:rPr>
              <a:t>4</a:t>
            </a:r>
            <a:r>
              <a:rPr lang="zh-CN" altLang="en-US" sz="2000" dirty="0">
                <a:solidFill>
                  <a:srgbClr val="595959"/>
                </a:solidFill>
                <a:latin typeface="微软雅黑" panose="020B0503020204020204" pitchFamily="34" charset="-122"/>
                <a:ea typeface="微软雅黑" panose="020B0503020204020204" pitchFamily="34" charset="-122"/>
              </a:rPr>
              <a:t>个部分实现。</a:t>
            </a:r>
          </a:p>
        </p:txBody>
      </p:sp>
      <p:graphicFrame>
        <p:nvGraphicFramePr>
          <p:cNvPr id="5" name="图示 4"/>
          <p:cNvGraphicFramePr/>
          <p:nvPr>
            <p:extLst>
              <p:ext uri="{D42A27DB-BD31-4B8C-83A1-F6EECF244321}">
                <p14:modId xmlns:p14="http://schemas.microsoft.com/office/powerpoint/2010/main" val="2054040615"/>
              </p:ext>
            </p:extLst>
          </p:nvPr>
        </p:nvGraphicFramePr>
        <p:xfrm>
          <a:off x="2422798" y="1789811"/>
          <a:ext cx="6979794" cy="4653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6F8969C3-CFD9-CC42-BCF3-54F0DCDACD0D}"/>
              </a:ext>
            </a:extLst>
          </p:cNvPr>
          <p:cNvSpPr txBox="1"/>
          <p:nvPr/>
        </p:nvSpPr>
        <p:spPr>
          <a:xfrm>
            <a:off x="1025135" y="314658"/>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7.1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房源总数展示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516999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f15e6573a385e41c33bb97e7105a62faa5c484"/>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ud0ofpxa">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2061</TotalTime>
  <Words>3271</Words>
  <Application>Microsoft Office PowerPoint</Application>
  <PresentationFormat>自定义</PresentationFormat>
  <Paragraphs>320</Paragraphs>
  <Slides>47</Slides>
  <Notes>45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47</vt:i4>
      </vt:variant>
    </vt:vector>
  </HeadingPairs>
  <TitlesOfParts>
    <vt:vector size="55" baseType="lpstr">
      <vt:lpstr>Source Han Sans K Bold</vt:lpstr>
      <vt:lpstr>微软雅黑</vt:lpstr>
      <vt:lpstr>字魂105号-简雅黑</vt:lpstr>
      <vt:lpstr>Arial</vt:lpstr>
      <vt:lpstr>Calibri</vt:lpstr>
      <vt:lpstr>Wingdings</vt:lpstr>
      <vt:lpstr>webwppDefTheme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蓝白商务述职报告工作总结ppt模板</dc:title>
  <dc:creator>常董</dc:creator>
  <cp:lastModifiedBy>锐 刘</cp:lastModifiedBy>
  <cp:revision>1421</cp:revision>
  <dcterms:created xsi:type="dcterms:W3CDTF">2020-11-11T09:29:00Z</dcterms:created>
  <dcterms:modified xsi:type="dcterms:W3CDTF">2026-01-07T02:26:28Z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1B1EC882B1E443FF969BB842EC8D6A2D</vt:lpwstr>
  </property>
</Properties>
</file>