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2.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115"/>
  </p:notesMasterIdLst>
  <p:handoutMasterIdLst>
    <p:handoutMasterId r:id="rId116"/>
  </p:handoutMasterIdLst>
  <p:sldIdLst>
    <p:sldId id="325" r:id="rId3"/>
    <p:sldId id="897" r:id="rId4"/>
    <p:sldId id="899" r:id="rId5"/>
    <p:sldId id="328" r:id="rId6"/>
    <p:sldId id="900" r:id="rId7"/>
    <p:sldId id="327" r:id="rId8"/>
    <p:sldId id="309" r:id="rId9"/>
    <p:sldId id="437" r:id="rId10"/>
    <p:sldId id="903" r:id="rId11"/>
    <p:sldId id="519" r:id="rId12"/>
    <p:sldId id="902" r:id="rId13"/>
    <p:sldId id="853" r:id="rId14"/>
    <p:sldId id="901" r:id="rId15"/>
    <p:sldId id="904" r:id="rId16"/>
    <p:sldId id="905" r:id="rId17"/>
    <p:sldId id="906" r:id="rId18"/>
    <p:sldId id="907" r:id="rId19"/>
    <p:sldId id="878" r:id="rId20"/>
    <p:sldId id="877" r:id="rId21"/>
    <p:sldId id="909" r:id="rId22"/>
    <p:sldId id="910" r:id="rId23"/>
    <p:sldId id="911" r:id="rId24"/>
    <p:sldId id="912" r:id="rId25"/>
    <p:sldId id="913" r:id="rId26"/>
    <p:sldId id="879" r:id="rId27"/>
    <p:sldId id="914" r:id="rId28"/>
    <p:sldId id="880" r:id="rId29"/>
    <p:sldId id="807" r:id="rId30"/>
    <p:sldId id="881" r:id="rId31"/>
    <p:sldId id="915" r:id="rId32"/>
    <p:sldId id="916" r:id="rId33"/>
    <p:sldId id="917" r:id="rId34"/>
    <p:sldId id="918" r:id="rId35"/>
    <p:sldId id="850" r:id="rId36"/>
    <p:sldId id="851" r:id="rId37"/>
    <p:sldId id="919" r:id="rId38"/>
    <p:sldId id="920" r:id="rId39"/>
    <p:sldId id="922" r:id="rId40"/>
    <p:sldId id="923" r:id="rId41"/>
    <p:sldId id="924" r:id="rId42"/>
    <p:sldId id="925" r:id="rId43"/>
    <p:sldId id="883" r:id="rId44"/>
    <p:sldId id="926" r:id="rId45"/>
    <p:sldId id="927" r:id="rId46"/>
    <p:sldId id="928" r:id="rId47"/>
    <p:sldId id="929" r:id="rId48"/>
    <p:sldId id="930" r:id="rId49"/>
    <p:sldId id="931" r:id="rId50"/>
    <p:sldId id="932" r:id="rId51"/>
    <p:sldId id="884" r:id="rId52"/>
    <p:sldId id="885" r:id="rId53"/>
    <p:sldId id="852" r:id="rId54"/>
    <p:sldId id="933" r:id="rId55"/>
    <p:sldId id="934" r:id="rId56"/>
    <p:sldId id="935" r:id="rId57"/>
    <p:sldId id="936" r:id="rId58"/>
    <p:sldId id="889" r:id="rId59"/>
    <p:sldId id="937" r:id="rId60"/>
    <p:sldId id="938" r:id="rId61"/>
    <p:sldId id="855" r:id="rId62"/>
    <p:sldId id="592" r:id="rId63"/>
    <p:sldId id="939" r:id="rId64"/>
    <p:sldId id="940" r:id="rId65"/>
    <p:sldId id="941" r:id="rId66"/>
    <p:sldId id="892" r:id="rId67"/>
    <p:sldId id="942" r:id="rId68"/>
    <p:sldId id="943" r:id="rId69"/>
    <p:sldId id="944" r:id="rId70"/>
    <p:sldId id="945" r:id="rId71"/>
    <p:sldId id="946" r:id="rId72"/>
    <p:sldId id="947" r:id="rId73"/>
    <p:sldId id="948" r:id="rId74"/>
    <p:sldId id="949" r:id="rId75"/>
    <p:sldId id="950" r:id="rId76"/>
    <p:sldId id="951" r:id="rId77"/>
    <p:sldId id="890" r:id="rId78"/>
    <p:sldId id="891" r:id="rId79"/>
    <p:sldId id="893" r:id="rId80"/>
    <p:sldId id="952" r:id="rId81"/>
    <p:sldId id="895" r:id="rId82"/>
    <p:sldId id="857" r:id="rId83"/>
    <p:sldId id="953" r:id="rId84"/>
    <p:sldId id="896" r:id="rId85"/>
    <p:sldId id="955" r:id="rId86"/>
    <p:sldId id="956" r:id="rId87"/>
    <p:sldId id="957" r:id="rId88"/>
    <p:sldId id="954" r:id="rId89"/>
    <p:sldId id="958" r:id="rId90"/>
    <p:sldId id="959" r:id="rId91"/>
    <p:sldId id="960" r:id="rId92"/>
    <p:sldId id="961" r:id="rId93"/>
    <p:sldId id="962" r:id="rId94"/>
    <p:sldId id="963" r:id="rId95"/>
    <p:sldId id="964" r:id="rId96"/>
    <p:sldId id="966" r:id="rId97"/>
    <p:sldId id="967" r:id="rId98"/>
    <p:sldId id="968" r:id="rId99"/>
    <p:sldId id="970" r:id="rId100"/>
    <p:sldId id="971" r:id="rId101"/>
    <p:sldId id="972" r:id="rId102"/>
    <p:sldId id="973" r:id="rId103"/>
    <p:sldId id="974" r:id="rId104"/>
    <p:sldId id="975" r:id="rId105"/>
    <p:sldId id="976" r:id="rId106"/>
    <p:sldId id="977" r:id="rId107"/>
    <p:sldId id="978" r:id="rId108"/>
    <p:sldId id="979" r:id="rId109"/>
    <p:sldId id="980" r:id="rId110"/>
    <p:sldId id="981" r:id="rId111"/>
    <p:sldId id="982" r:id="rId112"/>
    <p:sldId id="983" r:id="rId113"/>
    <p:sldId id="407" r:id="rId114"/>
  </p:sldIdLst>
  <p:sldSz cx="12190413" cy="6859588"/>
  <p:notesSz cx="6858000" cy="9144000"/>
  <p:custDataLst>
    <p:tags r:id="rId117"/>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2">
          <p15:clr>
            <a:srgbClr val="A4A3A4"/>
          </p15:clr>
        </p15:guide>
        <p15:guide id="2" pos="227">
          <p15:clr>
            <a:srgbClr val="A4A3A4"/>
          </p15:clr>
        </p15:guide>
        <p15:guide id="3" pos="6550">
          <p15:clr>
            <a:srgbClr val="A4A3A4"/>
          </p15:clr>
        </p15:guide>
      </p15:sldGuideLst>
    </p:ext>
    <p:ext uri="{2D200454-40CA-4A62-9FC3-DE9A4176ACB9}">
      <p15:notesGuideLst xmlns:p15="http://schemas.microsoft.com/office/powerpoint/2012/main">
        <p15:guide id="1" orient="horz" pos="2962">
          <p15:clr>
            <a:srgbClr val="A4A3A4"/>
          </p15:clr>
        </p15:guide>
        <p15:guide id="2" pos="219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孟方思" initials="mfs" lastIdx="1" clrIdx="0"/>
  <p:cmAuthor id="2" name="LD" initials="L" lastIdx="2" clrIdx="1"/>
  <p:cmAuthor id="3" name="Lv0593" initials="L" lastIdx="15" clrIdx="2"/>
  <p:cmAuthor id="4" name="Windows 用户" initials="W用" lastIdx="0" clrIdx="3">
    <p:extLst>
      <p:ext uri="{19B8F6BF-5375-455C-9EA6-DF929625EA0E}">
        <p15:presenceInfo xmlns:p15="http://schemas.microsoft.com/office/powerpoint/2012/main" userId="Windows 用户" providerId="None"/>
      </p:ext>
    </p:extLst>
  </p:cmAuthor>
  <p:cmAuthor id="5" name="Windows 用户" initials="W用 [2]" lastIdx="10" clrIdx="4">
    <p:extLst>
      <p:ext uri="{19B8F6BF-5375-455C-9EA6-DF929625EA0E}">
        <p15:presenceInfo xmlns:p15="http://schemas.microsoft.com/office/powerpoint/2012/main" userId="18339b50b06c86f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CC"/>
    <a:srgbClr val="99FFCC"/>
    <a:srgbClr val="CCFFCC"/>
    <a:srgbClr val="5B970B"/>
    <a:srgbClr val="EC8F14"/>
    <a:srgbClr val="B94F47"/>
    <a:srgbClr val="FF9966"/>
    <a:srgbClr val="595959"/>
    <a:srgbClr val="FAFAFA"/>
    <a:srgbClr val="005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59" autoAdjust="0"/>
    <p:restoredTop sz="94716" autoAdjust="0"/>
  </p:normalViewPr>
  <p:slideViewPr>
    <p:cSldViewPr>
      <p:cViewPr varScale="1">
        <p:scale>
          <a:sx n="77" d="100"/>
          <a:sy n="77" d="100"/>
        </p:scale>
        <p:origin x="72" y="360"/>
      </p:cViewPr>
      <p:guideLst>
        <p:guide orient="horz" pos="2222"/>
        <p:guide pos="227"/>
        <p:guide pos="6550"/>
      </p:guideLst>
    </p:cSldViewPr>
  </p:slideViewPr>
  <p:outlineViewPr>
    <p:cViewPr>
      <p:scale>
        <a:sx n="33" d="100"/>
        <a:sy n="33" d="100"/>
      </p:scale>
      <p:origin x="0" y="-66"/>
    </p:cViewPr>
  </p:outlineViewPr>
  <p:notesTextViewPr>
    <p:cViewPr>
      <p:scale>
        <a:sx n="100" d="100"/>
        <a:sy n="100" d="100"/>
      </p:scale>
      <p:origin x="0" y="0"/>
    </p:cViewPr>
  </p:notesTextViewPr>
  <p:notesViewPr>
    <p:cSldViewPr>
      <p:cViewPr varScale="1">
        <p:scale>
          <a:sx n="86" d="100"/>
          <a:sy n="86" d="100"/>
        </p:scale>
        <p:origin x="-3810" y="-90"/>
      </p:cViewPr>
      <p:guideLst>
        <p:guide orient="horz" pos="2962"/>
        <p:guide pos="219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ags" Target="tags/tag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commentAuthors" Target="commentAuthor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presProps" Target="presProps.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heme" Target="theme/theme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22-07-06T14:13:55.418" idx="1">
    <p:pos x="6846" y="831"/>
    <p:text>语句不通顺，简化后的意思是房源基本信息展示实现房源基本信息展示的功能</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22-07-06T14:17:26.154" idx="4">
    <p:pos x="6948" y="2165"/>
    <p:text>描述不完整，使用Echart干什么呢</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5ACF37-9390-4588-BF0A-513E126C5B76}"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zh-CN" altLang="en-US"/>
        </a:p>
      </dgm:t>
    </dgm:pt>
    <dgm:pt modelId="{D60F821B-59E4-4DA1-82B3-5787579C0E5B}">
      <dgm:prSet phldrT="[文本]" custT="1"/>
      <dgm:spPr/>
      <dgm:t>
        <a:bodyPr/>
        <a:lstStyle/>
        <a:p>
          <a:r>
            <a:rPr lang="zh-CN" altLang="en-US" sz="2400">
              <a:latin typeface="微软雅黑" panose="020B0503020204020204" pitchFamily="34" charset="-122"/>
              <a:ea typeface="微软雅黑" panose="020B0503020204020204" pitchFamily="34" charset="-122"/>
            </a:rPr>
            <a:t>房源总数展示</a:t>
          </a:r>
        </a:p>
      </dgm:t>
    </dgm:pt>
    <dgm:pt modelId="{B548F2EB-ACE0-40AC-A733-58B403FCA8DB}" type="parTrans" cxnId="{BDF465B9-88CE-41A4-8069-696BD0BC6753}">
      <dgm:prSet/>
      <dgm:spPr/>
      <dgm:t>
        <a:bodyPr/>
        <a:lstStyle/>
        <a:p>
          <a:endParaRPr lang="zh-CN" altLang="en-US"/>
        </a:p>
      </dgm:t>
    </dgm:pt>
    <dgm:pt modelId="{CBAAC310-4BBE-4DCD-B817-AA70EBF35783}" type="sibTrans" cxnId="{BDF465B9-88CE-41A4-8069-696BD0BC6753}">
      <dgm:prSet/>
      <dgm:spPr/>
      <dgm:t>
        <a:bodyPr/>
        <a:lstStyle/>
        <a:p>
          <a:endParaRPr lang="zh-CN" altLang="en-US"/>
        </a:p>
      </dgm:t>
    </dgm:pt>
    <dgm:pt modelId="{3BCC587B-FB5F-4EC1-A5FE-975A0947765A}">
      <dgm:prSet phldrT="[文本]" custT="1"/>
      <dgm:spPr>
        <a:ln>
          <a:noFill/>
        </a:ln>
      </dgm:spPr>
      <dgm:t>
        <a:bodyPr/>
        <a:lstStyle/>
        <a:p>
          <a:r>
            <a:rPr lang="en-US" altLang="zh-CN" sz="2000">
              <a:latin typeface="微软雅黑" panose="020B0503020204020204" pitchFamily="34" charset="-122"/>
              <a:ea typeface="微软雅黑" panose="020B0503020204020204" pitchFamily="34" charset="-122"/>
            </a:rPr>
            <a:t>1.</a:t>
          </a:r>
          <a:r>
            <a:rPr lang="zh-CN" altLang="en-US" sz="2000">
              <a:latin typeface="微软雅黑" panose="020B0503020204020204" pitchFamily="34" charset="-122"/>
              <a:ea typeface="微软雅黑" panose="020B0503020204020204" pitchFamily="34" charset="-122"/>
            </a:rPr>
            <a:t>功能分析</a:t>
          </a:r>
        </a:p>
      </dgm:t>
    </dgm:pt>
    <dgm:pt modelId="{5277D83E-319C-45D1-ADA1-C53087EB378E}" type="parTrans" cxnId="{DB28B146-03E7-4C40-8D82-D2EF7D72C417}">
      <dgm:prSet/>
      <dgm:spPr/>
      <dgm:t>
        <a:bodyPr/>
        <a:lstStyle/>
        <a:p>
          <a:endParaRPr lang="zh-CN" altLang="en-US"/>
        </a:p>
      </dgm:t>
    </dgm:pt>
    <dgm:pt modelId="{8B28C2AB-570D-47E0-94A4-E5255B0A29D6}" type="sibTrans" cxnId="{DB28B146-03E7-4C40-8D82-D2EF7D72C417}">
      <dgm:prSet/>
      <dgm:spPr/>
      <dgm:t>
        <a:bodyPr/>
        <a:lstStyle/>
        <a:p>
          <a:endParaRPr lang="zh-CN" altLang="en-US"/>
        </a:p>
      </dgm:t>
    </dgm:pt>
    <dgm:pt modelId="{6A578715-CB9C-4ABE-BC4D-A4A0EA832B4A}">
      <dgm:prSet phldrT="[文本]"/>
      <dgm:spPr>
        <a:ln>
          <a:noFill/>
        </a:ln>
      </dgm:spPr>
      <dgm:t>
        <a:bodyPr/>
        <a:lstStyle/>
        <a:p>
          <a:r>
            <a:rPr lang="en-US" altLang="zh-CN">
              <a:latin typeface="微软雅黑" panose="020B0503020204020204" pitchFamily="34" charset="-122"/>
              <a:ea typeface="微软雅黑" panose="020B0503020204020204" pitchFamily="34" charset="-122"/>
            </a:rPr>
            <a:t>2.</a:t>
          </a:r>
          <a:r>
            <a:rPr lang="zh-CN" altLang="en-US">
              <a:latin typeface="微软雅黑" panose="020B0503020204020204" pitchFamily="34" charset="-122"/>
              <a:ea typeface="微软雅黑" panose="020B0503020204020204" pitchFamily="34" charset="-122"/>
            </a:rPr>
            <a:t>接口设计</a:t>
          </a:r>
          <a:endParaRPr lang="zh-CN" altLang="en-US"/>
        </a:p>
      </dgm:t>
    </dgm:pt>
    <dgm:pt modelId="{D3474EC7-5444-4ED3-AF29-A2942B7CE34F}" type="parTrans" cxnId="{D42D8FD3-BB48-4EA4-B95D-3ADC312098CF}">
      <dgm:prSet/>
      <dgm:spPr/>
      <dgm:t>
        <a:bodyPr/>
        <a:lstStyle/>
        <a:p>
          <a:endParaRPr lang="zh-CN" altLang="en-US"/>
        </a:p>
      </dgm:t>
    </dgm:pt>
    <dgm:pt modelId="{5C254406-DAF2-4790-B6B1-AB2D49ECDB9E}" type="sibTrans" cxnId="{D42D8FD3-BB48-4EA4-B95D-3ADC312098CF}">
      <dgm:prSet/>
      <dgm:spPr/>
      <dgm:t>
        <a:bodyPr/>
        <a:lstStyle/>
        <a:p>
          <a:endParaRPr lang="zh-CN" altLang="en-US"/>
        </a:p>
      </dgm:t>
    </dgm:pt>
    <dgm:pt modelId="{9A788E89-7EA6-47F7-A42C-40FBA72581F2}">
      <dgm:prSet phldrT="[文本]"/>
      <dgm:spPr>
        <a:ln>
          <a:noFill/>
        </a:ln>
      </dgm:spPr>
      <dgm:t>
        <a:bodyPr/>
        <a:lstStyle/>
        <a:p>
          <a:r>
            <a:rPr lang="en-US" altLang="zh-CN">
              <a:latin typeface="微软雅黑" panose="020B0503020204020204" pitchFamily="34" charset="-122"/>
              <a:ea typeface="微软雅黑" panose="020B0503020204020204" pitchFamily="34" charset="-122"/>
            </a:rPr>
            <a:t>3.</a:t>
          </a:r>
          <a:r>
            <a:rPr lang="zh-CN" altLang="en-US">
              <a:latin typeface="微软雅黑" panose="020B0503020204020204" pitchFamily="34" charset="-122"/>
              <a:ea typeface="微软雅黑" panose="020B0503020204020204" pitchFamily="34" charset="-122"/>
            </a:rPr>
            <a:t>后端实现</a:t>
          </a:r>
          <a:endParaRPr lang="zh-CN" altLang="en-US"/>
        </a:p>
      </dgm:t>
    </dgm:pt>
    <dgm:pt modelId="{8C800D8A-A730-484B-87B8-A8F3365B1949}" type="parTrans" cxnId="{295D8289-FB3E-4499-A845-00013484838F}">
      <dgm:prSet/>
      <dgm:spPr/>
      <dgm:t>
        <a:bodyPr/>
        <a:lstStyle/>
        <a:p>
          <a:endParaRPr lang="zh-CN" altLang="en-US"/>
        </a:p>
      </dgm:t>
    </dgm:pt>
    <dgm:pt modelId="{849D7396-0E07-43CC-BC58-BA92F46F158D}" type="sibTrans" cxnId="{295D8289-FB3E-4499-A845-00013484838F}">
      <dgm:prSet/>
      <dgm:spPr/>
      <dgm:t>
        <a:bodyPr/>
        <a:lstStyle/>
        <a:p>
          <a:endParaRPr lang="zh-CN" altLang="en-US"/>
        </a:p>
      </dgm:t>
    </dgm:pt>
    <dgm:pt modelId="{C01FE677-D4FD-4D27-8E6F-0CCFF066C58C}">
      <dgm:prSet phldrT="[文本]"/>
      <dgm:spPr>
        <a:ln>
          <a:noFill/>
        </a:ln>
      </dgm:spPr>
      <dgm:t>
        <a:bodyPr/>
        <a:lstStyle/>
        <a:p>
          <a:r>
            <a:rPr lang="en-US" altLang="zh-CN">
              <a:latin typeface="微软雅黑" panose="020B0503020204020204" pitchFamily="34" charset="-122"/>
              <a:ea typeface="微软雅黑" panose="020B0503020204020204" pitchFamily="34" charset="-122"/>
            </a:rPr>
            <a:t>4.</a:t>
          </a:r>
          <a:r>
            <a:rPr lang="zh-CN" altLang="en-US">
              <a:latin typeface="微软雅黑" panose="020B0503020204020204" pitchFamily="34" charset="-122"/>
              <a:ea typeface="微软雅黑" panose="020B0503020204020204" pitchFamily="34" charset="-122"/>
            </a:rPr>
            <a:t>渲染模板</a:t>
          </a:r>
          <a:endParaRPr lang="zh-CN" altLang="en-US"/>
        </a:p>
      </dgm:t>
    </dgm:pt>
    <dgm:pt modelId="{ED9A3D93-2196-44E2-B7D6-F101B6D5F4FA}" type="parTrans" cxnId="{4330F373-47D7-4C50-87A5-4396620139B4}">
      <dgm:prSet/>
      <dgm:spPr/>
      <dgm:t>
        <a:bodyPr/>
        <a:lstStyle/>
        <a:p>
          <a:endParaRPr lang="zh-CN" altLang="en-US"/>
        </a:p>
      </dgm:t>
    </dgm:pt>
    <dgm:pt modelId="{B30D3ED4-A3C8-4A72-82F8-273325DCCDC7}" type="sibTrans" cxnId="{4330F373-47D7-4C50-87A5-4396620139B4}">
      <dgm:prSet/>
      <dgm:spPr/>
      <dgm:t>
        <a:bodyPr/>
        <a:lstStyle/>
        <a:p>
          <a:endParaRPr lang="zh-CN" altLang="en-US"/>
        </a:p>
      </dgm:t>
    </dgm:pt>
    <dgm:pt modelId="{17363430-D6E4-4B07-9330-DF663C682C88}" type="pres">
      <dgm:prSet presAssocID="{3F5ACF37-9390-4588-BF0A-513E126C5B76}" presName="composite" presStyleCnt="0">
        <dgm:presLayoutVars>
          <dgm:chMax val="1"/>
          <dgm:dir/>
          <dgm:resizeHandles val="exact"/>
        </dgm:presLayoutVars>
      </dgm:prSet>
      <dgm:spPr/>
    </dgm:pt>
    <dgm:pt modelId="{7DE70ABF-1E6A-4EA6-A7DE-DAA95F9E2525}" type="pres">
      <dgm:prSet presAssocID="{3F5ACF37-9390-4588-BF0A-513E126C5B76}" presName="radial" presStyleCnt="0">
        <dgm:presLayoutVars>
          <dgm:animLvl val="ctr"/>
        </dgm:presLayoutVars>
      </dgm:prSet>
      <dgm:spPr/>
    </dgm:pt>
    <dgm:pt modelId="{8405D366-142D-4A2C-802B-0A7BF90158D0}" type="pres">
      <dgm:prSet presAssocID="{D60F821B-59E4-4DA1-82B3-5787579C0E5B}" presName="centerShape" presStyleLbl="vennNode1" presStyleIdx="0" presStyleCnt="5" custScaleX="81102" custScaleY="81102"/>
      <dgm:spPr/>
    </dgm:pt>
    <dgm:pt modelId="{8A1731AB-AC8F-4D76-A001-1BF048132702}" type="pres">
      <dgm:prSet presAssocID="{3BCC587B-FB5F-4EC1-A5FE-975A0947765A}" presName="node" presStyleLbl="vennNode1" presStyleIdx="1" presStyleCnt="5" custRadScaleRad="83883" custRadScaleInc="-1640">
        <dgm:presLayoutVars>
          <dgm:bulletEnabled val="1"/>
        </dgm:presLayoutVars>
      </dgm:prSet>
      <dgm:spPr/>
    </dgm:pt>
    <dgm:pt modelId="{48CD8D43-DA64-4773-8747-756159686FE3}" type="pres">
      <dgm:prSet presAssocID="{6A578715-CB9C-4ABE-BC4D-A4A0EA832B4A}" presName="node" presStyleLbl="vennNode1" presStyleIdx="2" presStyleCnt="5" custRadScaleRad="83539" custRadScaleInc="1390">
        <dgm:presLayoutVars>
          <dgm:bulletEnabled val="1"/>
        </dgm:presLayoutVars>
      </dgm:prSet>
      <dgm:spPr/>
    </dgm:pt>
    <dgm:pt modelId="{A9F793EC-B3ED-462C-B07E-7FA1BF93BBA7}" type="pres">
      <dgm:prSet presAssocID="{9A788E89-7EA6-47F7-A42C-40FBA72581F2}" presName="node" presStyleLbl="vennNode1" presStyleIdx="3" presStyleCnt="5" custRadScaleRad="83580" custRadScaleInc="-1617">
        <dgm:presLayoutVars>
          <dgm:bulletEnabled val="1"/>
        </dgm:presLayoutVars>
      </dgm:prSet>
      <dgm:spPr/>
    </dgm:pt>
    <dgm:pt modelId="{0D62E76A-6462-4283-A056-2AC538371959}" type="pres">
      <dgm:prSet presAssocID="{C01FE677-D4FD-4D27-8E6F-0CCFF066C58C}" presName="node" presStyleLbl="vennNode1" presStyleIdx="4" presStyleCnt="5" custRadScaleRad="83576" custRadScaleInc="-1390">
        <dgm:presLayoutVars>
          <dgm:bulletEnabled val="1"/>
        </dgm:presLayoutVars>
      </dgm:prSet>
      <dgm:spPr/>
    </dgm:pt>
  </dgm:ptLst>
  <dgm:cxnLst>
    <dgm:cxn modelId="{6DE7D201-81F1-4948-BE81-C6A3F65B75BB}" type="presOf" srcId="{D60F821B-59E4-4DA1-82B3-5787579C0E5B}" destId="{8405D366-142D-4A2C-802B-0A7BF90158D0}" srcOrd="0" destOrd="0" presId="urn:microsoft.com/office/officeart/2005/8/layout/radial3"/>
    <dgm:cxn modelId="{DB28B146-03E7-4C40-8D82-D2EF7D72C417}" srcId="{D60F821B-59E4-4DA1-82B3-5787579C0E5B}" destId="{3BCC587B-FB5F-4EC1-A5FE-975A0947765A}" srcOrd="0" destOrd="0" parTransId="{5277D83E-319C-45D1-ADA1-C53087EB378E}" sibTransId="{8B28C2AB-570D-47E0-94A4-E5255B0A29D6}"/>
    <dgm:cxn modelId="{061C4548-4475-47A9-A8FE-407DA750F75A}" type="presOf" srcId="{3F5ACF37-9390-4588-BF0A-513E126C5B76}" destId="{17363430-D6E4-4B07-9330-DF663C682C88}" srcOrd="0" destOrd="0" presId="urn:microsoft.com/office/officeart/2005/8/layout/radial3"/>
    <dgm:cxn modelId="{EF16EB4D-A892-4377-93B7-F0ABA6A227F6}" type="presOf" srcId="{3BCC587B-FB5F-4EC1-A5FE-975A0947765A}" destId="{8A1731AB-AC8F-4D76-A001-1BF048132702}" srcOrd="0" destOrd="0" presId="urn:microsoft.com/office/officeart/2005/8/layout/radial3"/>
    <dgm:cxn modelId="{4330F373-47D7-4C50-87A5-4396620139B4}" srcId="{D60F821B-59E4-4DA1-82B3-5787579C0E5B}" destId="{C01FE677-D4FD-4D27-8E6F-0CCFF066C58C}" srcOrd="3" destOrd="0" parTransId="{ED9A3D93-2196-44E2-B7D6-F101B6D5F4FA}" sibTransId="{B30D3ED4-A3C8-4A72-82F8-273325DCCDC7}"/>
    <dgm:cxn modelId="{295D8289-FB3E-4499-A845-00013484838F}" srcId="{D60F821B-59E4-4DA1-82B3-5787579C0E5B}" destId="{9A788E89-7EA6-47F7-A42C-40FBA72581F2}" srcOrd="2" destOrd="0" parTransId="{8C800D8A-A730-484B-87B8-A8F3365B1949}" sibTransId="{849D7396-0E07-43CC-BC58-BA92F46F158D}"/>
    <dgm:cxn modelId="{20220194-B3BB-4A4B-8E30-50EAC5355D3E}" type="presOf" srcId="{C01FE677-D4FD-4D27-8E6F-0CCFF066C58C}" destId="{0D62E76A-6462-4283-A056-2AC538371959}" srcOrd="0" destOrd="0" presId="urn:microsoft.com/office/officeart/2005/8/layout/radial3"/>
    <dgm:cxn modelId="{B81005AE-D6A7-43DC-B950-180C51A43D25}" type="presOf" srcId="{6A578715-CB9C-4ABE-BC4D-A4A0EA832B4A}" destId="{48CD8D43-DA64-4773-8747-756159686FE3}" srcOrd="0" destOrd="0" presId="urn:microsoft.com/office/officeart/2005/8/layout/radial3"/>
    <dgm:cxn modelId="{BDF465B9-88CE-41A4-8069-696BD0BC6753}" srcId="{3F5ACF37-9390-4588-BF0A-513E126C5B76}" destId="{D60F821B-59E4-4DA1-82B3-5787579C0E5B}" srcOrd="0" destOrd="0" parTransId="{B548F2EB-ACE0-40AC-A733-58B403FCA8DB}" sibTransId="{CBAAC310-4BBE-4DCD-B817-AA70EBF35783}"/>
    <dgm:cxn modelId="{D42D8FD3-BB48-4EA4-B95D-3ADC312098CF}" srcId="{D60F821B-59E4-4DA1-82B3-5787579C0E5B}" destId="{6A578715-CB9C-4ABE-BC4D-A4A0EA832B4A}" srcOrd="1" destOrd="0" parTransId="{D3474EC7-5444-4ED3-AF29-A2942B7CE34F}" sibTransId="{5C254406-DAF2-4790-B6B1-AB2D49ECDB9E}"/>
    <dgm:cxn modelId="{D77E6BF7-D804-48A2-AD4C-5BC54A3BD221}" type="presOf" srcId="{9A788E89-7EA6-47F7-A42C-40FBA72581F2}" destId="{A9F793EC-B3ED-462C-B07E-7FA1BF93BBA7}" srcOrd="0" destOrd="0" presId="urn:microsoft.com/office/officeart/2005/8/layout/radial3"/>
    <dgm:cxn modelId="{E3A62374-696C-42CD-A030-78CC1A14A452}" type="presParOf" srcId="{17363430-D6E4-4B07-9330-DF663C682C88}" destId="{7DE70ABF-1E6A-4EA6-A7DE-DAA95F9E2525}" srcOrd="0" destOrd="0" presId="urn:microsoft.com/office/officeart/2005/8/layout/radial3"/>
    <dgm:cxn modelId="{BC95F95F-E6EF-4BBD-BE62-4B1FFD8BEA51}" type="presParOf" srcId="{7DE70ABF-1E6A-4EA6-A7DE-DAA95F9E2525}" destId="{8405D366-142D-4A2C-802B-0A7BF90158D0}" srcOrd="0" destOrd="0" presId="urn:microsoft.com/office/officeart/2005/8/layout/radial3"/>
    <dgm:cxn modelId="{EC386D1B-BE3D-4402-AE89-288C5BE6F077}" type="presParOf" srcId="{7DE70ABF-1E6A-4EA6-A7DE-DAA95F9E2525}" destId="{8A1731AB-AC8F-4D76-A001-1BF048132702}" srcOrd="1" destOrd="0" presId="urn:microsoft.com/office/officeart/2005/8/layout/radial3"/>
    <dgm:cxn modelId="{04C0FBBE-681B-467C-A3EB-C49B8C999382}" type="presParOf" srcId="{7DE70ABF-1E6A-4EA6-A7DE-DAA95F9E2525}" destId="{48CD8D43-DA64-4773-8747-756159686FE3}" srcOrd="2" destOrd="0" presId="urn:microsoft.com/office/officeart/2005/8/layout/radial3"/>
    <dgm:cxn modelId="{3DED9592-DAF1-4361-9A1B-31881817DD1D}" type="presParOf" srcId="{7DE70ABF-1E6A-4EA6-A7DE-DAA95F9E2525}" destId="{A9F793EC-B3ED-462C-B07E-7FA1BF93BBA7}" srcOrd="3" destOrd="0" presId="urn:microsoft.com/office/officeart/2005/8/layout/radial3"/>
    <dgm:cxn modelId="{BB6B67B2-D73A-45DF-A7BC-0776B8370889}" type="presParOf" srcId="{7DE70ABF-1E6A-4EA6-A7DE-DAA95F9E2525}" destId="{0D62E76A-6462-4283-A056-2AC538371959}"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5D366-142D-4A2C-802B-0A7BF90158D0}">
      <dsp:nvSpPr>
        <dsp:cNvPr id="0" name=""/>
        <dsp:cNvSpPr/>
      </dsp:nvSpPr>
      <dsp:spPr>
        <a:xfrm>
          <a:off x="2443247" y="1279948"/>
          <a:ext cx="2093299" cy="209329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a:latin typeface="微软雅黑" panose="020B0503020204020204" pitchFamily="34" charset="-122"/>
              <a:ea typeface="微软雅黑" panose="020B0503020204020204" pitchFamily="34" charset="-122"/>
            </a:rPr>
            <a:t>房源总数展示</a:t>
          </a:r>
        </a:p>
      </dsp:txBody>
      <dsp:txXfrm>
        <a:off x="2749804" y="1586505"/>
        <a:ext cx="1480185" cy="1480185"/>
      </dsp:txXfrm>
    </dsp:sp>
    <dsp:sp modelId="{8A1731AB-AC8F-4D76-A001-1BF048132702}">
      <dsp:nvSpPr>
        <dsp:cNvPr id="0" name=""/>
        <dsp:cNvSpPr/>
      </dsp:nvSpPr>
      <dsp:spPr>
        <a:xfrm>
          <a:off x="2808311" y="271834"/>
          <a:ext cx="1290534" cy="1290534"/>
        </a:xfrm>
        <a:prstGeom prst="ellipse">
          <a:avLst/>
        </a:prstGeom>
        <a:solidFill>
          <a:schemeClr val="accent1">
            <a:alpha val="5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altLang="zh-CN" sz="2000" kern="1200">
              <a:latin typeface="微软雅黑" panose="020B0503020204020204" pitchFamily="34" charset="-122"/>
              <a:ea typeface="微软雅黑" panose="020B0503020204020204" pitchFamily="34" charset="-122"/>
            </a:rPr>
            <a:t>1.</a:t>
          </a:r>
          <a:r>
            <a:rPr lang="zh-CN" altLang="en-US" sz="2000" kern="1200">
              <a:latin typeface="微软雅黑" panose="020B0503020204020204" pitchFamily="34" charset="-122"/>
              <a:ea typeface="微软雅黑" panose="020B0503020204020204" pitchFamily="34" charset="-122"/>
            </a:rPr>
            <a:t>功能分析</a:t>
          </a:r>
        </a:p>
      </dsp:txBody>
      <dsp:txXfrm>
        <a:off x="2997305" y="460828"/>
        <a:ext cx="912546" cy="912546"/>
      </dsp:txXfrm>
    </dsp:sp>
    <dsp:sp modelId="{48CD8D43-DA64-4773-8747-756159686FE3}">
      <dsp:nvSpPr>
        <dsp:cNvPr id="0" name=""/>
        <dsp:cNvSpPr/>
      </dsp:nvSpPr>
      <dsp:spPr>
        <a:xfrm>
          <a:off x="4248476" y="1711987"/>
          <a:ext cx="1290534" cy="1290534"/>
        </a:xfrm>
        <a:prstGeom prst="ellipse">
          <a:avLst/>
        </a:prstGeom>
        <a:solidFill>
          <a:schemeClr val="accent1">
            <a:alpha val="5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altLang="zh-CN" sz="2100" kern="1200">
              <a:latin typeface="微软雅黑" panose="020B0503020204020204" pitchFamily="34" charset="-122"/>
              <a:ea typeface="微软雅黑" panose="020B0503020204020204" pitchFamily="34" charset="-122"/>
            </a:rPr>
            <a:t>2.</a:t>
          </a:r>
          <a:r>
            <a:rPr lang="zh-CN" altLang="en-US" sz="2100" kern="1200">
              <a:latin typeface="微软雅黑" panose="020B0503020204020204" pitchFamily="34" charset="-122"/>
              <a:ea typeface="微软雅黑" panose="020B0503020204020204" pitchFamily="34" charset="-122"/>
            </a:rPr>
            <a:t>接口设计</a:t>
          </a:r>
          <a:endParaRPr lang="zh-CN" altLang="en-US" sz="2100" kern="1200"/>
        </a:p>
      </dsp:txBody>
      <dsp:txXfrm>
        <a:off x="4437470" y="1900981"/>
        <a:ext cx="912546" cy="912546"/>
      </dsp:txXfrm>
    </dsp:sp>
    <dsp:sp modelId="{A9F793EC-B3ED-462C-B07E-7FA1BF93BBA7}">
      <dsp:nvSpPr>
        <dsp:cNvPr id="0" name=""/>
        <dsp:cNvSpPr/>
      </dsp:nvSpPr>
      <dsp:spPr>
        <a:xfrm>
          <a:off x="2880309" y="3085748"/>
          <a:ext cx="1290534" cy="1290534"/>
        </a:xfrm>
        <a:prstGeom prst="ellipse">
          <a:avLst/>
        </a:prstGeom>
        <a:solidFill>
          <a:schemeClr val="accent1">
            <a:alpha val="5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altLang="zh-CN" sz="2100" kern="1200">
              <a:latin typeface="微软雅黑" panose="020B0503020204020204" pitchFamily="34" charset="-122"/>
              <a:ea typeface="微软雅黑" panose="020B0503020204020204" pitchFamily="34" charset="-122"/>
            </a:rPr>
            <a:t>3.</a:t>
          </a:r>
          <a:r>
            <a:rPr lang="zh-CN" altLang="en-US" sz="2100" kern="1200">
              <a:latin typeface="微软雅黑" panose="020B0503020204020204" pitchFamily="34" charset="-122"/>
              <a:ea typeface="微软雅黑" panose="020B0503020204020204" pitchFamily="34" charset="-122"/>
            </a:rPr>
            <a:t>后端实现</a:t>
          </a:r>
          <a:endParaRPr lang="zh-CN" altLang="en-US" sz="2100" kern="1200"/>
        </a:p>
      </dsp:txBody>
      <dsp:txXfrm>
        <a:off x="3069303" y="3274742"/>
        <a:ext cx="912546" cy="912546"/>
      </dsp:txXfrm>
    </dsp:sp>
    <dsp:sp modelId="{0D62E76A-6462-4283-A056-2AC538371959}">
      <dsp:nvSpPr>
        <dsp:cNvPr id="0" name=""/>
        <dsp:cNvSpPr/>
      </dsp:nvSpPr>
      <dsp:spPr>
        <a:xfrm>
          <a:off x="1440160" y="1712000"/>
          <a:ext cx="1290534" cy="1290534"/>
        </a:xfrm>
        <a:prstGeom prst="ellipse">
          <a:avLst/>
        </a:prstGeom>
        <a:solidFill>
          <a:schemeClr val="accent1">
            <a:alpha val="5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altLang="zh-CN" sz="2100" kern="1200">
              <a:latin typeface="微软雅黑" panose="020B0503020204020204" pitchFamily="34" charset="-122"/>
              <a:ea typeface="微软雅黑" panose="020B0503020204020204" pitchFamily="34" charset="-122"/>
            </a:rPr>
            <a:t>4.</a:t>
          </a:r>
          <a:r>
            <a:rPr lang="zh-CN" altLang="en-US" sz="2100" kern="1200">
              <a:latin typeface="微软雅黑" panose="020B0503020204020204" pitchFamily="34" charset="-122"/>
              <a:ea typeface="微软雅黑" panose="020B0503020204020204" pitchFamily="34" charset="-122"/>
            </a:rPr>
            <a:t>渲染模板</a:t>
          </a:r>
          <a:endParaRPr lang="zh-CN" altLang="en-US" sz="2100" kern="1200"/>
        </a:p>
      </dsp:txBody>
      <dsp:txXfrm>
        <a:off x="1629154" y="1900994"/>
        <a:ext cx="912546" cy="91254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2026/1/7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2026/1/7</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103</a:t>
            </a:fld>
            <a:endParaRPr lang="zh-CN" altLang="en-US"/>
          </a:p>
        </p:txBody>
      </p:sp>
    </p:spTree>
    <p:extLst>
      <p:ext uri="{BB962C8B-B14F-4D97-AF65-F5344CB8AC3E}">
        <p14:creationId xmlns:p14="http://schemas.microsoft.com/office/powerpoint/2010/main" val="343010298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104</a:t>
            </a:fld>
            <a:endParaRPr lang="zh-CN" altLang="en-US"/>
          </a:p>
        </p:txBody>
      </p:sp>
    </p:spTree>
    <p:extLst>
      <p:ext uri="{BB962C8B-B14F-4D97-AF65-F5344CB8AC3E}">
        <p14:creationId xmlns:p14="http://schemas.microsoft.com/office/powerpoint/2010/main" val="247747780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105</a:t>
            </a:fld>
            <a:endParaRPr lang="zh-CN" altLang="en-US"/>
          </a:p>
        </p:txBody>
      </p:sp>
    </p:spTree>
    <p:extLst>
      <p:ext uri="{BB962C8B-B14F-4D97-AF65-F5344CB8AC3E}">
        <p14:creationId xmlns:p14="http://schemas.microsoft.com/office/powerpoint/2010/main" val="275050783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106</a:t>
            </a:fld>
            <a:endParaRPr lang="zh-CN" altLang="en-US"/>
          </a:p>
        </p:txBody>
      </p:sp>
    </p:spTree>
    <p:extLst>
      <p:ext uri="{BB962C8B-B14F-4D97-AF65-F5344CB8AC3E}">
        <p14:creationId xmlns:p14="http://schemas.microsoft.com/office/powerpoint/2010/main" val="154391426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107</a:t>
            </a:fld>
            <a:endParaRPr lang="zh-CN" altLang="en-US"/>
          </a:p>
        </p:txBody>
      </p:sp>
    </p:spTree>
    <p:extLst>
      <p:ext uri="{BB962C8B-B14F-4D97-AF65-F5344CB8AC3E}">
        <p14:creationId xmlns:p14="http://schemas.microsoft.com/office/powerpoint/2010/main" val="53553202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108</a:t>
            </a:fld>
            <a:endParaRPr lang="zh-CN" altLang="en-US"/>
          </a:p>
        </p:txBody>
      </p:sp>
    </p:spTree>
    <p:extLst>
      <p:ext uri="{BB962C8B-B14F-4D97-AF65-F5344CB8AC3E}">
        <p14:creationId xmlns:p14="http://schemas.microsoft.com/office/powerpoint/2010/main" val="198906380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109</a:t>
            </a:fld>
            <a:endParaRPr lang="zh-CN" altLang="en-US"/>
          </a:p>
        </p:txBody>
      </p:sp>
    </p:spTree>
    <p:extLst>
      <p:ext uri="{BB962C8B-B14F-4D97-AF65-F5344CB8AC3E}">
        <p14:creationId xmlns:p14="http://schemas.microsoft.com/office/powerpoint/2010/main" val="232203512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110</a:t>
            </a:fld>
            <a:endParaRPr lang="zh-CN" altLang="en-US"/>
          </a:p>
        </p:txBody>
      </p:sp>
    </p:spTree>
    <p:extLst>
      <p:ext uri="{BB962C8B-B14F-4D97-AF65-F5344CB8AC3E}">
        <p14:creationId xmlns:p14="http://schemas.microsoft.com/office/powerpoint/2010/main" val="204029677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111</a:t>
            </a:fld>
            <a:endParaRPr lang="zh-CN" altLang="en-US"/>
          </a:p>
        </p:txBody>
      </p:sp>
    </p:spTree>
    <p:extLst>
      <p:ext uri="{BB962C8B-B14F-4D97-AF65-F5344CB8AC3E}">
        <p14:creationId xmlns:p14="http://schemas.microsoft.com/office/powerpoint/2010/main" val="23209087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extLst>
      <p:ext uri="{BB962C8B-B14F-4D97-AF65-F5344CB8AC3E}">
        <p14:creationId xmlns:p14="http://schemas.microsoft.com/office/powerpoint/2010/main" val="4057069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extLst>
      <p:ext uri="{BB962C8B-B14F-4D97-AF65-F5344CB8AC3E}">
        <p14:creationId xmlns:p14="http://schemas.microsoft.com/office/powerpoint/2010/main" val="2814593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extLst>
      <p:ext uri="{BB962C8B-B14F-4D97-AF65-F5344CB8AC3E}">
        <p14:creationId xmlns:p14="http://schemas.microsoft.com/office/powerpoint/2010/main" val="1738259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extLst>
      <p:ext uri="{BB962C8B-B14F-4D97-AF65-F5344CB8AC3E}">
        <p14:creationId xmlns:p14="http://schemas.microsoft.com/office/powerpoint/2010/main" val="2666597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extLst>
      <p:ext uri="{BB962C8B-B14F-4D97-AF65-F5344CB8AC3E}">
        <p14:creationId xmlns:p14="http://schemas.microsoft.com/office/powerpoint/2010/main" val="27363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extLst>
      <p:ext uri="{BB962C8B-B14F-4D97-AF65-F5344CB8AC3E}">
        <p14:creationId xmlns:p14="http://schemas.microsoft.com/office/powerpoint/2010/main" val="1611660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extLst>
      <p:ext uri="{BB962C8B-B14F-4D97-AF65-F5344CB8AC3E}">
        <p14:creationId xmlns:p14="http://schemas.microsoft.com/office/powerpoint/2010/main" val="2655938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extLst>
      <p:ext uri="{BB962C8B-B14F-4D97-AF65-F5344CB8AC3E}">
        <p14:creationId xmlns:p14="http://schemas.microsoft.com/office/powerpoint/2010/main" val="1659810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extLst>
      <p:ext uri="{BB962C8B-B14F-4D97-AF65-F5344CB8AC3E}">
        <p14:creationId xmlns:p14="http://schemas.microsoft.com/office/powerpoint/2010/main" val="1827427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extLst>
      <p:ext uri="{BB962C8B-B14F-4D97-AF65-F5344CB8AC3E}">
        <p14:creationId xmlns:p14="http://schemas.microsoft.com/office/powerpoint/2010/main" val="876805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extLst>
      <p:ext uri="{BB962C8B-B14F-4D97-AF65-F5344CB8AC3E}">
        <p14:creationId xmlns:p14="http://schemas.microsoft.com/office/powerpoint/2010/main" val="4065731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extLst>
      <p:ext uri="{BB962C8B-B14F-4D97-AF65-F5344CB8AC3E}">
        <p14:creationId xmlns:p14="http://schemas.microsoft.com/office/powerpoint/2010/main" val="2677166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extLst>
      <p:ext uri="{BB962C8B-B14F-4D97-AF65-F5344CB8AC3E}">
        <p14:creationId xmlns:p14="http://schemas.microsoft.com/office/powerpoint/2010/main" val="1487210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extLst>
      <p:ext uri="{BB962C8B-B14F-4D97-AF65-F5344CB8AC3E}">
        <p14:creationId xmlns:p14="http://schemas.microsoft.com/office/powerpoint/2010/main" val="3744366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27</a:t>
            </a:fld>
            <a:endParaRPr lang="zh-CN" altLang="en-US"/>
          </a:p>
        </p:txBody>
      </p:sp>
    </p:spTree>
    <p:extLst>
      <p:ext uri="{BB962C8B-B14F-4D97-AF65-F5344CB8AC3E}">
        <p14:creationId xmlns:p14="http://schemas.microsoft.com/office/powerpoint/2010/main" val="1628406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extLst>
      <p:ext uri="{BB962C8B-B14F-4D97-AF65-F5344CB8AC3E}">
        <p14:creationId xmlns:p14="http://schemas.microsoft.com/office/powerpoint/2010/main" val="4151626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29</a:t>
            </a:fld>
            <a:endParaRPr lang="zh-CN" altLang="en-US"/>
          </a:p>
        </p:txBody>
      </p:sp>
    </p:spTree>
    <p:extLst>
      <p:ext uri="{BB962C8B-B14F-4D97-AF65-F5344CB8AC3E}">
        <p14:creationId xmlns:p14="http://schemas.microsoft.com/office/powerpoint/2010/main" val="88835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30</a:t>
            </a:fld>
            <a:endParaRPr lang="zh-CN" altLang="en-US"/>
          </a:p>
        </p:txBody>
      </p:sp>
    </p:spTree>
    <p:extLst>
      <p:ext uri="{BB962C8B-B14F-4D97-AF65-F5344CB8AC3E}">
        <p14:creationId xmlns:p14="http://schemas.microsoft.com/office/powerpoint/2010/main" val="1857844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31</a:t>
            </a:fld>
            <a:endParaRPr lang="zh-CN" altLang="en-US"/>
          </a:p>
        </p:txBody>
      </p:sp>
    </p:spTree>
    <p:extLst>
      <p:ext uri="{BB962C8B-B14F-4D97-AF65-F5344CB8AC3E}">
        <p14:creationId xmlns:p14="http://schemas.microsoft.com/office/powerpoint/2010/main" val="3965977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32</a:t>
            </a:fld>
            <a:endParaRPr lang="zh-CN" altLang="en-US"/>
          </a:p>
        </p:txBody>
      </p:sp>
    </p:spTree>
    <p:extLst>
      <p:ext uri="{BB962C8B-B14F-4D97-AF65-F5344CB8AC3E}">
        <p14:creationId xmlns:p14="http://schemas.microsoft.com/office/powerpoint/2010/main" val="3694439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extLst>
      <p:ext uri="{BB962C8B-B14F-4D97-AF65-F5344CB8AC3E}">
        <p14:creationId xmlns:p14="http://schemas.microsoft.com/office/powerpoint/2010/main" val="3320502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33</a:t>
            </a:fld>
            <a:endParaRPr lang="zh-CN" altLang="en-US"/>
          </a:p>
        </p:txBody>
      </p:sp>
    </p:spTree>
    <p:extLst>
      <p:ext uri="{BB962C8B-B14F-4D97-AF65-F5344CB8AC3E}">
        <p14:creationId xmlns:p14="http://schemas.microsoft.com/office/powerpoint/2010/main" val="617315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34</a:t>
            </a:fld>
            <a:endParaRPr lang="zh-CN" altLang="en-US"/>
          </a:p>
        </p:txBody>
      </p:sp>
    </p:spTree>
    <p:extLst>
      <p:ext uri="{BB962C8B-B14F-4D97-AF65-F5344CB8AC3E}">
        <p14:creationId xmlns:p14="http://schemas.microsoft.com/office/powerpoint/2010/main" val="42666730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35</a:t>
            </a:fld>
            <a:endParaRPr lang="zh-CN" altLang="en-US"/>
          </a:p>
        </p:txBody>
      </p:sp>
    </p:spTree>
    <p:extLst>
      <p:ext uri="{BB962C8B-B14F-4D97-AF65-F5344CB8AC3E}">
        <p14:creationId xmlns:p14="http://schemas.microsoft.com/office/powerpoint/2010/main" val="3158136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36</a:t>
            </a:fld>
            <a:endParaRPr lang="zh-CN" altLang="en-US"/>
          </a:p>
        </p:txBody>
      </p:sp>
    </p:spTree>
    <p:extLst>
      <p:ext uri="{BB962C8B-B14F-4D97-AF65-F5344CB8AC3E}">
        <p14:creationId xmlns:p14="http://schemas.microsoft.com/office/powerpoint/2010/main" val="29722288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37</a:t>
            </a:fld>
            <a:endParaRPr lang="zh-CN" altLang="en-US"/>
          </a:p>
        </p:txBody>
      </p:sp>
    </p:spTree>
    <p:extLst>
      <p:ext uri="{BB962C8B-B14F-4D97-AF65-F5344CB8AC3E}">
        <p14:creationId xmlns:p14="http://schemas.microsoft.com/office/powerpoint/2010/main" val="882739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38</a:t>
            </a:fld>
            <a:endParaRPr lang="zh-CN" altLang="en-US"/>
          </a:p>
        </p:txBody>
      </p:sp>
    </p:spTree>
    <p:extLst>
      <p:ext uri="{BB962C8B-B14F-4D97-AF65-F5344CB8AC3E}">
        <p14:creationId xmlns:p14="http://schemas.microsoft.com/office/powerpoint/2010/main" val="2520571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39</a:t>
            </a:fld>
            <a:endParaRPr lang="zh-CN" altLang="en-US"/>
          </a:p>
        </p:txBody>
      </p:sp>
    </p:spTree>
    <p:extLst>
      <p:ext uri="{BB962C8B-B14F-4D97-AF65-F5344CB8AC3E}">
        <p14:creationId xmlns:p14="http://schemas.microsoft.com/office/powerpoint/2010/main" val="19228492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40</a:t>
            </a:fld>
            <a:endParaRPr lang="zh-CN" altLang="en-US"/>
          </a:p>
        </p:txBody>
      </p:sp>
    </p:spTree>
    <p:extLst>
      <p:ext uri="{BB962C8B-B14F-4D97-AF65-F5344CB8AC3E}">
        <p14:creationId xmlns:p14="http://schemas.microsoft.com/office/powerpoint/2010/main" val="40216474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41</a:t>
            </a:fld>
            <a:endParaRPr lang="zh-CN" altLang="en-US"/>
          </a:p>
        </p:txBody>
      </p:sp>
    </p:spTree>
    <p:extLst>
      <p:ext uri="{BB962C8B-B14F-4D97-AF65-F5344CB8AC3E}">
        <p14:creationId xmlns:p14="http://schemas.microsoft.com/office/powerpoint/2010/main" val="31906335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42</a:t>
            </a:fld>
            <a:endParaRPr lang="zh-CN" altLang="en-US"/>
          </a:p>
        </p:txBody>
      </p:sp>
    </p:spTree>
    <p:extLst>
      <p:ext uri="{BB962C8B-B14F-4D97-AF65-F5344CB8AC3E}">
        <p14:creationId xmlns:p14="http://schemas.microsoft.com/office/powerpoint/2010/main" val="683720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43</a:t>
            </a:fld>
            <a:endParaRPr lang="zh-CN" altLang="en-US"/>
          </a:p>
        </p:txBody>
      </p:sp>
    </p:spTree>
    <p:extLst>
      <p:ext uri="{BB962C8B-B14F-4D97-AF65-F5344CB8AC3E}">
        <p14:creationId xmlns:p14="http://schemas.microsoft.com/office/powerpoint/2010/main" val="294394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44</a:t>
            </a:fld>
            <a:endParaRPr lang="zh-CN" altLang="en-US"/>
          </a:p>
        </p:txBody>
      </p:sp>
    </p:spTree>
    <p:extLst>
      <p:ext uri="{BB962C8B-B14F-4D97-AF65-F5344CB8AC3E}">
        <p14:creationId xmlns:p14="http://schemas.microsoft.com/office/powerpoint/2010/main" val="18336860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45</a:t>
            </a:fld>
            <a:endParaRPr lang="zh-CN" altLang="en-US"/>
          </a:p>
        </p:txBody>
      </p:sp>
    </p:spTree>
    <p:extLst>
      <p:ext uri="{BB962C8B-B14F-4D97-AF65-F5344CB8AC3E}">
        <p14:creationId xmlns:p14="http://schemas.microsoft.com/office/powerpoint/2010/main" val="14858629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46</a:t>
            </a:fld>
            <a:endParaRPr lang="zh-CN" altLang="en-US"/>
          </a:p>
        </p:txBody>
      </p:sp>
    </p:spTree>
    <p:extLst>
      <p:ext uri="{BB962C8B-B14F-4D97-AF65-F5344CB8AC3E}">
        <p14:creationId xmlns:p14="http://schemas.microsoft.com/office/powerpoint/2010/main" val="37185606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47</a:t>
            </a:fld>
            <a:endParaRPr lang="zh-CN" altLang="en-US"/>
          </a:p>
        </p:txBody>
      </p:sp>
    </p:spTree>
    <p:extLst>
      <p:ext uri="{BB962C8B-B14F-4D97-AF65-F5344CB8AC3E}">
        <p14:creationId xmlns:p14="http://schemas.microsoft.com/office/powerpoint/2010/main" val="14021605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48</a:t>
            </a:fld>
            <a:endParaRPr lang="zh-CN" altLang="en-US"/>
          </a:p>
        </p:txBody>
      </p:sp>
    </p:spTree>
    <p:extLst>
      <p:ext uri="{BB962C8B-B14F-4D97-AF65-F5344CB8AC3E}">
        <p14:creationId xmlns:p14="http://schemas.microsoft.com/office/powerpoint/2010/main" val="35827145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49</a:t>
            </a:fld>
            <a:endParaRPr lang="zh-CN" altLang="en-US"/>
          </a:p>
        </p:txBody>
      </p:sp>
    </p:spTree>
    <p:extLst>
      <p:ext uri="{BB962C8B-B14F-4D97-AF65-F5344CB8AC3E}">
        <p14:creationId xmlns:p14="http://schemas.microsoft.com/office/powerpoint/2010/main" val="19714926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50</a:t>
            </a:fld>
            <a:endParaRPr lang="zh-CN" altLang="en-US"/>
          </a:p>
        </p:txBody>
      </p:sp>
    </p:spTree>
    <p:extLst>
      <p:ext uri="{BB962C8B-B14F-4D97-AF65-F5344CB8AC3E}">
        <p14:creationId xmlns:p14="http://schemas.microsoft.com/office/powerpoint/2010/main" val="38796913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51</a:t>
            </a:fld>
            <a:endParaRPr lang="zh-CN" altLang="en-US"/>
          </a:p>
        </p:txBody>
      </p:sp>
    </p:spTree>
    <p:extLst>
      <p:ext uri="{BB962C8B-B14F-4D97-AF65-F5344CB8AC3E}">
        <p14:creationId xmlns:p14="http://schemas.microsoft.com/office/powerpoint/2010/main" val="25392348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52</a:t>
            </a:fld>
            <a:endParaRPr lang="zh-CN" altLang="en-US"/>
          </a:p>
        </p:txBody>
      </p:sp>
    </p:spTree>
    <p:extLst>
      <p:ext uri="{BB962C8B-B14F-4D97-AF65-F5344CB8AC3E}">
        <p14:creationId xmlns:p14="http://schemas.microsoft.com/office/powerpoint/2010/main" val="269660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extLst>
      <p:ext uri="{BB962C8B-B14F-4D97-AF65-F5344CB8AC3E}">
        <p14:creationId xmlns:p14="http://schemas.microsoft.com/office/powerpoint/2010/main" val="42032120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53</a:t>
            </a:fld>
            <a:endParaRPr lang="zh-CN" altLang="en-US"/>
          </a:p>
        </p:txBody>
      </p:sp>
    </p:spTree>
    <p:extLst>
      <p:ext uri="{BB962C8B-B14F-4D97-AF65-F5344CB8AC3E}">
        <p14:creationId xmlns:p14="http://schemas.microsoft.com/office/powerpoint/2010/main" val="8362628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54</a:t>
            </a:fld>
            <a:endParaRPr lang="zh-CN" altLang="en-US"/>
          </a:p>
        </p:txBody>
      </p:sp>
    </p:spTree>
    <p:extLst>
      <p:ext uri="{BB962C8B-B14F-4D97-AF65-F5344CB8AC3E}">
        <p14:creationId xmlns:p14="http://schemas.microsoft.com/office/powerpoint/2010/main" val="23525332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55</a:t>
            </a:fld>
            <a:endParaRPr lang="zh-CN" altLang="en-US"/>
          </a:p>
        </p:txBody>
      </p:sp>
    </p:spTree>
    <p:extLst>
      <p:ext uri="{BB962C8B-B14F-4D97-AF65-F5344CB8AC3E}">
        <p14:creationId xmlns:p14="http://schemas.microsoft.com/office/powerpoint/2010/main" val="26988372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56</a:t>
            </a:fld>
            <a:endParaRPr lang="zh-CN" altLang="en-US"/>
          </a:p>
        </p:txBody>
      </p:sp>
    </p:spTree>
    <p:extLst>
      <p:ext uri="{BB962C8B-B14F-4D97-AF65-F5344CB8AC3E}">
        <p14:creationId xmlns:p14="http://schemas.microsoft.com/office/powerpoint/2010/main" val="38582811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57</a:t>
            </a:fld>
            <a:endParaRPr lang="zh-CN" altLang="en-US"/>
          </a:p>
        </p:txBody>
      </p:sp>
    </p:spTree>
    <p:extLst>
      <p:ext uri="{BB962C8B-B14F-4D97-AF65-F5344CB8AC3E}">
        <p14:creationId xmlns:p14="http://schemas.microsoft.com/office/powerpoint/2010/main" val="18936212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58</a:t>
            </a:fld>
            <a:endParaRPr lang="zh-CN" altLang="en-US"/>
          </a:p>
        </p:txBody>
      </p:sp>
    </p:spTree>
    <p:extLst>
      <p:ext uri="{BB962C8B-B14F-4D97-AF65-F5344CB8AC3E}">
        <p14:creationId xmlns:p14="http://schemas.microsoft.com/office/powerpoint/2010/main" val="448482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59</a:t>
            </a:fld>
            <a:endParaRPr lang="zh-CN" altLang="en-US"/>
          </a:p>
        </p:txBody>
      </p:sp>
    </p:spTree>
    <p:extLst>
      <p:ext uri="{BB962C8B-B14F-4D97-AF65-F5344CB8AC3E}">
        <p14:creationId xmlns:p14="http://schemas.microsoft.com/office/powerpoint/2010/main" val="32239777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60</a:t>
            </a:fld>
            <a:endParaRPr lang="zh-CN" altLang="en-US"/>
          </a:p>
        </p:txBody>
      </p:sp>
    </p:spTree>
    <p:extLst>
      <p:ext uri="{BB962C8B-B14F-4D97-AF65-F5344CB8AC3E}">
        <p14:creationId xmlns:p14="http://schemas.microsoft.com/office/powerpoint/2010/main" val="21970494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61</a:t>
            </a:fld>
            <a:endParaRPr lang="zh-CN" altLang="en-US"/>
          </a:p>
        </p:txBody>
      </p:sp>
    </p:spTree>
    <p:extLst>
      <p:ext uri="{BB962C8B-B14F-4D97-AF65-F5344CB8AC3E}">
        <p14:creationId xmlns:p14="http://schemas.microsoft.com/office/powerpoint/2010/main" val="10207791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62</a:t>
            </a:fld>
            <a:endParaRPr lang="zh-CN" altLang="en-US"/>
          </a:p>
        </p:txBody>
      </p:sp>
    </p:spTree>
    <p:extLst>
      <p:ext uri="{BB962C8B-B14F-4D97-AF65-F5344CB8AC3E}">
        <p14:creationId xmlns:p14="http://schemas.microsoft.com/office/powerpoint/2010/main" val="2926821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63</a:t>
            </a:fld>
            <a:endParaRPr lang="zh-CN" altLang="en-US"/>
          </a:p>
        </p:txBody>
      </p:sp>
    </p:spTree>
    <p:extLst>
      <p:ext uri="{BB962C8B-B14F-4D97-AF65-F5344CB8AC3E}">
        <p14:creationId xmlns:p14="http://schemas.microsoft.com/office/powerpoint/2010/main" val="2358105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64</a:t>
            </a:fld>
            <a:endParaRPr lang="zh-CN" altLang="en-US"/>
          </a:p>
        </p:txBody>
      </p:sp>
    </p:spTree>
    <p:extLst>
      <p:ext uri="{BB962C8B-B14F-4D97-AF65-F5344CB8AC3E}">
        <p14:creationId xmlns:p14="http://schemas.microsoft.com/office/powerpoint/2010/main" val="3989682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65</a:t>
            </a:fld>
            <a:endParaRPr lang="zh-CN" altLang="en-US"/>
          </a:p>
        </p:txBody>
      </p:sp>
    </p:spTree>
    <p:extLst>
      <p:ext uri="{BB962C8B-B14F-4D97-AF65-F5344CB8AC3E}">
        <p14:creationId xmlns:p14="http://schemas.microsoft.com/office/powerpoint/2010/main" val="9394888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66</a:t>
            </a:fld>
            <a:endParaRPr lang="zh-CN" altLang="en-US"/>
          </a:p>
        </p:txBody>
      </p:sp>
    </p:spTree>
    <p:extLst>
      <p:ext uri="{BB962C8B-B14F-4D97-AF65-F5344CB8AC3E}">
        <p14:creationId xmlns:p14="http://schemas.microsoft.com/office/powerpoint/2010/main" val="30062736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67</a:t>
            </a:fld>
            <a:endParaRPr lang="zh-CN" altLang="en-US"/>
          </a:p>
        </p:txBody>
      </p:sp>
    </p:spTree>
    <p:extLst>
      <p:ext uri="{BB962C8B-B14F-4D97-AF65-F5344CB8AC3E}">
        <p14:creationId xmlns:p14="http://schemas.microsoft.com/office/powerpoint/2010/main" val="13678405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68</a:t>
            </a:fld>
            <a:endParaRPr lang="zh-CN" altLang="en-US"/>
          </a:p>
        </p:txBody>
      </p:sp>
    </p:spTree>
    <p:extLst>
      <p:ext uri="{BB962C8B-B14F-4D97-AF65-F5344CB8AC3E}">
        <p14:creationId xmlns:p14="http://schemas.microsoft.com/office/powerpoint/2010/main" val="30833289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69</a:t>
            </a:fld>
            <a:endParaRPr lang="zh-CN" altLang="en-US"/>
          </a:p>
        </p:txBody>
      </p:sp>
    </p:spTree>
    <p:extLst>
      <p:ext uri="{BB962C8B-B14F-4D97-AF65-F5344CB8AC3E}">
        <p14:creationId xmlns:p14="http://schemas.microsoft.com/office/powerpoint/2010/main" val="20023026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70</a:t>
            </a:fld>
            <a:endParaRPr lang="zh-CN" altLang="en-US"/>
          </a:p>
        </p:txBody>
      </p:sp>
    </p:spTree>
    <p:extLst>
      <p:ext uri="{BB962C8B-B14F-4D97-AF65-F5344CB8AC3E}">
        <p14:creationId xmlns:p14="http://schemas.microsoft.com/office/powerpoint/2010/main" val="6873677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71</a:t>
            </a:fld>
            <a:endParaRPr lang="zh-CN" altLang="en-US"/>
          </a:p>
        </p:txBody>
      </p:sp>
    </p:spTree>
    <p:extLst>
      <p:ext uri="{BB962C8B-B14F-4D97-AF65-F5344CB8AC3E}">
        <p14:creationId xmlns:p14="http://schemas.microsoft.com/office/powerpoint/2010/main" val="16689669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72</a:t>
            </a:fld>
            <a:endParaRPr lang="zh-CN" altLang="en-US"/>
          </a:p>
        </p:txBody>
      </p:sp>
    </p:spTree>
    <p:extLst>
      <p:ext uri="{BB962C8B-B14F-4D97-AF65-F5344CB8AC3E}">
        <p14:creationId xmlns:p14="http://schemas.microsoft.com/office/powerpoint/2010/main" val="2596075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73</a:t>
            </a:fld>
            <a:endParaRPr lang="zh-CN" altLang="en-US"/>
          </a:p>
        </p:txBody>
      </p:sp>
    </p:spTree>
    <p:extLst>
      <p:ext uri="{BB962C8B-B14F-4D97-AF65-F5344CB8AC3E}">
        <p14:creationId xmlns:p14="http://schemas.microsoft.com/office/powerpoint/2010/main" val="42275601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74</a:t>
            </a:fld>
            <a:endParaRPr lang="zh-CN" altLang="en-US"/>
          </a:p>
        </p:txBody>
      </p:sp>
    </p:spTree>
    <p:extLst>
      <p:ext uri="{BB962C8B-B14F-4D97-AF65-F5344CB8AC3E}">
        <p14:creationId xmlns:p14="http://schemas.microsoft.com/office/powerpoint/2010/main" val="12814686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75</a:t>
            </a:fld>
            <a:endParaRPr lang="zh-CN" altLang="en-US"/>
          </a:p>
        </p:txBody>
      </p:sp>
    </p:spTree>
    <p:extLst>
      <p:ext uri="{BB962C8B-B14F-4D97-AF65-F5344CB8AC3E}">
        <p14:creationId xmlns:p14="http://schemas.microsoft.com/office/powerpoint/2010/main" val="29114042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76</a:t>
            </a:fld>
            <a:endParaRPr lang="zh-CN" altLang="en-US"/>
          </a:p>
        </p:txBody>
      </p:sp>
    </p:spTree>
    <p:extLst>
      <p:ext uri="{BB962C8B-B14F-4D97-AF65-F5344CB8AC3E}">
        <p14:creationId xmlns:p14="http://schemas.microsoft.com/office/powerpoint/2010/main" val="1312580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77</a:t>
            </a:fld>
            <a:endParaRPr lang="zh-CN" altLang="en-US"/>
          </a:p>
        </p:txBody>
      </p:sp>
    </p:spTree>
    <p:extLst>
      <p:ext uri="{BB962C8B-B14F-4D97-AF65-F5344CB8AC3E}">
        <p14:creationId xmlns:p14="http://schemas.microsoft.com/office/powerpoint/2010/main" val="331243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78</a:t>
            </a:fld>
            <a:endParaRPr lang="zh-CN" altLang="en-US"/>
          </a:p>
        </p:txBody>
      </p:sp>
    </p:spTree>
    <p:extLst>
      <p:ext uri="{BB962C8B-B14F-4D97-AF65-F5344CB8AC3E}">
        <p14:creationId xmlns:p14="http://schemas.microsoft.com/office/powerpoint/2010/main" val="8905340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79</a:t>
            </a:fld>
            <a:endParaRPr lang="zh-CN" altLang="en-US"/>
          </a:p>
        </p:txBody>
      </p:sp>
    </p:spTree>
    <p:extLst>
      <p:ext uri="{BB962C8B-B14F-4D97-AF65-F5344CB8AC3E}">
        <p14:creationId xmlns:p14="http://schemas.microsoft.com/office/powerpoint/2010/main" val="5057675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80</a:t>
            </a:fld>
            <a:endParaRPr lang="zh-CN" altLang="en-US"/>
          </a:p>
        </p:txBody>
      </p:sp>
    </p:spTree>
    <p:extLst>
      <p:ext uri="{BB962C8B-B14F-4D97-AF65-F5344CB8AC3E}">
        <p14:creationId xmlns:p14="http://schemas.microsoft.com/office/powerpoint/2010/main" val="35901646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81</a:t>
            </a:fld>
            <a:endParaRPr lang="zh-CN" altLang="en-US"/>
          </a:p>
        </p:txBody>
      </p:sp>
    </p:spTree>
    <p:extLst>
      <p:ext uri="{BB962C8B-B14F-4D97-AF65-F5344CB8AC3E}">
        <p14:creationId xmlns:p14="http://schemas.microsoft.com/office/powerpoint/2010/main" val="17687754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82</a:t>
            </a:fld>
            <a:endParaRPr lang="zh-CN" altLang="en-US"/>
          </a:p>
        </p:txBody>
      </p:sp>
    </p:spTree>
    <p:extLst>
      <p:ext uri="{BB962C8B-B14F-4D97-AF65-F5344CB8AC3E}">
        <p14:creationId xmlns:p14="http://schemas.microsoft.com/office/powerpoint/2010/main" val="3766168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extLst>
      <p:ext uri="{BB962C8B-B14F-4D97-AF65-F5344CB8AC3E}">
        <p14:creationId xmlns:p14="http://schemas.microsoft.com/office/powerpoint/2010/main" val="38690944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83</a:t>
            </a:fld>
            <a:endParaRPr lang="zh-CN" altLang="en-US"/>
          </a:p>
        </p:txBody>
      </p:sp>
    </p:spTree>
    <p:extLst>
      <p:ext uri="{BB962C8B-B14F-4D97-AF65-F5344CB8AC3E}">
        <p14:creationId xmlns:p14="http://schemas.microsoft.com/office/powerpoint/2010/main" val="68034834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84</a:t>
            </a:fld>
            <a:endParaRPr lang="zh-CN" altLang="en-US"/>
          </a:p>
        </p:txBody>
      </p:sp>
    </p:spTree>
    <p:extLst>
      <p:ext uri="{BB962C8B-B14F-4D97-AF65-F5344CB8AC3E}">
        <p14:creationId xmlns:p14="http://schemas.microsoft.com/office/powerpoint/2010/main" val="26939734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85</a:t>
            </a:fld>
            <a:endParaRPr lang="zh-CN" altLang="en-US"/>
          </a:p>
        </p:txBody>
      </p:sp>
    </p:spTree>
    <p:extLst>
      <p:ext uri="{BB962C8B-B14F-4D97-AF65-F5344CB8AC3E}">
        <p14:creationId xmlns:p14="http://schemas.microsoft.com/office/powerpoint/2010/main" val="12968632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86</a:t>
            </a:fld>
            <a:endParaRPr lang="zh-CN" altLang="en-US"/>
          </a:p>
        </p:txBody>
      </p:sp>
    </p:spTree>
    <p:extLst>
      <p:ext uri="{BB962C8B-B14F-4D97-AF65-F5344CB8AC3E}">
        <p14:creationId xmlns:p14="http://schemas.microsoft.com/office/powerpoint/2010/main" val="282932058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87</a:t>
            </a:fld>
            <a:endParaRPr lang="zh-CN" altLang="en-US"/>
          </a:p>
        </p:txBody>
      </p:sp>
    </p:spTree>
    <p:extLst>
      <p:ext uri="{BB962C8B-B14F-4D97-AF65-F5344CB8AC3E}">
        <p14:creationId xmlns:p14="http://schemas.microsoft.com/office/powerpoint/2010/main" val="1887400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88</a:t>
            </a:fld>
            <a:endParaRPr lang="zh-CN" altLang="en-US"/>
          </a:p>
        </p:txBody>
      </p:sp>
    </p:spTree>
    <p:extLst>
      <p:ext uri="{BB962C8B-B14F-4D97-AF65-F5344CB8AC3E}">
        <p14:creationId xmlns:p14="http://schemas.microsoft.com/office/powerpoint/2010/main" val="61888196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89</a:t>
            </a:fld>
            <a:endParaRPr lang="zh-CN" altLang="en-US"/>
          </a:p>
        </p:txBody>
      </p:sp>
    </p:spTree>
    <p:extLst>
      <p:ext uri="{BB962C8B-B14F-4D97-AF65-F5344CB8AC3E}">
        <p14:creationId xmlns:p14="http://schemas.microsoft.com/office/powerpoint/2010/main" val="12326692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90</a:t>
            </a:fld>
            <a:endParaRPr lang="zh-CN" altLang="en-US"/>
          </a:p>
        </p:txBody>
      </p:sp>
    </p:spTree>
    <p:extLst>
      <p:ext uri="{BB962C8B-B14F-4D97-AF65-F5344CB8AC3E}">
        <p14:creationId xmlns:p14="http://schemas.microsoft.com/office/powerpoint/2010/main" val="15395422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91</a:t>
            </a:fld>
            <a:endParaRPr lang="zh-CN" altLang="en-US"/>
          </a:p>
        </p:txBody>
      </p:sp>
    </p:spTree>
    <p:extLst>
      <p:ext uri="{BB962C8B-B14F-4D97-AF65-F5344CB8AC3E}">
        <p14:creationId xmlns:p14="http://schemas.microsoft.com/office/powerpoint/2010/main" val="219145522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92</a:t>
            </a:fld>
            <a:endParaRPr lang="zh-CN" altLang="en-US"/>
          </a:p>
        </p:txBody>
      </p:sp>
    </p:spTree>
    <p:extLst>
      <p:ext uri="{BB962C8B-B14F-4D97-AF65-F5344CB8AC3E}">
        <p14:creationId xmlns:p14="http://schemas.microsoft.com/office/powerpoint/2010/main" val="311495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extLst>
      <p:ext uri="{BB962C8B-B14F-4D97-AF65-F5344CB8AC3E}">
        <p14:creationId xmlns:p14="http://schemas.microsoft.com/office/powerpoint/2010/main" val="84626336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93</a:t>
            </a:fld>
            <a:endParaRPr lang="zh-CN" altLang="en-US"/>
          </a:p>
        </p:txBody>
      </p:sp>
    </p:spTree>
    <p:extLst>
      <p:ext uri="{BB962C8B-B14F-4D97-AF65-F5344CB8AC3E}">
        <p14:creationId xmlns:p14="http://schemas.microsoft.com/office/powerpoint/2010/main" val="46286447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94</a:t>
            </a:fld>
            <a:endParaRPr lang="zh-CN" altLang="en-US"/>
          </a:p>
        </p:txBody>
      </p:sp>
    </p:spTree>
    <p:extLst>
      <p:ext uri="{BB962C8B-B14F-4D97-AF65-F5344CB8AC3E}">
        <p14:creationId xmlns:p14="http://schemas.microsoft.com/office/powerpoint/2010/main" val="117497558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95</a:t>
            </a:fld>
            <a:endParaRPr lang="zh-CN" altLang="en-US"/>
          </a:p>
        </p:txBody>
      </p:sp>
    </p:spTree>
    <p:extLst>
      <p:ext uri="{BB962C8B-B14F-4D97-AF65-F5344CB8AC3E}">
        <p14:creationId xmlns:p14="http://schemas.microsoft.com/office/powerpoint/2010/main" val="10926592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96</a:t>
            </a:fld>
            <a:endParaRPr lang="zh-CN" altLang="en-US"/>
          </a:p>
        </p:txBody>
      </p:sp>
    </p:spTree>
    <p:extLst>
      <p:ext uri="{BB962C8B-B14F-4D97-AF65-F5344CB8AC3E}">
        <p14:creationId xmlns:p14="http://schemas.microsoft.com/office/powerpoint/2010/main" val="32645022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97</a:t>
            </a:fld>
            <a:endParaRPr lang="zh-CN" altLang="en-US"/>
          </a:p>
        </p:txBody>
      </p:sp>
    </p:spTree>
    <p:extLst>
      <p:ext uri="{BB962C8B-B14F-4D97-AF65-F5344CB8AC3E}">
        <p14:creationId xmlns:p14="http://schemas.microsoft.com/office/powerpoint/2010/main" val="135964456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98</a:t>
            </a:fld>
            <a:endParaRPr lang="zh-CN" altLang="en-US"/>
          </a:p>
        </p:txBody>
      </p:sp>
    </p:spTree>
    <p:extLst>
      <p:ext uri="{BB962C8B-B14F-4D97-AF65-F5344CB8AC3E}">
        <p14:creationId xmlns:p14="http://schemas.microsoft.com/office/powerpoint/2010/main" val="317949023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99</a:t>
            </a:fld>
            <a:endParaRPr lang="zh-CN" altLang="en-US"/>
          </a:p>
        </p:txBody>
      </p:sp>
    </p:spTree>
    <p:extLst>
      <p:ext uri="{BB962C8B-B14F-4D97-AF65-F5344CB8AC3E}">
        <p14:creationId xmlns:p14="http://schemas.microsoft.com/office/powerpoint/2010/main" val="300732460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100</a:t>
            </a:fld>
            <a:endParaRPr lang="zh-CN" altLang="en-US"/>
          </a:p>
        </p:txBody>
      </p:sp>
    </p:spTree>
    <p:extLst>
      <p:ext uri="{BB962C8B-B14F-4D97-AF65-F5344CB8AC3E}">
        <p14:creationId xmlns:p14="http://schemas.microsoft.com/office/powerpoint/2010/main" val="383793400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101</a:t>
            </a:fld>
            <a:endParaRPr lang="zh-CN" altLang="en-US"/>
          </a:p>
        </p:txBody>
      </p:sp>
    </p:spTree>
    <p:extLst>
      <p:ext uri="{BB962C8B-B14F-4D97-AF65-F5344CB8AC3E}">
        <p14:creationId xmlns:p14="http://schemas.microsoft.com/office/powerpoint/2010/main" val="213492851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102</a:t>
            </a:fld>
            <a:endParaRPr lang="zh-CN" altLang="en-US"/>
          </a:p>
        </p:txBody>
      </p:sp>
    </p:spTree>
    <p:extLst>
      <p:ext uri="{BB962C8B-B14F-4D97-AF65-F5344CB8AC3E}">
        <p14:creationId xmlns:p14="http://schemas.microsoft.com/office/powerpoint/2010/main" val="613004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69777" y="2309308"/>
            <a:ext cx="10850541" cy="899333"/>
          </a:xfrm>
        </p:spPr>
        <p:txBody>
          <a:bodyPr lIns="101600" tIns="38100" rIns="25400" bIns="38100" anchor="t" anchorCtr="0">
            <a:noAutofit/>
          </a:bodyPr>
          <a:lstStyle>
            <a:lvl1pPr algn="ctr">
              <a:defRPr sz="5400" b="0" spc="600">
                <a:effectLst/>
                <a:latin typeface="+mn-ea"/>
                <a:ea typeface="+mn-ea"/>
              </a:defRPr>
            </a:lvl1pPr>
          </a:lstStyle>
          <a:p>
            <a:r>
              <a:rPr lang="zh-CN" altLang="en-US" dirty="0"/>
              <a:t>单击此处编辑标题</a:t>
            </a:r>
          </a:p>
        </p:txBody>
      </p:sp>
      <p:sp>
        <p:nvSpPr>
          <p:cNvPr id="3" name="副标题 2"/>
          <p:cNvSpPr>
            <a:spLocks noGrp="1"/>
          </p:cNvSpPr>
          <p:nvPr>
            <p:ph type="subTitle" idx="1" hasCustomPrompt="1"/>
          </p:nvPr>
        </p:nvSpPr>
        <p:spPr>
          <a:xfrm>
            <a:off x="669820" y="3566185"/>
            <a:ext cx="10850454" cy="801518"/>
          </a:xfrm>
        </p:spPr>
        <p:txBody>
          <a:bodyPr lIns="101600" tIns="38100" rIns="76200" bIns="38100" anchor="ctr" anchorCtr="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userDrawn="1"/>
        </p:nvCxnSpPr>
        <p:spPr>
          <a:xfrm>
            <a:off x="1007304" y="834057"/>
            <a:ext cx="104638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6794447"/>
            <a:ext cx="10631710" cy="84639"/>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35455A1A-CF29-88D6-04F2-569CBC6BD3B9}"/>
              </a:ext>
            </a:extLst>
          </p:cNvPr>
          <p:cNvPicPr>
            <a:picLocks noChangeAspect="1"/>
          </p:cNvPicPr>
          <p:nvPr userDrawn="1"/>
        </p:nvPicPr>
        <p:blipFill>
          <a:blip r:embed="rId2"/>
          <a:stretch>
            <a:fillRect/>
          </a:stretch>
        </p:blipFill>
        <p:spPr>
          <a:xfrm>
            <a:off x="190550" y="230283"/>
            <a:ext cx="607604" cy="636538"/>
          </a:xfrm>
          <a:prstGeom prst="rect">
            <a:avLst/>
          </a:prstGeom>
        </p:spPr>
      </p:pic>
      <p:pic>
        <p:nvPicPr>
          <p:cNvPr id="3" name="Picture 2">
            <a:extLst>
              <a:ext uri="{FF2B5EF4-FFF2-40B4-BE49-F238E27FC236}">
                <a16:creationId xmlns:a16="http://schemas.microsoft.com/office/drawing/2014/main" id="{A1D6119E-F717-D833-7CD7-3E58C756353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03518" y="230283"/>
            <a:ext cx="3142002" cy="463203"/>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0F7F1CAF-FEF4-50DC-3567-82D081842CE6}"/>
              </a:ext>
            </a:extLst>
          </p:cNvPr>
          <p:cNvPicPr>
            <a:picLocks noChangeAspect="1"/>
          </p:cNvPicPr>
          <p:nvPr userDrawn="1"/>
        </p:nvPicPr>
        <p:blipFill>
          <a:blip r:embed="rId4"/>
          <a:stretch>
            <a:fillRect/>
          </a:stretch>
        </p:blipFill>
        <p:spPr>
          <a:xfrm>
            <a:off x="10410980" y="6541855"/>
            <a:ext cx="1779433" cy="33723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2"/>
            <a:ext cx="10361851" cy="1362390"/>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2026/1/7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2562" y="2175378"/>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2026/1/7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2026/1/7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2026/1/7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等腰三角形 7"/>
          <p:cNvSpPr/>
          <p:nvPr userDrawn="1"/>
        </p:nvSpPr>
        <p:spPr>
          <a:xfrm flipH="1" flipV="1">
            <a:off x="-767029" y="-29126"/>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flipH="1" flipV="1">
            <a:off x="1413539" y="0"/>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a:off x="6085438" y="4298493"/>
            <a:ext cx="5426766" cy="2559507"/>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userDrawn="1"/>
        </p:nvSpPr>
        <p:spPr>
          <a:xfrm>
            <a:off x="7741543" y="3609725"/>
            <a:ext cx="6887119" cy="3248275"/>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2308773" y="3693670"/>
            <a:ext cx="7551038" cy="105497"/>
            <a:chOff x="2101845" y="3387257"/>
            <a:chExt cx="7551038" cy="105497"/>
          </a:xfrm>
        </p:grpSpPr>
        <p:cxnSp>
          <p:nvCxnSpPr>
            <p:cNvPr id="42" name="直接连接符 41"/>
            <p:cNvCxnSpPr/>
            <p:nvPr/>
          </p:nvCxnSpPr>
          <p:spPr>
            <a:xfrm>
              <a:off x="2369489" y="3440005"/>
              <a:ext cx="728339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01845" y="3387257"/>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椭圆 1"/>
          <p:cNvSpPr/>
          <p:nvPr userDrawn="1"/>
        </p:nvSpPr>
        <p:spPr>
          <a:xfrm>
            <a:off x="9998623" y="3693670"/>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84E00EBB-D06F-E769-3074-037334C47EBF}"/>
              </a:ext>
            </a:extLst>
          </p:cNvPr>
          <p:cNvPicPr>
            <a:picLocks noChangeAspect="1"/>
          </p:cNvPicPr>
          <p:nvPr userDrawn="1"/>
        </p:nvPicPr>
        <p:blipFill>
          <a:blip r:embed="rId2"/>
          <a:stretch>
            <a:fillRect/>
          </a:stretch>
        </p:blipFill>
        <p:spPr>
          <a:xfrm>
            <a:off x="4871070" y="5878066"/>
            <a:ext cx="3054996" cy="57897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cxnSp>
        <p:nvCxnSpPr>
          <p:cNvPr id="8" name="直接连接符 7"/>
          <p:cNvCxnSpPr/>
          <p:nvPr userDrawn="1"/>
        </p:nvCxnSpPr>
        <p:spPr>
          <a:xfrm>
            <a:off x="984634" y="1413103"/>
            <a:ext cx="101984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nvGrpSpPr>
        <p:grpSpPr>
          <a:xfrm>
            <a:off x="10607120" y="654595"/>
            <a:ext cx="575989" cy="577246"/>
            <a:chOff x="6084168" y="1274820"/>
            <a:chExt cx="432048" cy="432834"/>
          </a:xfrm>
        </p:grpSpPr>
        <p:sp>
          <p:nvSpPr>
            <p:cNvPr id="10" name="椭圆 22"/>
            <p:cNvSpPr>
              <a:spLocks noChangeArrowheads="1"/>
            </p:cNvSpPr>
            <p:nvPr/>
          </p:nvSpPr>
          <p:spPr bwMode="auto">
            <a:xfrm>
              <a:off x="6084168" y="1274820"/>
              <a:ext cx="432048" cy="432834"/>
            </a:xfrm>
            <a:prstGeom prst="ellipse">
              <a:avLst/>
            </a:prstGeom>
            <a:solidFill>
              <a:srgbClr val="1369B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2" name="组合 11"/>
          <p:cNvGrpSpPr/>
          <p:nvPr userDrawn="1"/>
        </p:nvGrpSpPr>
        <p:grpSpPr>
          <a:xfrm>
            <a:off x="8879153" y="655120"/>
            <a:ext cx="575989" cy="576197"/>
            <a:chOff x="4788024" y="1275213"/>
            <a:chExt cx="432048" cy="432048"/>
          </a:xfrm>
        </p:grpSpPr>
        <p:sp>
          <p:nvSpPr>
            <p:cNvPr id="1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5" name="组合 14"/>
          <p:cNvGrpSpPr/>
          <p:nvPr userDrawn="1"/>
        </p:nvGrpSpPr>
        <p:grpSpPr>
          <a:xfrm>
            <a:off x="9743137" y="654595"/>
            <a:ext cx="577036" cy="577246"/>
            <a:chOff x="5436096" y="1274820"/>
            <a:chExt cx="432833" cy="432834"/>
          </a:xfrm>
        </p:grpSpPr>
        <p:sp>
          <p:nvSpPr>
            <p:cNvPr id="1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8" name="组合 17"/>
          <p:cNvGrpSpPr/>
          <p:nvPr userDrawn="1"/>
        </p:nvGrpSpPr>
        <p:grpSpPr>
          <a:xfrm>
            <a:off x="7151187" y="654595"/>
            <a:ext cx="577036" cy="577246"/>
            <a:chOff x="3491880" y="1274820"/>
            <a:chExt cx="432833" cy="432834"/>
          </a:xfrm>
        </p:grpSpPr>
        <p:sp>
          <p:nvSpPr>
            <p:cNvPr id="19" name="椭圆 16"/>
            <p:cNvSpPr>
              <a:spLocks noChangeArrowheads="1"/>
            </p:cNvSpPr>
            <p:nvPr/>
          </p:nvSpPr>
          <p:spPr bwMode="auto">
            <a:xfrm>
              <a:off x="3491880" y="1274820"/>
              <a:ext cx="432833" cy="432834"/>
            </a:xfrm>
            <a:prstGeom prst="ellipse">
              <a:avLst/>
            </a:prstGeom>
            <a:solidFill>
              <a:srgbClr val="1369B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21" name="组合 20"/>
          <p:cNvGrpSpPr/>
          <p:nvPr userDrawn="1"/>
        </p:nvGrpSpPr>
        <p:grpSpPr>
          <a:xfrm>
            <a:off x="8015170" y="654595"/>
            <a:ext cx="577036" cy="577246"/>
            <a:chOff x="4139952" y="1274820"/>
            <a:chExt cx="432833" cy="432834"/>
          </a:xfrm>
        </p:grpSpPr>
        <p:sp>
          <p:nvSpPr>
            <p:cNvPr id="2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777" y="581333"/>
            <a:ext cx="10850541" cy="64812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 hasCustomPrompt="1"/>
          </p:nvPr>
        </p:nvSpPr>
        <p:spPr>
          <a:xfrm>
            <a:off x="669820" y="1508404"/>
            <a:ext cx="10850454" cy="4750044"/>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2998" y="3789834"/>
            <a:ext cx="3952633" cy="616956"/>
          </a:xfrm>
          <a:prstGeom prst="rect">
            <a:avLst/>
          </a:prstGeom>
        </p:spPr>
      </p:pic>
      <p:sp>
        <p:nvSpPr>
          <p:cNvPr id="4" name="日期占位符 3"/>
          <p:cNvSpPr>
            <a:spLocks noGrp="1"/>
          </p:cNvSpPr>
          <p:nvPr>
            <p:ph type="dt" sz="half" idx="10"/>
          </p:nvPr>
        </p:nvSpPr>
        <p:spPr/>
        <p:txBody>
          <a:bodyPr/>
          <a:lstStyle/>
          <a:p>
            <a:fld id="{530820CF-B880-4189-942D-D702A7CBA730}" type="datetimeFigureOut">
              <a:rPr lang="zh-CN" altLang="en-US" smtClean="0"/>
              <a:t>2026/1/7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40" name="等腰三角形 39"/>
          <p:cNvSpPr/>
          <p:nvPr userDrawn="1"/>
        </p:nvSpPr>
        <p:spPr>
          <a:xfrm>
            <a:off x="7741543" y="3609725"/>
            <a:ext cx="6887119" cy="3248275"/>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userDrawn="1"/>
        </p:nvSpPr>
        <p:spPr>
          <a:xfrm flipH="1" flipV="1">
            <a:off x="-766394" y="-28491"/>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H="1" flipV="1">
            <a:off x="1414174" y="635"/>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a:off x="6086073" y="4299128"/>
            <a:ext cx="5426766" cy="2559507"/>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2308773" y="3437345"/>
            <a:ext cx="7551038" cy="105497"/>
            <a:chOff x="2101845" y="3387257"/>
            <a:chExt cx="7551038" cy="105497"/>
          </a:xfrm>
        </p:grpSpPr>
        <p:cxnSp>
          <p:nvCxnSpPr>
            <p:cNvPr id="42" name="直接连接符 41"/>
            <p:cNvCxnSpPr/>
            <p:nvPr/>
          </p:nvCxnSpPr>
          <p:spPr>
            <a:xfrm>
              <a:off x="2369489" y="3440005"/>
              <a:ext cx="728339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01845" y="3387257"/>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userDrawn="1"/>
        </p:nvSpPr>
        <p:spPr>
          <a:xfrm>
            <a:off x="10011958" y="3437345"/>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寄语(1)"/>
          <p:cNvPicPr>
            <a:picLocks noChangeAspect="1"/>
          </p:cNvPicPr>
          <p:nvPr userDrawn="1"/>
        </p:nvPicPr>
        <p:blipFill>
          <a:blip r:embed="rId3"/>
          <a:srcRect l="114" t="60287" r="-114" b="572"/>
          <a:stretch>
            <a:fillRect/>
          </a:stretch>
        </p:blipFill>
        <p:spPr>
          <a:xfrm>
            <a:off x="2480310" y="2508250"/>
            <a:ext cx="7532370" cy="165798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5" name="标题 4"/>
          <p:cNvSpPr>
            <a:spLocks noGrp="1"/>
          </p:cNvSpPr>
          <p:nvPr>
            <p:ph type="title" hasCustomPrompt="1"/>
          </p:nvPr>
        </p:nvSpPr>
        <p:spPr>
          <a:xfrm>
            <a:off x="839974" y="727845"/>
            <a:ext cx="3931306" cy="1115266"/>
          </a:xfrm>
        </p:spPr>
        <p:txBody>
          <a:bodyPr anchor="ctr" anchorCtr="0"/>
          <a:lstStyle>
            <a:lvl1pPr>
              <a:defRPr sz="3200">
                <a:latin typeface="+mn-ea"/>
                <a:ea typeface="+mn-ea"/>
              </a:defRPr>
            </a:lvl1pPr>
          </a:lstStyle>
          <a:p>
            <a:r>
              <a:rPr lang="zh-CN" altLang="en-US"/>
              <a:t>单击此处编辑标题</a:t>
            </a:r>
          </a:p>
        </p:txBody>
      </p:sp>
      <p:sp>
        <p:nvSpPr>
          <p:cNvPr id="6" name="内容占位符 5"/>
          <p:cNvSpPr>
            <a:spLocks noGrp="1"/>
          </p:cNvSpPr>
          <p:nvPr>
            <p:ph idx="1" hasCustomPrompt="1"/>
          </p:nvPr>
        </p:nvSpPr>
        <p:spPr>
          <a:xfrm>
            <a:off x="5137617" y="727845"/>
            <a:ext cx="6171235" cy="5404215"/>
          </a:xfrm>
        </p:spPr>
        <p:txBody>
          <a:bodyPr/>
          <a:lstStyle>
            <a:lvl1pPr>
              <a:defRPr sz="2400">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vl6pPr>
              <a:defRPr sz="2000"/>
            </a:lvl6pPr>
            <a:lvl7pPr>
              <a:defRPr sz="2000"/>
            </a:lvl7pPr>
            <a:lvl8pPr>
              <a:defRPr sz="2000"/>
            </a:lvl8pPr>
            <a:lvl9pPr>
              <a:defRPr sz="2000"/>
            </a:lvl9pPr>
          </a:lstStyle>
          <a:p>
            <a:pPr lvl="0"/>
            <a:r>
              <a:rPr lang="zh-CN" altLang="en-US"/>
              <a:t>单击此处编辑正文</a:t>
            </a:r>
          </a:p>
        </p:txBody>
      </p:sp>
      <p:sp>
        <p:nvSpPr>
          <p:cNvPr id="7" name="文本占位符 6"/>
          <p:cNvSpPr>
            <a:spLocks noGrp="1"/>
          </p:cNvSpPr>
          <p:nvPr>
            <p:ph type="body" sz="half" idx="2" hasCustomPrompt="1"/>
          </p:nvPr>
        </p:nvSpPr>
        <p:spPr>
          <a:xfrm>
            <a:off x="839974" y="2240060"/>
            <a:ext cx="3931306" cy="3892636"/>
          </a:xfrm>
        </p:spPr>
        <p:txBody>
          <a:bodyPr/>
          <a:lstStyle>
            <a:lvl1pPr marL="342900" indent="-342900">
              <a:buFont typeface="Arial" panose="020B0604020202020204" pitchFamily="34" charset="0"/>
              <a:buChar char="•"/>
              <a:defRPr sz="24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a:t>单击此处编辑正文</a:t>
            </a:r>
          </a:p>
          <a:p>
            <a:pPr lvl="0"/>
            <a:r>
              <a:rPr lang="zh-CN" altLang="en-US">
                <a:sym typeface="+mn-ea"/>
              </a:rPr>
              <a:t>单击此处编辑正文</a:t>
            </a:r>
            <a:endParaRPr lang="zh-CN" altLang="en-US"/>
          </a:p>
          <a:p>
            <a:pPr lvl="0"/>
            <a:r>
              <a:rPr lang="zh-CN" altLang="en-US">
                <a:sym typeface="+mn-ea"/>
              </a:rPr>
              <a:t>单击此处编辑正文</a:t>
            </a:r>
            <a:endParaRPr lang="zh-CN" altLang="en-US"/>
          </a:p>
          <a:p>
            <a:pPr lvl="0"/>
            <a:r>
              <a:rPr lang="zh-CN" altLang="en-US">
                <a:sym typeface="+mn-ea"/>
              </a:rPr>
              <a:t>单击此处编辑正文</a:t>
            </a:r>
          </a:p>
          <a:p>
            <a:pPr lvl="0"/>
            <a:r>
              <a:rPr lang="zh-CN" altLang="en-US">
                <a:sym typeface="+mn-ea"/>
              </a:rPr>
              <a:t>单击此处编辑正文</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t>‹#›</a:t>
            </a:fld>
            <a:endParaRPr lang="zh-CN" altLang="en-US"/>
          </a:p>
        </p:txBody>
      </p:sp>
      <p:sp>
        <p:nvSpPr>
          <p:cNvPr id="9" name="标题 8"/>
          <p:cNvSpPr>
            <a:spLocks noGrp="1"/>
          </p:cNvSpPr>
          <p:nvPr>
            <p:ph type="title" hasCustomPrompt="1"/>
          </p:nvPr>
        </p:nvSpPr>
        <p:spPr>
          <a:xfrm>
            <a:off x="669820" y="5606183"/>
            <a:ext cx="10850454" cy="558268"/>
          </a:xfrm>
        </p:spPr>
        <p:txBody>
          <a:bodyPr/>
          <a:lstStyle>
            <a:lvl1pPr>
              <a:defRPr b="0">
                <a:latin typeface="+mn-ea"/>
                <a:ea typeface="+mn-ea"/>
              </a:defRPr>
            </a:lvl1pPr>
          </a:lstStyle>
          <a:p>
            <a:r>
              <a:rPr lang="zh-CN" altLang="en-US"/>
              <a:t>单击此处编辑正文</a:t>
            </a:r>
          </a:p>
        </p:txBody>
      </p:sp>
      <p:sp>
        <p:nvSpPr>
          <p:cNvPr id="8" name="内容占位符 7"/>
          <p:cNvSpPr>
            <a:spLocks noGrp="1"/>
          </p:cNvSpPr>
          <p:nvPr>
            <p:ph idx="1" hasCustomPrompt="1"/>
          </p:nvPr>
        </p:nvSpPr>
        <p:spPr>
          <a:xfrm>
            <a:off x="669820" y="641469"/>
            <a:ext cx="10850454" cy="4556969"/>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内容占位符 6"/>
          <p:cNvSpPr>
            <a:spLocks noGrp="1"/>
          </p:cNvSpPr>
          <p:nvPr>
            <p:ph idx="1" hasCustomPrompt="1"/>
          </p:nvPr>
        </p:nvSpPr>
        <p:spPr>
          <a:xfrm>
            <a:off x="0" y="0"/>
            <a:ext cx="12194539" cy="686943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内容占位符 1"/>
          <p:cNvSpPr>
            <a:spLocks noGrp="1"/>
          </p:cNvSpPr>
          <p:nvPr>
            <p:ph sz="half" idx="2" hasCustomPrompt="1"/>
          </p:nvPr>
        </p:nvSpPr>
        <p:spPr>
          <a:xfrm>
            <a:off x="467922" y="565255"/>
            <a:ext cx="5399196" cy="5728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
        <p:nvSpPr>
          <p:cNvPr id="6" name="内容占位符 5"/>
          <p:cNvSpPr>
            <a:spLocks noGrp="1"/>
          </p:cNvSpPr>
          <p:nvPr>
            <p:ph sz="half" idx="13" hasCustomPrompt="1"/>
          </p:nvPr>
        </p:nvSpPr>
        <p:spPr>
          <a:xfrm>
            <a:off x="6286787" y="565255"/>
            <a:ext cx="5399196" cy="5728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标题 1"/>
          <p:cNvSpPr>
            <a:spLocks noGrp="1"/>
          </p:cNvSpPr>
          <p:nvPr>
            <p:ph type="title" hasCustomPrompt="1"/>
          </p:nvPr>
        </p:nvSpPr>
        <p:spPr>
          <a:xfrm>
            <a:off x="669777" y="623706"/>
            <a:ext cx="10850541" cy="899333"/>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320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42" name="组合 41"/>
          <p:cNvGrpSpPr/>
          <p:nvPr userDrawn="1"/>
        </p:nvGrpSpPr>
        <p:grpSpPr>
          <a:xfrm>
            <a:off x="0" y="2202951"/>
            <a:ext cx="12190413" cy="2420263"/>
            <a:chOff x="170694" y="177982"/>
            <a:chExt cx="3936004"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6" name="矩形 45"/>
            <p:cNvSpPr/>
            <p:nvPr/>
          </p:nvSpPr>
          <p:spPr>
            <a:xfrm>
              <a:off x="170694" y="261768"/>
              <a:ext cx="3936004" cy="6119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7" name="平行四边形 46"/>
            <p:cNvSpPr/>
            <p:nvPr/>
          </p:nvSpPr>
          <p:spPr>
            <a:xfrm>
              <a:off x="376965" y="178257"/>
              <a:ext cx="1036076" cy="779005"/>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8" name="文本框 6"/>
            <p:cNvSpPr txBox="1"/>
            <p:nvPr/>
          </p:nvSpPr>
          <p:spPr>
            <a:xfrm>
              <a:off x="619911" y="284178"/>
              <a:ext cx="650908" cy="553578"/>
            </a:xfrm>
            <a:prstGeom prst="rect">
              <a:avLst/>
            </a:prstGeom>
            <a:noFill/>
          </p:spPr>
          <p:txBody>
            <a:bodyPr wrap="square" lIns="68580" tIns="34290" rIns="68580" bIns="34290" rtlCol="0">
              <a:spAutoFit/>
            </a:bodyPr>
            <a:lstStyle/>
            <a:p>
              <a:endParaRPr lang="zh-CN" altLang="en-US" sz="1070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7" name="组合 6"/>
          <p:cNvGrpSpPr/>
          <p:nvPr userDrawn="1"/>
        </p:nvGrpSpPr>
        <p:grpSpPr>
          <a:xfrm>
            <a:off x="7919172" y="1700153"/>
            <a:ext cx="575989" cy="577246"/>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rgbClr val="1369B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8" name="组合 7"/>
          <p:cNvGrpSpPr/>
          <p:nvPr userDrawn="1"/>
        </p:nvGrpSpPr>
        <p:grpSpPr>
          <a:xfrm>
            <a:off x="6191205" y="1700678"/>
            <a:ext cx="575989" cy="576197"/>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9" name="组合 8"/>
          <p:cNvGrpSpPr/>
          <p:nvPr userDrawn="1"/>
        </p:nvGrpSpPr>
        <p:grpSpPr>
          <a:xfrm>
            <a:off x="7055189" y="1700153"/>
            <a:ext cx="577036" cy="577246"/>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0" name="组合 9"/>
          <p:cNvGrpSpPr/>
          <p:nvPr userDrawn="1"/>
        </p:nvGrpSpPr>
        <p:grpSpPr>
          <a:xfrm>
            <a:off x="4463238" y="1700153"/>
            <a:ext cx="577036" cy="577246"/>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rgbClr val="1369B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2" name="组合 11"/>
          <p:cNvGrpSpPr/>
          <p:nvPr userDrawn="1"/>
        </p:nvGrpSpPr>
        <p:grpSpPr>
          <a:xfrm>
            <a:off x="5327222" y="1700153"/>
            <a:ext cx="577036" cy="577246"/>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79605" y="6351009"/>
            <a:ext cx="2699578" cy="316859"/>
          </a:xfrm>
          <a:prstGeom prst="rect">
            <a:avLst/>
          </a:prstGeom>
        </p:spPr>
        <p:txBody>
          <a:bodyPr vert="horz" lIns="91440" tIns="45720" rIns="91440" bIns="45720" rtlCol="0" anchor="ctr">
            <a:normAutofit/>
          </a:bodyPr>
          <a:lstStyle>
            <a:lvl1pPr algn="l">
              <a:defRPr sz="1200">
                <a:solidFill>
                  <a:schemeClr val="tx1">
                    <a:tint val="75000"/>
                  </a:schemeClr>
                </a:solidFill>
                <a:latin typeface="+mn-ea"/>
              </a:defRPr>
            </a:lvl1pPr>
          </a:lstStyle>
          <a:p>
            <a:fld id="{760FBDFE-C587-4B4C-A407-44438C67B59E}" type="datetimeFigureOut">
              <a:rPr lang="zh-CN" altLang="en-US" smtClean="0"/>
              <a:t>2026/1/7</a:t>
            </a:fld>
            <a:endParaRPr lang="zh-CN" altLang="en-US"/>
          </a:p>
        </p:txBody>
      </p:sp>
      <p:sp>
        <p:nvSpPr>
          <p:cNvPr id="5" name="页脚占位符 4"/>
          <p:cNvSpPr>
            <a:spLocks noGrp="1"/>
          </p:cNvSpPr>
          <p:nvPr>
            <p:ph type="ftr" sz="quarter" idx="3"/>
          </p:nvPr>
        </p:nvSpPr>
        <p:spPr>
          <a:xfrm>
            <a:off x="4115357" y="6351009"/>
            <a:ext cx="3959381" cy="316859"/>
          </a:xfrm>
          <a:prstGeom prst="rect">
            <a:avLst/>
          </a:prstGeom>
        </p:spPr>
        <p:txBody>
          <a:bodyPr vert="horz" lIns="91440" tIns="45720" rIns="91440" bIns="45720" rtlCol="0" anchor="ctr">
            <a:normAutofit/>
          </a:bodyPr>
          <a:lstStyle>
            <a:lvl1pPr algn="ctr">
              <a:defRPr sz="1200">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8609254" y="6351009"/>
            <a:ext cx="2699578" cy="316859"/>
          </a:xfrm>
          <a:prstGeom prst="rect">
            <a:avLst/>
          </a:prstGeom>
        </p:spPr>
        <p:txBody>
          <a:bodyPr vert="horz" lIns="91440" tIns="45720" rIns="91440" bIns="45720" rtlCol="0" anchor="ctr">
            <a:normAutofit/>
          </a:bodyPr>
          <a:lstStyle>
            <a:lvl1pPr algn="r">
              <a:defRPr sz="1200">
                <a:solidFill>
                  <a:schemeClr val="tx1">
                    <a:tint val="75000"/>
                  </a:schemeClr>
                </a:solidFill>
                <a:latin typeface="+mn-ea"/>
              </a:defRPr>
            </a:lvl1pPr>
          </a:lstStyle>
          <a:p>
            <a:fld id="{49AE70B2-8BF9-45C0-BB95-33D1B9D3A854}" type="slidenum">
              <a:rPr lang="zh-CN" altLang="en-US" smtClean="0"/>
              <a:t>‹#›</a:t>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7"/>
          <p:cNvSpPr>
            <a:spLocks noGrp="1"/>
          </p:cNvSpPr>
          <p:nvPr>
            <p:ph type="title"/>
          </p:nvPr>
        </p:nvSpPr>
        <p:spPr>
          <a:xfrm>
            <a:off x="669777" y="581333"/>
            <a:ext cx="10850541" cy="64812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9" name="文本占位符 8"/>
          <p:cNvSpPr>
            <a:spLocks noGrp="1"/>
          </p:cNvSpPr>
          <p:nvPr>
            <p:ph type="body" idx="1"/>
          </p:nvPr>
        </p:nvSpPr>
        <p:spPr>
          <a:xfrm>
            <a:off x="669820" y="1508404"/>
            <a:ext cx="10850454" cy="4750044"/>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n-ea"/>
          <a:ea typeface="+mn-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ea"/>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121917" tIns="60958" rIns="121917" bIns="60958"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2"/>
            <a:ext cx="10971372" cy="4527011"/>
          </a:xfrm>
          <a:prstGeom prst="rect">
            <a:avLst/>
          </a:prstGeom>
        </p:spPr>
        <p:txBody>
          <a:bodyPr vert="horz" lIns="121917" tIns="60958" rIns="121917" bIns="6095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2"/>
            <a:ext cx="2844430" cy="365210"/>
          </a:xfrm>
          <a:prstGeom prst="rect">
            <a:avLst/>
          </a:prstGeom>
        </p:spPr>
        <p:txBody>
          <a:bodyPr vert="horz" lIns="121917" tIns="60958" rIns="121917" bIns="60958" rtlCol="0" anchor="ctr"/>
          <a:lstStyle>
            <a:lvl1pPr algn="l">
              <a:defRPr sz="1600">
                <a:solidFill>
                  <a:schemeClr val="tx1">
                    <a:tint val="75000"/>
                  </a:schemeClr>
                </a:solidFill>
              </a:defRPr>
            </a:lvl1pPr>
          </a:lstStyle>
          <a:p>
            <a:fld id="{530820CF-B880-4189-942D-D702A7CBA730}" type="datetimeFigureOut">
              <a:rPr lang="zh-CN" altLang="en-US" smtClean="0"/>
              <a:t>2026/1/7</a:t>
            </a:fld>
            <a:endParaRPr lang="zh-CN" altLang="en-US"/>
          </a:p>
        </p:txBody>
      </p:sp>
      <p:sp>
        <p:nvSpPr>
          <p:cNvPr id="5" name="页脚占位符 4"/>
          <p:cNvSpPr>
            <a:spLocks noGrp="1"/>
          </p:cNvSpPr>
          <p:nvPr>
            <p:ph type="ftr" sz="quarter" idx="3"/>
          </p:nvPr>
        </p:nvSpPr>
        <p:spPr>
          <a:xfrm>
            <a:off x="4165058" y="6357822"/>
            <a:ext cx="3860297" cy="365210"/>
          </a:xfrm>
          <a:prstGeom prst="rect">
            <a:avLst/>
          </a:prstGeom>
        </p:spPr>
        <p:txBody>
          <a:bodyPr vert="horz" lIns="121917" tIns="60958" rIns="121917" bIns="60958"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2"/>
            <a:ext cx="2844430" cy="365210"/>
          </a:xfrm>
          <a:prstGeom prst="rect">
            <a:avLst/>
          </a:prstGeom>
        </p:spPr>
        <p:txBody>
          <a:bodyPr vert="horz" lIns="121917" tIns="60958" rIns="121917" bIns="60958"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9.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0.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1.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2.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4.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5.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hyperlink" Target="chapter02-example/2-1.doc"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7.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hyperlink" Target="chapter02-example/2-1.doc" TargetMode="Externa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hyperlink" Target="chapter02-example/2-1.do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hyperlink" Target="chapter02-example/2-1.doc"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comments" Target="../comments/commen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hyperlink" Target="chapter02-example/2-1.doc" TargetMode="External"/><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hyperlink" Target="chapter02-example/2-1.doc"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hyperlink" Target="chapter02-example/2-1.doc"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1.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hyperlink" Target="chapter02-example/2-1.doc"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2.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hyperlink" Target="chapter02-example/2-1.doc"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4.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hyperlink" Target="chapter02-example/2-1.doc" TargetMode="Externa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7.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9.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1.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2.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3.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4.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5.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18"/>
          <p:cNvSpPr txBox="1"/>
          <p:nvPr/>
        </p:nvSpPr>
        <p:spPr>
          <a:xfrm>
            <a:off x="2350790" y="2853730"/>
            <a:ext cx="7706107" cy="707886"/>
          </a:xfrm>
          <a:prstGeom prst="rect">
            <a:avLst/>
          </a:prstGeom>
          <a:noFill/>
        </p:spPr>
        <p:txBody>
          <a:bodyPr wrap="square" rtlCol="0">
            <a:spAutoFit/>
          </a:bodyPr>
          <a:lstStyle/>
          <a:p>
            <a:pPr algn="ctr"/>
            <a:r>
              <a:rPr lang="zh-CN" altLang="en-US" sz="400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第</a:t>
            </a:r>
            <a:r>
              <a:rPr lang="en-US" altLang="zh-CN" sz="400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9</a:t>
            </a:r>
            <a:r>
              <a:rPr lang="zh-CN" altLang="en-US" sz="400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章  智能租房</a:t>
            </a:r>
            <a:r>
              <a:rPr lang="en-US" altLang="zh-CN" sz="400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a:t>
            </a:r>
            <a:r>
              <a:rPr lang="zh-CN" altLang="en-US" sz="400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详情页</a:t>
            </a:r>
            <a:endParaRPr lang="en-US" altLang="zh-CN" sz="4000" dirty="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endParaRPr>
          </a:p>
        </p:txBody>
      </p:sp>
      <p:sp>
        <p:nvSpPr>
          <p:cNvPr id="68" name="Rectangle 4"/>
          <p:cNvSpPr txBox="1">
            <a:spLocks noChangeArrowheads="1"/>
          </p:cNvSpPr>
          <p:nvPr/>
        </p:nvSpPr>
        <p:spPr>
          <a:xfrm>
            <a:off x="4943079" y="3976370"/>
            <a:ext cx="5980192" cy="541655"/>
          </a:xfrm>
          <a:prstGeom prst="rect">
            <a:avLst/>
          </a:prstGeom>
        </p:spPr>
        <p:txBody>
          <a:bodyPr vert="horz" lIns="121917" tIns="60958" rIns="121917" bIns="60958"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2400" dirty="0">
                <a:solidFill>
                  <a:srgbClr val="595959"/>
                </a:solidFill>
                <a:latin typeface="微软雅黑" panose="020B0503020204020204" pitchFamily="34" charset="-122"/>
                <a:ea typeface="微软雅黑" panose="020B0503020204020204" pitchFamily="34" charset="-122"/>
                <a:cs typeface="+mn-ea"/>
                <a:sym typeface="+mn-lt"/>
              </a:rPr>
              <a:t>《Python Web</a:t>
            </a:r>
            <a:r>
              <a:rPr lang="zh-CN" altLang="en-US" sz="2400">
                <a:solidFill>
                  <a:srgbClr val="595959"/>
                </a:solidFill>
                <a:latin typeface="微软雅黑" panose="020B0503020204020204" pitchFamily="34" charset="-122"/>
                <a:ea typeface="微软雅黑" panose="020B0503020204020204" pitchFamily="34" charset="-122"/>
                <a:cs typeface="+mn-ea"/>
                <a:sym typeface="+mn-lt"/>
              </a:rPr>
              <a:t>开发项目教程（</a:t>
            </a:r>
            <a:r>
              <a:rPr lang="en-US" altLang="zh-CN" sz="2400" dirty="0">
                <a:solidFill>
                  <a:srgbClr val="595959"/>
                </a:solidFill>
                <a:latin typeface="微软雅黑" panose="020B0503020204020204" pitchFamily="34" charset="-122"/>
                <a:ea typeface="微软雅黑" panose="020B0503020204020204" pitchFamily="34" charset="-122"/>
                <a:cs typeface="+mn-ea"/>
                <a:sym typeface="+mn-lt"/>
              </a:rPr>
              <a:t>Flask</a:t>
            </a:r>
            <a:r>
              <a:rPr lang="zh-CN" altLang="en-US" sz="2400">
                <a:solidFill>
                  <a:srgbClr val="595959"/>
                </a:solidFill>
                <a:latin typeface="微软雅黑" panose="020B0503020204020204" pitchFamily="34" charset="-122"/>
                <a:ea typeface="微软雅黑" panose="020B0503020204020204" pitchFamily="34" charset="-122"/>
                <a:cs typeface="+mn-ea"/>
                <a:sym typeface="+mn-lt"/>
              </a:rPr>
              <a:t>版）</a:t>
            </a:r>
            <a:r>
              <a:rPr lang="en-US" altLang="zh-CN" sz="2400" dirty="0">
                <a:solidFill>
                  <a:srgbClr val="595959"/>
                </a:solidFill>
                <a:latin typeface="微软雅黑" panose="020B0503020204020204" pitchFamily="34" charset="-122"/>
                <a:ea typeface="微软雅黑" panose="020B0503020204020204" pitchFamily="34" charset="-122"/>
                <a:cs typeface="+mn-ea"/>
                <a:sym typeface="+mn-lt"/>
              </a:rPr>
              <a:t>》</a:t>
            </a:r>
            <a:endParaRPr lang="zh-CN" altLang="en-US" sz="2400" dirty="0">
              <a:solidFill>
                <a:srgbClr val="595959"/>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9.1.1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房源基本信息展示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9" name="矩形 8"/>
          <p:cNvSpPr/>
          <p:nvPr/>
        </p:nvSpPr>
        <p:spPr>
          <a:xfrm>
            <a:off x="982638" y="1281980"/>
            <a:ext cx="10081120" cy="553998"/>
          </a:xfrm>
          <a:prstGeom prst="rect">
            <a:avLst/>
          </a:prstGeom>
        </p:spPr>
        <p:txBody>
          <a:bodyPr wrap="square">
            <a:spAutoFit/>
          </a:bodyPr>
          <a:lstStyle/>
          <a:p>
            <a:pPr>
              <a:lnSpc>
                <a:spcPct val="150000"/>
              </a:lnSpc>
            </a:pPr>
            <a:r>
              <a:rPr lang="zh-CN" altLang="en-US" sz="2000">
                <a:solidFill>
                  <a:srgbClr val="0075CC"/>
                </a:solidFill>
                <a:latin typeface="微软雅黑" panose="020B0503020204020204" pitchFamily="34" charset="-122"/>
                <a:ea typeface="微软雅黑" panose="020B0503020204020204" pitchFamily="34" charset="-122"/>
              </a:rPr>
              <a:t>房源基本信息展示</a:t>
            </a:r>
            <a:r>
              <a:rPr lang="zh-CN" altLang="en-US" sz="2000">
                <a:solidFill>
                  <a:srgbClr val="595959"/>
                </a:solidFill>
                <a:latin typeface="微软雅黑" panose="020B0503020204020204" pitchFamily="34" charset="-122"/>
                <a:ea typeface="微软雅黑" panose="020B0503020204020204" pitchFamily="34" charset="-122"/>
              </a:rPr>
              <a:t>实现房源基本信息展示的功能。</a:t>
            </a:r>
            <a:endParaRPr lang="zh-CN" altLang="en-US" sz="2000" dirty="0">
              <a:solidFill>
                <a:srgbClr val="595959"/>
              </a:solidFill>
              <a:latin typeface="微软雅黑" panose="020B0503020204020204" pitchFamily="34" charset="-122"/>
              <a:ea typeface="微软雅黑" panose="020B0503020204020204" pitchFamily="34" charset="-122"/>
            </a:endParaRPr>
          </a:p>
        </p:txBody>
      </p:sp>
      <p:graphicFrame>
        <p:nvGraphicFramePr>
          <p:cNvPr id="10" name="图示 9"/>
          <p:cNvGraphicFramePr/>
          <p:nvPr>
            <p:extLst>
              <p:ext uri="{D42A27DB-BD31-4B8C-83A1-F6EECF244321}">
                <p14:modId xmlns:p14="http://schemas.microsoft.com/office/powerpoint/2010/main" val="363237177"/>
              </p:ext>
            </p:extLst>
          </p:nvPr>
        </p:nvGraphicFramePr>
        <p:xfrm>
          <a:off x="2422798" y="1789811"/>
          <a:ext cx="6979794" cy="4653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1275" y="981522"/>
            <a:ext cx="3027707" cy="648072"/>
            <a:chOff x="1115236" y="981522"/>
            <a:chExt cx="2732370" cy="648072"/>
          </a:xfrm>
        </p:grpSpPr>
        <p:sp>
          <p:nvSpPr>
            <p:cNvPr id="26" name="圆角矩形 25"/>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训练线性回归模型</a:t>
              </a:r>
            </a:p>
          </p:txBody>
        </p:sp>
      </p:grpSp>
      <p:sp>
        <p:nvSpPr>
          <p:cNvPr id="28" name="椭圆 27"/>
          <p:cNvSpPr/>
          <p:nvPr/>
        </p:nvSpPr>
        <p:spPr>
          <a:xfrm>
            <a:off x="126730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9.6.2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认识</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scikit-learn</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库</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18" name="TextBox 35">
            <a:extLst>
              <a:ext uri="{FF2B5EF4-FFF2-40B4-BE49-F238E27FC236}">
                <a16:creationId xmlns:a16="http://schemas.microsoft.com/office/drawing/2014/main" id="{29EEAFD9-93C7-43A1-935E-BBBAAAD019A3}"/>
              </a:ext>
            </a:extLst>
          </p:cNvPr>
          <p:cNvSpPr txBox="1">
            <a:spLocks noChangeArrowheads="1"/>
          </p:cNvSpPr>
          <p:nvPr/>
        </p:nvSpPr>
        <p:spPr bwMode="auto">
          <a:xfrm>
            <a:off x="1088404" y="1701602"/>
            <a:ext cx="10263386" cy="9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702030404030204" pitchFamily="34" charset="0"/>
                <a:ea typeface="宋体" pitchFamily="2" charset="-122"/>
              </a:defRPr>
            </a:lvl1pPr>
            <a:lvl2pPr marL="742950" indent="-285750">
              <a:defRPr>
                <a:solidFill>
                  <a:schemeClr val="tx1"/>
                </a:solidFill>
                <a:latin typeface="Calibri" panose="020F0702030404030204" pitchFamily="34" charset="0"/>
                <a:ea typeface="宋体" pitchFamily="2" charset="-122"/>
              </a:defRPr>
            </a:lvl2pPr>
            <a:lvl3pPr marL="1143000" indent="-228600">
              <a:defRPr>
                <a:solidFill>
                  <a:schemeClr val="tx1"/>
                </a:solidFill>
                <a:latin typeface="Calibri" panose="020F0702030404030204" pitchFamily="34" charset="0"/>
                <a:ea typeface="宋体" pitchFamily="2" charset="-122"/>
              </a:defRPr>
            </a:lvl3pPr>
            <a:lvl4pPr marL="1600200" indent="-228600">
              <a:defRPr>
                <a:solidFill>
                  <a:schemeClr val="tx1"/>
                </a:solidFill>
                <a:latin typeface="Calibri" panose="020F0702030404030204" pitchFamily="34" charset="0"/>
                <a:ea typeface="宋体" pitchFamily="2" charset="-122"/>
              </a:defRPr>
            </a:lvl4pPr>
            <a:lvl5pPr marL="2057400" indent="-228600">
              <a:defRPr>
                <a:solidFill>
                  <a:schemeClr val="tx1"/>
                </a:solidFill>
                <a:latin typeface="Calibri" panose="020F0702030404030204"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9pPr>
          </a:lstStyle>
          <a:p>
            <a:pPr algn="just">
              <a:lnSpc>
                <a:spcPct val="150000"/>
              </a:lnSpc>
            </a:pPr>
            <a:r>
              <a:rPr lang="zh-CN" altLang="en-US" sz="1800">
                <a:solidFill>
                  <a:srgbClr val="595959"/>
                </a:solidFill>
                <a:latin typeface="微软雅黑" panose="020B0503020204020204" pitchFamily="34" charset="-122"/>
                <a:ea typeface="微软雅黑" panose="020B0503020204020204" pitchFamily="34" charset="-122"/>
              </a:rPr>
              <a:t>为了能够得到准确的</a:t>
            </a:r>
            <a:r>
              <a:rPr lang="zh-CN" altLang="en-US" sz="1800">
                <a:solidFill>
                  <a:srgbClr val="0075CC"/>
                </a:solidFill>
                <a:latin typeface="微软雅黑" panose="020B0503020204020204" pitchFamily="34" charset="-122"/>
                <a:ea typeface="微软雅黑" panose="020B0503020204020204" pitchFamily="34" charset="-122"/>
              </a:rPr>
              <a:t>预测值</a:t>
            </a:r>
            <a:r>
              <a:rPr lang="zh-CN" altLang="en-US" sz="1800">
                <a:solidFill>
                  <a:srgbClr val="595959"/>
                </a:solidFill>
                <a:latin typeface="微软雅黑" panose="020B0503020204020204" pitchFamily="34" charset="-122"/>
                <a:ea typeface="微软雅黑" panose="020B0503020204020204" pitchFamily="34" charset="-122"/>
              </a:rPr>
              <a:t>，需要根据数据</a:t>
            </a:r>
            <a:r>
              <a:rPr lang="zh-CN" altLang="en-US" sz="1800">
                <a:solidFill>
                  <a:srgbClr val="0075CC"/>
                </a:solidFill>
                <a:latin typeface="微软雅黑" panose="020B0503020204020204" pitchFamily="34" charset="-122"/>
                <a:ea typeface="微软雅黑" panose="020B0503020204020204" pitchFamily="34" charset="-122"/>
              </a:rPr>
              <a:t>训练线性回归模型</a:t>
            </a: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LinearRegression</a:t>
            </a:r>
            <a:r>
              <a:rPr lang="zh-CN" altLang="en-US" sz="1800">
                <a:solidFill>
                  <a:srgbClr val="595959"/>
                </a:solidFill>
                <a:latin typeface="微软雅黑" panose="020B0503020204020204" pitchFamily="34" charset="-122"/>
                <a:ea typeface="微软雅黑" panose="020B0503020204020204" pitchFamily="34" charset="-122"/>
              </a:rPr>
              <a:t>类提供了一个用于训练模型的</a:t>
            </a:r>
            <a:r>
              <a:rPr lang="en-US" altLang="zh-CN" sz="1800">
                <a:solidFill>
                  <a:srgbClr val="0075CC"/>
                </a:solidFill>
                <a:latin typeface="微软雅黑" panose="020B0503020204020204" pitchFamily="34" charset="-122"/>
                <a:ea typeface="微软雅黑" panose="020B0503020204020204" pitchFamily="34" charset="-122"/>
              </a:rPr>
              <a:t>fit()</a:t>
            </a:r>
            <a:r>
              <a:rPr lang="zh-CN" altLang="en-US" sz="1800">
                <a:solidFill>
                  <a:srgbClr val="0075CC"/>
                </a:solidFill>
                <a:latin typeface="微软雅黑" panose="020B0503020204020204" pitchFamily="34" charset="-122"/>
                <a:ea typeface="微软雅黑" panose="020B0503020204020204" pitchFamily="34" charset="-122"/>
              </a:rPr>
              <a:t>方法</a:t>
            </a: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fit()</a:t>
            </a:r>
            <a:r>
              <a:rPr lang="zh-CN" altLang="en-US" sz="1800">
                <a:solidFill>
                  <a:srgbClr val="595959"/>
                </a:solidFill>
                <a:latin typeface="微软雅黑" panose="020B0503020204020204" pitchFamily="34" charset="-122"/>
                <a:ea typeface="微软雅黑" panose="020B0503020204020204" pitchFamily="34" charset="-122"/>
              </a:rPr>
              <a:t>方法的语法格式如下所示。</a:t>
            </a:r>
            <a:endParaRPr lang="zh-CN" altLang="en-US" sz="1800" dirty="0">
              <a:solidFill>
                <a:srgbClr val="595959"/>
              </a:solidFill>
              <a:latin typeface="微软雅黑" panose="020B0503020204020204" pitchFamily="34" charset="-122"/>
              <a:ea typeface="微软雅黑" panose="020B0503020204020204" pitchFamily="34" charset="-122"/>
            </a:endParaRPr>
          </a:p>
        </p:txBody>
      </p:sp>
      <p:sp>
        <p:nvSpPr>
          <p:cNvPr id="19" name="矩形 18"/>
          <p:cNvSpPr/>
          <p:nvPr/>
        </p:nvSpPr>
        <p:spPr bwMode="auto">
          <a:xfrm>
            <a:off x="2062758" y="2899604"/>
            <a:ext cx="9289032" cy="760812"/>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fit(X, y, sample_weight=None)</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剪去单角的矩形 19"/>
          <p:cNvSpPr/>
          <p:nvPr/>
        </p:nvSpPr>
        <p:spPr>
          <a:xfrm flipH="1">
            <a:off x="1143691" y="2899604"/>
            <a:ext cx="808346" cy="760812"/>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088404" y="3763700"/>
            <a:ext cx="10263386" cy="1569660"/>
          </a:xfrm>
          <a:prstGeom prst="rect">
            <a:avLst/>
          </a:prstGeom>
        </p:spPr>
        <p:txBody>
          <a:bodyPr wrap="square">
            <a:spAutoFit/>
          </a:bodyPr>
          <a:lstStyle/>
          <a:p>
            <a:pPr marL="342900" lvl="1" indent="-342900">
              <a:lnSpc>
                <a:spcPct val="150000"/>
              </a:lnSpc>
              <a:buClr>
                <a:schemeClr val="tx1"/>
              </a:buClr>
              <a:buFont typeface="Wingdings" panose="05000000000000000000" pitchFamily="2" charset="2"/>
              <a:buChar char="Ø"/>
            </a:pPr>
            <a:r>
              <a:rPr lang="en-US" altLang="zh-CN" sz="16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X</a:t>
            </a:r>
            <a:r>
              <a:rPr lang="zh-CN" altLang="zh-CN"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表示</a:t>
            </a:r>
            <a:r>
              <a:rPr lang="zh-CN" altLang="en-US" sz="16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训练的数据</a:t>
            </a:r>
            <a:r>
              <a:rPr lang="zh-CN" altLang="en-US"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，该参数的值可以为数组或稀疏矩阵（在矩阵中，若数值为</a:t>
            </a:r>
            <a:r>
              <a:rPr lang="en-US" altLang="zh-CN"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0</a:t>
            </a:r>
            <a:r>
              <a:rPr lang="zh-CN" altLang="en-US"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的元素数目远远多于非</a:t>
            </a:r>
            <a:r>
              <a:rPr lang="en-US" altLang="zh-CN"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0</a:t>
            </a:r>
            <a:r>
              <a:rPr lang="zh-CN" altLang="en-US"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的元素数目，并且非</a:t>
            </a:r>
            <a:r>
              <a:rPr lang="en-US" altLang="zh-CN"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0</a:t>
            </a:r>
            <a:r>
              <a:rPr lang="zh-CN" altLang="en-US"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元素分布没有规律时，则称该矩阵为稀疏矩阵）。</a:t>
            </a:r>
            <a:endParaRPr lang="en-US" altLang="zh-CN"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lvl="1" indent="-342900">
              <a:lnSpc>
                <a:spcPct val="150000"/>
              </a:lnSpc>
              <a:buClr>
                <a:schemeClr val="tx1"/>
              </a:buClr>
              <a:buFont typeface="Wingdings" panose="05000000000000000000" pitchFamily="2" charset="2"/>
              <a:buChar char="Ø"/>
            </a:pPr>
            <a:r>
              <a:rPr lang="en-US" altLang="zh-CN" sz="16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y</a:t>
            </a:r>
            <a:r>
              <a:rPr lang="zh-CN" altLang="zh-CN"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表示</a:t>
            </a:r>
            <a:r>
              <a:rPr lang="zh-CN" altLang="en-US" sz="16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目标值</a:t>
            </a:r>
            <a:r>
              <a:rPr lang="zh-CN" altLang="en-US"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lvl="1" indent="-342900">
              <a:lnSpc>
                <a:spcPct val="150000"/>
              </a:lnSpc>
              <a:buClr>
                <a:schemeClr val="tx1"/>
              </a:buClr>
              <a:buFont typeface="Wingdings" panose="05000000000000000000" pitchFamily="2" charset="2"/>
              <a:buChar char="Ø"/>
            </a:pPr>
            <a:r>
              <a:rPr lang="en-US" altLang="zh-CN" sz="16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sample_weight</a:t>
            </a:r>
            <a:r>
              <a:rPr lang="zh-CN" altLang="zh-CN"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表示每个样本的</a:t>
            </a:r>
            <a:r>
              <a:rPr lang="zh-CN" altLang="en-US" sz="16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单独权重</a:t>
            </a:r>
            <a:r>
              <a:rPr lang="zh-CN" altLang="en-US"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文本框 21"/>
          <p:cNvSpPr txBox="1"/>
          <p:nvPr/>
        </p:nvSpPr>
        <p:spPr>
          <a:xfrm>
            <a:off x="1199050" y="2922188"/>
            <a:ext cx="697627" cy="707886"/>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语法</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格式</a:t>
            </a:r>
          </a:p>
        </p:txBody>
      </p:sp>
      <p:sp>
        <p:nvSpPr>
          <p:cNvPr id="23" name="Freeform 16"/>
          <p:cNvSpPr/>
          <p:nvPr/>
        </p:nvSpPr>
        <p:spPr bwMode="auto">
          <a:xfrm>
            <a:off x="1952036" y="2922187"/>
            <a:ext cx="110722" cy="73822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Tree>
    <p:extLst>
      <p:ext uri="{BB962C8B-B14F-4D97-AF65-F5344CB8AC3E}">
        <p14:creationId xmlns:p14="http://schemas.microsoft.com/office/powerpoint/2010/main" val="359861362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1275" y="981522"/>
            <a:ext cx="3027707" cy="648072"/>
            <a:chOff x="1115236" y="981522"/>
            <a:chExt cx="2732370" cy="648072"/>
          </a:xfrm>
        </p:grpSpPr>
        <p:sp>
          <p:nvSpPr>
            <p:cNvPr id="26" name="圆角矩形 25"/>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预测新样本</a:t>
              </a:r>
            </a:p>
          </p:txBody>
        </p:sp>
      </p:grpSp>
      <p:sp>
        <p:nvSpPr>
          <p:cNvPr id="28" name="椭圆 27"/>
          <p:cNvSpPr/>
          <p:nvPr/>
        </p:nvSpPr>
        <p:spPr>
          <a:xfrm>
            <a:off x="126730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9.6.2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认识</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scikit-learn</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库</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18" name="TextBox 35">
            <a:extLst>
              <a:ext uri="{FF2B5EF4-FFF2-40B4-BE49-F238E27FC236}">
                <a16:creationId xmlns:a16="http://schemas.microsoft.com/office/drawing/2014/main" id="{29EEAFD9-93C7-43A1-935E-BBBAAAD019A3}"/>
              </a:ext>
            </a:extLst>
          </p:cNvPr>
          <p:cNvSpPr txBox="1">
            <a:spLocks noChangeArrowheads="1"/>
          </p:cNvSpPr>
          <p:nvPr/>
        </p:nvSpPr>
        <p:spPr bwMode="auto">
          <a:xfrm>
            <a:off x="1088404" y="2182453"/>
            <a:ext cx="10263386" cy="53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702030404030204" pitchFamily="34" charset="0"/>
                <a:ea typeface="宋体" pitchFamily="2" charset="-122"/>
              </a:defRPr>
            </a:lvl1pPr>
            <a:lvl2pPr marL="742950" indent="-285750">
              <a:defRPr>
                <a:solidFill>
                  <a:schemeClr val="tx1"/>
                </a:solidFill>
                <a:latin typeface="Calibri" panose="020F0702030404030204" pitchFamily="34" charset="0"/>
                <a:ea typeface="宋体" pitchFamily="2" charset="-122"/>
              </a:defRPr>
            </a:lvl2pPr>
            <a:lvl3pPr marL="1143000" indent="-228600">
              <a:defRPr>
                <a:solidFill>
                  <a:schemeClr val="tx1"/>
                </a:solidFill>
                <a:latin typeface="Calibri" panose="020F0702030404030204" pitchFamily="34" charset="0"/>
                <a:ea typeface="宋体" pitchFamily="2" charset="-122"/>
              </a:defRPr>
            </a:lvl3pPr>
            <a:lvl4pPr marL="1600200" indent="-228600">
              <a:defRPr>
                <a:solidFill>
                  <a:schemeClr val="tx1"/>
                </a:solidFill>
                <a:latin typeface="Calibri" panose="020F0702030404030204" pitchFamily="34" charset="0"/>
                <a:ea typeface="宋体" pitchFamily="2" charset="-122"/>
              </a:defRPr>
            </a:lvl4pPr>
            <a:lvl5pPr marL="2057400" indent="-228600">
              <a:defRPr>
                <a:solidFill>
                  <a:schemeClr val="tx1"/>
                </a:solidFill>
                <a:latin typeface="Calibri" panose="020F0702030404030204"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9pPr>
          </a:lstStyle>
          <a:p>
            <a:pPr algn="just">
              <a:lnSpc>
                <a:spcPct val="150000"/>
              </a:lnSpc>
            </a:pPr>
            <a:r>
              <a:rPr lang="en-US" altLang="zh-CN" sz="1800">
                <a:solidFill>
                  <a:srgbClr val="0075CC"/>
                </a:solidFill>
                <a:latin typeface="微软雅黑" panose="020B0503020204020204" pitchFamily="34" charset="-122"/>
                <a:ea typeface="微软雅黑" panose="020B0503020204020204" pitchFamily="34" charset="-122"/>
              </a:rPr>
              <a:t>LinearRegression</a:t>
            </a:r>
            <a:r>
              <a:rPr lang="zh-CN" altLang="en-US" sz="1800">
                <a:solidFill>
                  <a:srgbClr val="0075CC"/>
                </a:solidFill>
                <a:latin typeface="微软雅黑" panose="020B0503020204020204" pitchFamily="34" charset="-122"/>
                <a:ea typeface="微软雅黑" panose="020B0503020204020204" pitchFamily="34" charset="-122"/>
              </a:rPr>
              <a:t>类</a:t>
            </a:r>
            <a:r>
              <a:rPr lang="zh-CN" altLang="en-US" sz="1800">
                <a:solidFill>
                  <a:srgbClr val="595959"/>
                </a:solidFill>
                <a:latin typeface="微软雅黑" panose="020B0503020204020204" pitchFamily="34" charset="-122"/>
                <a:ea typeface="微软雅黑" panose="020B0503020204020204" pitchFamily="34" charset="-122"/>
              </a:rPr>
              <a:t>提供了用于</a:t>
            </a:r>
            <a:r>
              <a:rPr lang="zh-CN" altLang="en-US" sz="1800">
                <a:solidFill>
                  <a:srgbClr val="0075CC"/>
                </a:solidFill>
                <a:latin typeface="微软雅黑" panose="020B0503020204020204" pitchFamily="34" charset="-122"/>
                <a:ea typeface="微软雅黑" panose="020B0503020204020204" pitchFamily="34" charset="-122"/>
              </a:rPr>
              <a:t>预测新样本</a:t>
            </a:r>
            <a:r>
              <a:rPr lang="zh-CN" altLang="en-US" sz="1800">
                <a:solidFill>
                  <a:srgbClr val="595959"/>
                </a:solidFill>
                <a:latin typeface="微软雅黑" panose="020B0503020204020204" pitchFamily="34" charset="-122"/>
                <a:ea typeface="微软雅黑" panose="020B0503020204020204" pitchFamily="34" charset="-122"/>
              </a:rPr>
              <a:t>的</a:t>
            </a:r>
            <a:r>
              <a:rPr lang="en-US" altLang="zh-CN" sz="1800">
                <a:solidFill>
                  <a:srgbClr val="0075CC"/>
                </a:solidFill>
                <a:latin typeface="微软雅黑" panose="020B0503020204020204" pitchFamily="34" charset="-122"/>
                <a:ea typeface="微软雅黑" panose="020B0503020204020204" pitchFamily="34" charset="-122"/>
              </a:rPr>
              <a:t>predict()</a:t>
            </a:r>
            <a:r>
              <a:rPr lang="zh-CN" altLang="en-US" sz="1800">
                <a:solidFill>
                  <a:srgbClr val="0075CC"/>
                </a:solidFill>
                <a:latin typeface="微软雅黑" panose="020B0503020204020204" pitchFamily="34" charset="-122"/>
                <a:ea typeface="微软雅黑" panose="020B0503020204020204" pitchFamily="34" charset="-122"/>
              </a:rPr>
              <a:t>方法</a:t>
            </a: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predict()</a:t>
            </a:r>
            <a:r>
              <a:rPr lang="zh-CN" altLang="en-US" sz="1800">
                <a:solidFill>
                  <a:srgbClr val="595959"/>
                </a:solidFill>
                <a:latin typeface="微软雅黑" panose="020B0503020204020204" pitchFamily="34" charset="-122"/>
                <a:ea typeface="微软雅黑" panose="020B0503020204020204" pitchFamily="34" charset="-122"/>
              </a:rPr>
              <a:t>方法的语法格式如下所示。</a:t>
            </a:r>
            <a:endParaRPr lang="zh-CN" altLang="en-US" sz="1800" dirty="0">
              <a:solidFill>
                <a:srgbClr val="595959"/>
              </a:solidFill>
              <a:latin typeface="微软雅黑" panose="020B0503020204020204" pitchFamily="34" charset="-122"/>
              <a:ea typeface="微软雅黑" panose="020B0503020204020204" pitchFamily="34" charset="-122"/>
            </a:endParaRPr>
          </a:p>
        </p:txBody>
      </p:sp>
      <p:sp>
        <p:nvSpPr>
          <p:cNvPr id="19" name="矩形 18"/>
          <p:cNvSpPr/>
          <p:nvPr/>
        </p:nvSpPr>
        <p:spPr bwMode="auto">
          <a:xfrm>
            <a:off x="2062758" y="3118557"/>
            <a:ext cx="9289032" cy="760812"/>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predict(X)</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剪去单角的矩形 19"/>
          <p:cNvSpPr/>
          <p:nvPr/>
        </p:nvSpPr>
        <p:spPr>
          <a:xfrm flipH="1">
            <a:off x="1143691" y="3118557"/>
            <a:ext cx="808346" cy="760812"/>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143691" y="3982653"/>
            <a:ext cx="10208099" cy="507831"/>
          </a:xfrm>
          <a:prstGeom prst="rect">
            <a:avLst/>
          </a:prstGeom>
        </p:spPr>
        <p:txBody>
          <a:bodyPr wrap="square">
            <a:spAutoFit/>
          </a:bodyPr>
          <a:lstStyle/>
          <a:p>
            <a:pPr marL="342900" lvl="1" indent="-342900">
              <a:lnSpc>
                <a:spcPct val="150000"/>
              </a:lnSpc>
              <a:buClr>
                <a:schemeClr val="tx1"/>
              </a:buClr>
              <a:buFont typeface="Wingdings" panose="05000000000000000000" pitchFamily="2" charset="2"/>
              <a:buChar char="Ø"/>
            </a:pPr>
            <a:r>
              <a:rPr lang="en-US" altLang="zh-CN" sz="18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X</a:t>
            </a:r>
            <a:r>
              <a:rPr lang="zh-CN" altLang="zh-CN" sz="18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表示</a:t>
            </a:r>
            <a:r>
              <a:rPr lang="zh-CN" altLang="en-US" sz="1800">
                <a:solidFill>
                  <a:srgbClr val="0075CC"/>
                </a:solidFill>
                <a:latin typeface="微软雅黑" panose="020B0503020204020204" pitchFamily="34" charset="-122"/>
                <a:ea typeface="微软雅黑" panose="020B0503020204020204" pitchFamily="34" charset="-122"/>
              </a:rPr>
              <a:t>新样本</a:t>
            </a:r>
            <a:r>
              <a:rPr lang="zh-CN" altLang="en-US" sz="18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，该参数的值可以为数组或稀疏矩阵。</a:t>
            </a:r>
            <a:endParaRPr lang="en-US" altLang="zh-CN" sz="18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文本框 21"/>
          <p:cNvSpPr txBox="1"/>
          <p:nvPr/>
        </p:nvSpPr>
        <p:spPr>
          <a:xfrm>
            <a:off x="1199050" y="3141141"/>
            <a:ext cx="697627" cy="707886"/>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语法</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格式</a:t>
            </a:r>
          </a:p>
        </p:txBody>
      </p:sp>
      <p:sp>
        <p:nvSpPr>
          <p:cNvPr id="23" name="Freeform 16"/>
          <p:cNvSpPr/>
          <p:nvPr/>
        </p:nvSpPr>
        <p:spPr bwMode="auto">
          <a:xfrm>
            <a:off x="1952036" y="3141140"/>
            <a:ext cx="110722" cy="73822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Tree>
    <p:extLst>
      <p:ext uri="{BB962C8B-B14F-4D97-AF65-F5344CB8AC3E}">
        <p14:creationId xmlns:p14="http://schemas.microsoft.com/office/powerpoint/2010/main" val="421042522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1275" y="981522"/>
            <a:ext cx="3027707" cy="648072"/>
            <a:chOff x="1115236" y="981522"/>
            <a:chExt cx="2732370" cy="648072"/>
          </a:xfrm>
        </p:grpSpPr>
        <p:sp>
          <p:nvSpPr>
            <p:cNvPr id="26" name="圆角矩形 25"/>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预测新样本</a:t>
              </a:r>
            </a:p>
          </p:txBody>
        </p:sp>
      </p:grpSp>
      <p:sp>
        <p:nvSpPr>
          <p:cNvPr id="28" name="椭圆 27"/>
          <p:cNvSpPr/>
          <p:nvPr/>
        </p:nvSpPr>
        <p:spPr>
          <a:xfrm>
            <a:off x="126730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9.6.2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认识</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scikit-learn</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库</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18" name="TextBox 35">
            <a:extLst>
              <a:ext uri="{FF2B5EF4-FFF2-40B4-BE49-F238E27FC236}">
                <a16:creationId xmlns:a16="http://schemas.microsoft.com/office/drawing/2014/main" id="{29EEAFD9-93C7-43A1-935E-BBBAAAD019A3}"/>
              </a:ext>
            </a:extLst>
          </p:cNvPr>
          <p:cNvSpPr txBox="1">
            <a:spLocks noChangeArrowheads="1"/>
          </p:cNvSpPr>
          <p:nvPr/>
        </p:nvSpPr>
        <p:spPr bwMode="auto">
          <a:xfrm>
            <a:off x="4943078" y="3487496"/>
            <a:ext cx="4968552"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702030404030204" pitchFamily="34" charset="0"/>
                <a:ea typeface="宋体" pitchFamily="2" charset="-122"/>
              </a:defRPr>
            </a:lvl1pPr>
            <a:lvl2pPr marL="742950" indent="-285750">
              <a:defRPr>
                <a:solidFill>
                  <a:schemeClr val="tx1"/>
                </a:solidFill>
                <a:latin typeface="Calibri" panose="020F0702030404030204" pitchFamily="34" charset="0"/>
                <a:ea typeface="宋体" pitchFamily="2" charset="-122"/>
              </a:defRPr>
            </a:lvl2pPr>
            <a:lvl3pPr marL="1143000" indent="-228600">
              <a:defRPr>
                <a:solidFill>
                  <a:schemeClr val="tx1"/>
                </a:solidFill>
                <a:latin typeface="Calibri" panose="020F0702030404030204" pitchFamily="34" charset="0"/>
                <a:ea typeface="宋体" pitchFamily="2" charset="-122"/>
              </a:defRPr>
            </a:lvl3pPr>
            <a:lvl4pPr marL="1600200" indent="-228600">
              <a:defRPr>
                <a:solidFill>
                  <a:schemeClr val="tx1"/>
                </a:solidFill>
                <a:latin typeface="Calibri" panose="020F0702030404030204" pitchFamily="34" charset="0"/>
                <a:ea typeface="宋体" pitchFamily="2" charset="-122"/>
              </a:defRPr>
            </a:lvl4pPr>
            <a:lvl5pPr marL="2057400" indent="-228600">
              <a:defRPr>
                <a:solidFill>
                  <a:schemeClr val="tx1"/>
                </a:solidFill>
                <a:latin typeface="Calibri" panose="020F0702030404030204"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9pPr>
          </a:lstStyle>
          <a:p>
            <a:pPr algn="just">
              <a:lnSpc>
                <a:spcPct val="150000"/>
              </a:lnSpc>
            </a:pPr>
            <a:r>
              <a:rPr lang="zh-CN" altLang="en-US" sz="2000">
                <a:solidFill>
                  <a:srgbClr val="595959"/>
                </a:solidFill>
                <a:latin typeface="微软雅黑" panose="020B0503020204020204" pitchFamily="34" charset="-122"/>
                <a:ea typeface="微软雅黑" panose="020B0503020204020204" pitchFamily="34" charset="-122"/>
              </a:rPr>
              <a:t>以</a:t>
            </a:r>
            <a:r>
              <a:rPr lang="zh-CN" altLang="en-US" sz="2000">
                <a:solidFill>
                  <a:srgbClr val="0075CC"/>
                </a:solidFill>
                <a:latin typeface="微软雅黑" panose="020B0503020204020204" pitchFamily="34" charset="-122"/>
                <a:ea typeface="微软雅黑" panose="020B0503020204020204" pitchFamily="34" charset="-122"/>
              </a:rPr>
              <a:t>广告费</a:t>
            </a:r>
            <a:r>
              <a:rPr lang="zh-CN" altLang="en-US" sz="2000">
                <a:solidFill>
                  <a:srgbClr val="595959"/>
                </a:solidFill>
                <a:latin typeface="微软雅黑" panose="020B0503020204020204" pitchFamily="34" charset="-122"/>
                <a:ea typeface="微软雅黑" panose="020B0503020204020204" pitchFamily="34" charset="-122"/>
              </a:rPr>
              <a:t>和</a:t>
            </a:r>
            <a:r>
              <a:rPr lang="zh-CN" altLang="en-US" sz="2000">
                <a:solidFill>
                  <a:srgbClr val="0075CC"/>
                </a:solidFill>
                <a:latin typeface="微软雅黑" panose="020B0503020204020204" pitchFamily="34" charset="-122"/>
                <a:ea typeface="微软雅黑" panose="020B0503020204020204" pitchFamily="34" charset="-122"/>
              </a:rPr>
              <a:t>销售额</a:t>
            </a:r>
            <a:r>
              <a:rPr lang="zh-CN" altLang="en-US" sz="2000">
                <a:solidFill>
                  <a:srgbClr val="595959"/>
                </a:solidFill>
                <a:latin typeface="微软雅黑" panose="020B0503020204020204" pitchFamily="34" charset="-122"/>
                <a:ea typeface="微软雅黑" panose="020B0503020204020204" pitchFamily="34" charset="-122"/>
              </a:rPr>
              <a:t>的数据为例，演示如何使用</a:t>
            </a:r>
            <a:r>
              <a:rPr lang="en-US" altLang="zh-CN" sz="2000">
                <a:solidFill>
                  <a:srgbClr val="595959"/>
                </a:solidFill>
                <a:latin typeface="微软雅黑" panose="020B0503020204020204" pitchFamily="34" charset="-122"/>
                <a:ea typeface="微软雅黑" panose="020B0503020204020204" pitchFamily="34" charset="-122"/>
              </a:rPr>
              <a:t>scikit-learn</a:t>
            </a:r>
            <a:r>
              <a:rPr lang="zh-CN" altLang="en-US" sz="2000">
                <a:solidFill>
                  <a:srgbClr val="595959"/>
                </a:solidFill>
                <a:latin typeface="微软雅黑" panose="020B0503020204020204" pitchFamily="34" charset="-122"/>
                <a:ea typeface="微软雅黑" panose="020B0503020204020204" pitchFamily="34" charset="-122"/>
              </a:rPr>
              <a:t>库实现</a:t>
            </a:r>
            <a:r>
              <a:rPr lang="zh-CN" altLang="en-US" sz="2000">
                <a:solidFill>
                  <a:srgbClr val="0075CC"/>
                </a:solidFill>
                <a:latin typeface="微软雅黑" panose="020B0503020204020204" pitchFamily="34" charset="-122"/>
                <a:ea typeface="微软雅黑" panose="020B0503020204020204" pitchFamily="34" charset="-122"/>
              </a:rPr>
              <a:t>预测销售额</a:t>
            </a:r>
            <a:r>
              <a:rPr lang="zh-CN" altLang="en-US" sz="2000">
                <a:solidFill>
                  <a:srgbClr val="595959"/>
                </a:solidFill>
                <a:latin typeface="微软雅黑" panose="020B0503020204020204" pitchFamily="34" charset="-122"/>
                <a:ea typeface="微软雅黑" panose="020B0503020204020204" pitchFamily="34" charset="-122"/>
              </a:rPr>
              <a:t>的功能。</a:t>
            </a:r>
          </a:p>
        </p:txBody>
      </p:sp>
      <p:pic>
        <p:nvPicPr>
          <p:cNvPr id="15" name="图片 14"/>
          <p:cNvPicPr>
            <a:picLocks noChangeAspect="1"/>
          </p:cNvPicPr>
          <p:nvPr/>
        </p:nvPicPr>
        <p:blipFill>
          <a:blip r:embed="rId3"/>
          <a:stretch>
            <a:fillRect/>
          </a:stretch>
        </p:blipFill>
        <p:spPr>
          <a:xfrm>
            <a:off x="1280136" y="2349674"/>
            <a:ext cx="2995709" cy="3229748"/>
          </a:xfrm>
          <a:prstGeom prst="rect">
            <a:avLst/>
          </a:prstGeom>
        </p:spPr>
      </p:pic>
    </p:spTree>
    <p:extLst>
      <p:ext uri="{BB962C8B-B14F-4D97-AF65-F5344CB8AC3E}">
        <p14:creationId xmlns:p14="http://schemas.microsoft.com/office/powerpoint/2010/main" val="234486124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预测房价走势可视化</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的后端逻辑，能够</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实现后端</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预测房价走势可视化的功能</a:t>
            </a:r>
            <a:endPar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9.6.3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后端逻辑的分析与实现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18940242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35">
            <a:extLst>
              <a:ext uri="{FF2B5EF4-FFF2-40B4-BE49-F238E27FC236}">
                <a16:creationId xmlns:a16="http://schemas.microsoft.com/office/drawing/2014/main" id="{29EEAFD9-93C7-43A1-935E-BBBAAAD019A3}"/>
              </a:ext>
            </a:extLst>
          </p:cNvPr>
          <p:cNvSpPr txBox="1">
            <a:spLocks noChangeArrowheads="1"/>
          </p:cNvSpPr>
          <p:nvPr/>
        </p:nvSpPr>
        <p:spPr bwMode="auto">
          <a:xfrm>
            <a:off x="910630" y="1053530"/>
            <a:ext cx="10585176" cy="136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702030404030204" pitchFamily="34" charset="0"/>
                <a:ea typeface="宋体" pitchFamily="2" charset="-122"/>
              </a:defRPr>
            </a:lvl1pPr>
            <a:lvl2pPr marL="742950" indent="-285750">
              <a:defRPr>
                <a:solidFill>
                  <a:schemeClr val="tx1"/>
                </a:solidFill>
                <a:latin typeface="Calibri" panose="020F0702030404030204" pitchFamily="34" charset="0"/>
                <a:ea typeface="宋体" pitchFamily="2" charset="-122"/>
              </a:defRPr>
            </a:lvl2pPr>
            <a:lvl3pPr marL="1143000" indent="-228600">
              <a:defRPr>
                <a:solidFill>
                  <a:schemeClr val="tx1"/>
                </a:solidFill>
                <a:latin typeface="Calibri" panose="020F0702030404030204" pitchFamily="34" charset="0"/>
                <a:ea typeface="宋体" pitchFamily="2" charset="-122"/>
              </a:defRPr>
            </a:lvl3pPr>
            <a:lvl4pPr marL="1600200" indent="-228600">
              <a:defRPr>
                <a:solidFill>
                  <a:schemeClr val="tx1"/>
                </a:solidFill>
                <a:latin typeface="Calibri" panose="020F0702030404030204" pitchFamily="34" charset="0"/>
                <a:ea typeface="宋体" pitchFamily="2" charset="-122"/>
              </a:defRPr>
            </a:lvl4pPr>
            <a:lvl5pPr marL="2057400" indent="-228600">
              <a:defRPr>
                <a:solidFill>
                  <a:schemeClr val="tx1"/>
                </a:solidFill>
                <a:latin typeface="Calibri" panose="020F0702030404030204"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9pPr>
          </a:lstStyle>
          <a:p>
            <a:pPr algn="just">
              <a:lnSpc>
                <a:spcPct val="150000"/>
              </a:lnSpc>
            </a:pPr>
            <a:r>
              <a:rPr lang="zh-CN" altLang="en-US" sz="1800">
                <a:solidFill>
                  <a:srgbClr val="0075CC"/>
                </a:solidFill>
                <a:latin typeface="微软雅黑" panose="020B0503020204020204" pitchFamily="34" charset="-122"/>
                <a:ea typeface="微软雅黑" panose="020B0503020204020204" pitchFamily="34" charset="-122"/>
              </a:rPr>
              <a:t>预测房价走势可视化</a:t>
            </a:r>
            <a:r>
              <a:rPr lang="zh-CN" altLang="en-US" sz="1800">
                <a:solidFill>
                  <a:srgbClr val="595959"/>
                </a:solidFill>
                <a:latin typeface="微软雅黑" panose="020B0503020204020204" pitchFamily="34" charset="-122"/>
                <a:ea typeface="微软雅黑" panose="020B0503020204020204" pitchFamily="34" charset="-122"/>
              </a:rPr>
              <a:t>功能用于统计</a:t>
            </a:r>
            <a:r>
              <a:rPr lang="zh-CN" altLang="en-US" sz="1800">
                <a:solidFill>
                  <a:srgbClr val="0075CC"/>
                </a:solidFill>
                <a:latin typeface="微软雅黑" panose="020B0503020204020204" pitchFamily="34" charset="-122"/>
                <a:ea typeface="微软雅黑" panose="020B0503020204020204" pitchFamily="34" charset="-122"/>
              </a:rPr>
              <a:t>最近一个月</a:t>
            </a:r>
            <a:r>
              <a:rPr lang="zh-CN" altLang="en-US" sz="1800">
                <a:solidFill>
                  <a:srgbClr val="595959"/>
                </a:solidFill>
                <a:latin typeface="微软雅黑" panose="020B0503020204020204" pitchFamily="34" charset="-122"/>
                <a:ea typeface="微软雅黑" panose="020B0503020204020204" pitchFamily="34" charset="-122"/>
              </a:rPr>
              <a:t>当前房源所属街道范围内所有房源的</a:t>
            </a:r>
            <a:r>
              <a:rPr lang="zh-CN" altLang="en-US" sz="1800">
                <a:solidFill>
                  <a:srgbClr val="0075CC"/>
                </a:solidFill>
                <a:latin typeface="微软雅黑" panose="020B0503020204020204" pitchFamily="34" charset="-122"/>
                <a:ea typeface="微软雅黑" panose="020B0503020204020204" pitchFamily="34" charset="-122"/>
              </a:rPr>
              <a:t>平均价格</a:t>
            </a:r>
            <a:r>
              <a:rPr lang="zh-CN" altLang="en-US" sz="1800">
                <a:solidFill>
                  <a:srgbClr val="595959"/>
                </a:solidFill>
                <a:latin typeface="微软雅黑" panose="020B0503020204020204" pitchFamily="34" charset="-122"/>
                <a:ea typeface="微软雅黑" panose="020B0503020204020204" pitchFamily="34" charset="-122"/>
              </a:rPr>
              <a:t>，并通过散</a:t>
            </a:r>
            <a:r>
              <a:rPr lang="zh-CN" altLang="en-US" sz="1800">
                <a:solidFill>
                  <a:srgbClr val="0075CC"/>
                </a:solidFill>
                <a:latin typeface="微软雅黑" panose="020B0503020204020204" pitchFamily="34" charset="-122"/>
                <a:ea typeface="微软雅黑" panose="020B0503020204020204" pitchFamily="34" charset="-122"/>
              </a:rPr>
              <a:t>点图</a:t>
            </a:r>
            <a:r>
              <a:rPr lang="zh-CN" altLang="en-US" sz="1800">
                <a:solidFill>
                  <a:srgbClr val="595959"/>
                </a:solidFill>
                <a:latin typeface="微软雅黑" panose="020B0503020204020204" pitchFamily="34" charset="-122"/>
                <a:ea typeface="微软雅黑" panose="020B0503020204020204" pitchFamily="34" charset="-122"/>
              </a:rPr>
              <a:t>中的</a:t>
            </a:r>
            <a:r>
              <a:rPr lang="zh-CN" altLang="en-US" sz="1800">
                <a:solidFill>
                  <a:srgbClr val="0075CC"/>
                </a:solidFill>
                <a:latin typeface="微软雅黑" panose="020B0503020204020204" pitchFamily="34" charset="-122"/>
                <a:ea typeface="微软雅黑" panose="020B0503020204020204" pitchFamily="34" charset="-122"/>
              </a:rPr>
              <a:t>圆点</a:t>
            </a:r>
            <a:r>
              <a:rPr lang="zh-CN" altLang="en-US" sz="1800">
                <a:solidFill>
                  <a:srgbClr val="595959"/>
                </a:solidFill>
                <a:latin typeface="微软雅黑" panose="020B0503020204020204" pitchFamily="34" charset="-122"/>
                <a:ea typeface="微软雅黑" panose="020B0503020204020204" pitchFamily="34" charset="-122"/>
              </a:rPr>
              <a:t>展示</a:t>
            </a:r>
            <a:r>
              <a:rPr lang="zh-CN" altLang="en-US" sz="1800">
                <a:solidFill>
                  <a:srgbClr val="0075CC"/>
                </a:solidFill>
                <a:latin typeface="微软雅黑" panose="020B0503020204020204" pitchFamily="34" charset="-122"/>
                <a:ea typeface="微软雅黑" panose="020B0503020204020204" pitchFamily="34" charset="-122"/>
              </a:rPr>
              <a:t>房源平均价格</a:t>
            </a:r>
            <a:r>
              <a:rPr lang="zh-CN" altLang="en-US" sz="1800">
                <a:solidFill>
                  <a:srgbClr val="595959"/>
                </a:solidFill>
                <a:latin typeface="微软雅黑" panose="020B0503020204020204" pitchFamily="34" charset="-122"/>
                <a:ea typeface="微软雅黑" panose="020B0503020204020204" pitchFamily="34" charset="-122"/>
              </a:rPr>
              <a:t>与</a:t>
            </a:r>
            <a:r>
              <a:rPr lang="zh-CN" altLang="en-US" sz="1800">
                <a:solidFill>
                  <a:srgbClr val="0075CC"/>
                </a:solidFill>
                <a:latin typeface="微软雅黑" panose="020B0503020204020204" pitchFamily="34" charset="-122"/>
                <a:ea typeface="微软雅黑" panose="020B0503020204020204" pitchFamily="34" charset="-122"/>
              </a:rPr>
              <a:t>日期</a:t>
            </a:r>
            <a:r>
              <a:rPr lang="zh-CN" altLang="en-US" sz="1800">
                <a:solidFill>
                  <a:srgbClr val="595959"/>
                </a:solidFill>
                <a:latin typeface="微软雅黑" panose="020B0503020204020204" pitchFamily="34" charset="-122"/>
                <a:ea typeface="微软雅黑" panose="020B0503020204020204" pitchFamily="34" charset="-122"/>
              </a:rPr>
              <a:t>的关系，并使用回归线展示平均价格的走势，方便用户了解当前街道房源的市场行情。</a:t>
            </a:r>
          </a:p>
        </p:txBody>
      </p:sp>
      <p:sp>
        <p:nvSpPr>
          <p:cNvPr id="10"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9.6.3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后端逻辑的分析与实现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60418"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726" y="2643020"/>
            <a:ext cx="4020624" cy="32090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矩形 1"/>
          <p:cNvSpPr/>
          <p:nvPr/>
        </p:nvSpPr>
        <p:spPr>
          <a:xfrm>
            <a:off x="6455246" y="3578109"/>
            <a:ext cx="4680520" cy="1338828"/>
          </a:xfrm>
          <a:prstGeom prst="rect">
            <a:avLst/>
          </a:prstGeom>
        </p:spPr>
        <p:txBody>
          <a:bodyPr wrap="square">
            <a:spAutoFit/>
          </a:bodyPr>
          <a:lstStyle/>
          <a:p>
            <a:pPr algn="just">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图中所有</a:t>
            </a:r>
            <a:r>
              <a:rPr lang="zh-CN" altLang="en-US" sz="1800">
                <a:solidFill>
                  <a:srgbClr val="0075CC"/>
                </a:solidFill>
                <a:latin typeface="微软雅黑" panose="020B0503020204020204" pitchFamily="34" charset="-122"/>
                <a:ea typeface="微软雅黑" panose="020B0503020204020204" pitchFamily="34" charset="-122"/>
              </a:rPr>
              <a:t>圆点</a:t>
            </a:r>
            <a:r>
              <a:rPr lang="zh-CN" altLang="en-US" sz="1800">
                <a:solidFill>
                  <a:srgbClr val="595959"/>
                </a:solidFill>
                <a:latin typeface="微软雅黑" panose="020B0503020204020204" pitchFamily="34" charset="-122"/>
                <a:ea typeface="微软雅黑" panose="020B0503020204020204" pitchFamily="34" charset="-122"/>
              </a:rPr>
              <a:t>描述了近</a:t>
            </a:r>
            <a:r>
              <a:rPr lang="zh-CN" altLang="en-US" sz="1800">
                <a:solidFill>
                  <a:srgbClr val="0075CC"/>
                </a:solidFill>
                <a:latin typeface="微软雅黑" panose="020B0503020204020204" pitchFamily="34" charset="-122"/>
                <a:ea typeface="微软雅黑" panose="020B0503020204020204" pitchFamily="34" charset="-122"/>
              </a:rPr>
              <a:t>一个月</a:t>
            </a:r>
            <a:r>
              <a:rPr lang="zh-CN" altLang="en-US" sz="1800">
                <a:solidFill>
                  <a:srgbClr val="595959"/>
                </a:solidFill>
                <a:latin typeface="微软雅黑" panose="020B0503020204020204" pitchFamily="34" charset="-122"/>
                <a:ea typeface="微软雅黑" panose="020B0503020204020204" pitchFamily="34" charset="-122"/>
              </a:rPr>
              <a:t>房源</a:t>
            </a:r>
            <a:r>
              <a:rPr lang="zh-CN" altLang="en-US" sz="1800">
                <a:solidFill>
                  <a:srgbClr val="0075CC"/>
                </a:solidFill>
                <a:latin typeface="微软雅黑" panose="020B0503020204020204" pitchFamily="34" charset="-122"/>
                <a:ea typeface="微软雅黑" panose="020B0503020204020204" pitchFamily="34" charset="-122"/>
              </a:rPr>
              <a:t>平均价格</a:t>
            </a:r>
            <a:r>
              <a:rPr lang="zh-CN" altLang="en-US" sz="1800">
                <a:solidFill>
                  <a:srgbClr val="595959"/>
                </a:solidFill>
                <a:latin typeface="微软雅黑" panose="020B0503020204020204" pitchFamily="34" charset="-122"/>
                <a:ea typeface="微软雅黑" panose="020B0503020204020204" pitchFamily="34" charset="-122"/>
              </a:rPr>
              <a:t>与</a:t>
            </a:r>
            <a:r>
              <a:rPr lang="zh-CN" altLang="en-US" sz="1800">
                <a:solidFill>
                  <a:srgbClr val="0075CC"/>
                </a:solidFill>
                <a:latin typeface="微软雅黑" panose="020B0503020204020204" pitchFamily="34" charset="-122"/>
                <a:ea typeface="微软雅黑" panose="020B0503020204020204" pitchFamily="34" charset="-122"/>
              </a:rPr>
              <a:t>日期</a:t>
            </a:r>
            <a:r>
              <a:rPr lang="zh-CN" altLang="en-US" sz="1800">
                <a:solidFill>
                  <a:srgbClr val="595959"/>
                </a:solidFill>
                <a:latin typeface="微软雅黑" panose="020B0503020204020204" pitchFamily="34" charset="-122"/>
                <a:ea typeface="微软雅黑" panose="020B0503020204020204" pitchFamily="34" charset="-122"/>
              </a:rPr>
              <a:t>的关系，回归线描述了房源平均价格的走势。</a:t>
            </a:r>
          </a:p>
        </p:txBody>
      </p:sp>
    </p:spTree>
    <p:extLst>
      <p:ext uri="{BB962C8B-B14F-4D97-AF65-F5344CB8AC3E}">
        <p14:creationId xmlns:p14="http://schemas.microsoft.com/office/powerpoint/2010/main" val="362323706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35">
            <a:extLst>
              <a:ext uri="{FF2B5EF4-FFF2-40B4-BE49-F238E27FC236}">
                <a16:creationId xmlns:a16="http://schemas.microsoft.com/office/drawing/2014/main" id="{29EEAFD9-93C7-43A1-935E-BBBAAAD019A3}"/>
              </a:ext>
            </a:extLst>
          </p:cNvPr>
          <p:cNvSpPr txBox="1">
            <a:spLocks noChangeArrowheads="1"/>
          </p:cNvSpPr>
          <p:nvPr/>
        </p:nvSpPr>
        <p:spPr bwMode="auto">
          <a:xfrm>
            <a:off x="4871070" y="2853730"/>
            <a:ext cx="5904656" cy="196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702030404030204" pitchFamily="34" charset="0"/>
                <a:ea typeface="宋体" pitchFamily="2" charset="-122"/>
              </a:defRPr>
            </a:lvl1pPr>
            <a:lvl2pPr marL="742950" indent="-285750">
              <a:defRPr>
                <a:solidFill>
                  <a:schemeClr val="tx1"/>
                </a:solidFill>
                <a:latin typeface="Calibri" panose="020F0702030404030204" pitchFamily="34" charset="0"/>
                <a:ea typeface="宋体" pitchFamily="2" charset="-122"/>
              </a:defRPr>
            </a:lvl2pPr>
            <a:lvl3pPr marL="1143000" indent="-228600">
              <a:defRPr>
                <a:solidFill>
                  <a:schemeClr val="tx1"/>
                </a:solidFill>
                <a:latin typeface="Calibri" panose="020F0702030404030204" pitchFamily="34" charset="0"/>
                <a:ea typeface="宋体" pitchFamily="2" charset="-122"/>
              </a:defRPr>
            </a:lvl3pPr>
            <a:lvl4pPr marL="1600200" indent="-228600">
              <a:defRPr>
                <a:solidFill>
                  <a:schemeClr val="tx1"/>
                </a:solidFill>
                <a:latin typeface="Calibri" panose="020F0702030404030204" pitchFamily="34" charset="0"/>
                <a:ea typeface="宋体" pitchFamily="2" charset="-122"/>
              </a:defRPr>
            </a:lvl4pPr>
            <a:lvl5pPr marL="2057400" indent="-228600">
              <a:defRPr>
                <a:solidFill>
                  <a:schemeClr val="tx1"/>
                </a:solidFill>
                <a:latin typeface="Calibri" panose="020F0702030404030204"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9pPr>
          </a:lstStyle>
          <a:p>
            <a:pPr algn="just">
              <a:lnSpc>
                <a:spcPct val="150000"/>
              </a:lnSpc>
            </a:pPr>
            <a:r>
              <a:rPr lang="zh-CN" altLang="en-US" sz="2000" dirty="0">
                <a:solidFill>
                  <a:srgbClr val="0075CC"/>
                </a:solidFill>
                <a:latin typeface="微软雅黑" panose="020B0503020204020204" pitchFamily="34" charset="-122"/>
                <a:ea typeface="微软雅黑" panose="020B0503020204020204" pitchFamily="34" charset="-122"/>
              </a:rPr>
              <a:t>后端</a:t>
            </a:r>
            <a:r>
              <a:rPr lang="zh-CN" altLang="en-US" sz="2000" dirty="0">
                <a:solidFill>
                  <a:srgbClr val="595959"/>
                </a:solidFill>
                <a:latin typeface="微软雅黑" panose="020B0503020204020204" pitchFamily="34" charset="-122"/>
                <a:ea typeface="微软雅黑" panose="020B0503020204020204" pitchFamily="34" charset="-122"/>
              </a:rPr>
              <a:t>主要负责</a:t>
            </a:r>
            <a:r>
              <a:rPr lang="zh-CN" altLang="en-US" sz="2000" dirty="0">
                <a:solidFill>
                  <a:srgbClr val="0075CC"/>
                </a:solidFill>
                <a:latin typeface="微软雅黑" panose="020B0503020204020204" pitchFamily="34" charset="-122"/>
                <a:ea typeface="微软雅黑" panose="020B0503020204020204" pitchFamily="34" charset="-122"/>
              </a:rPr>
              <a:t>计算近一个月</a:t>
            </a:r>
            <a:r>
              <a:rPr lang="zh-CN" altLang="en-US" sz="2000" dirty="0">
                <a:solidFill>
                  <a:srgbClr val="595959"/>
                </a:solidFill>
                <a:latin typeface="微软雅黑" panose="020B0503020204020204" pitchFamily="34" charset="-122"/>
                <a:ea typeface="微软雅黑" panose="020B0503020204020204" pitchFamily="34" charset="-122"/>
              </a:rPr>
              <a:t>当前房源所属街道范围内全部房源的</a:t>
            </a:r>
            <a:r>
              <a:rPr lang="zh-CN" altLang="en-US" sz="2000" dirty="0">
                <a:solidFill>
                  <a:srgbClr val="0075CC"/>
                </a:solidFill>
                <a:latin typeface="微软雅黑" panose="020B0503020204020204" pitchFamily="34" charset="-122"/>
                <a:ea typeface="微软雅黑" panose="020B0503020204020204" pitchFamily="34" charset="-122"/>
              </a:rPr>
              <a:t>平均价格</a:t>
            </a:r>
            <a:r>
              <a:rPr lang="zh-CN" altLang="en-US" sz="2000" dirty="0">
                <a:solidFill>
                  <a:srgbClr val="595959"/>
                </a:solidFill>
                <a:latin typeface="微软雅黑" panose="020B0503020204020204" pitchFamily="34" charset="-122"/>
                <a:ea typeface="微软雅黑" panose="020B0503020204020204" pitchFamily="34" charset="-122"/>
              </a:rPr>
              <a:t>，以及准备由</a:t>
            </a:r>
            <a:r>
              <a:rPr lang="zh-CN" altLang="en-US" sz="2000" dirty="0">
                <a:solidFill>
                  <a:srgbClr val="0075CC"/>
                </a:solidFill>
                <a:latin typeface="微软雅黑" panose="020B0503020204020204" pitchFamily="34" charset="-122"/>
                <a:ea typeface="微软雅黑" panose="020B0503020204020204" pitchFamily="34" charset="-122"/>
              </a:rPr>
              <a:t>发布时间</a:t>
            </a:r>
            <a:r>
              <a:rPr lang="zh-CN" altLang="en-US" sz="2000" dirty="0">
                <a:solidFill>
                  <a:srgbClr val="595959"/>
                </a:solidFill>
                <a:latin typeface="微软雅黑" panose="020B0503020204020204" pitchFamily="34" charset="-122"/>
                <a:ea typeface="微软雅黑" panose="020B0503020204020204" pitchFamily="34" charset="-122"/>
              </a:rPr>
              <a:t>构成的</a:t>
            </a:r>
            <a:r>
              <a:rPr lang="zh-CN" altLang="en-US" sz="2000" dirty="0">
                <a:solidFill>
                  <a:srgbClr val="0075CC"/>
                </a:solidFill>
                <a:latin typeface="微软雅黑" panose="020B0503020204020204" pitchFamily="34" charset="-122"/>
                <a:ea typeface="微软雅黑" panose="020B0503020204020204" pitchFamily="34" charset="-122"/>
              </a:rPr>
              <a:t>时间序列</a:t>
            </a:r>
            <a:r>
              <a:rPr lang="zh-CN" altLang="en-US" sz="2000" dirty="0">
                <a:solidFill>
                  <a:srgbClr val="595959"/>
                </a:solidFill>
                <a:latin typeface="微软雅黑" panose="020B0503020204020204" pitchFamily="34" charset="-122"/>
                <a:ea typeface="微软雅黑" panose="020B0503020204020204" pitchFamily="34" charset="-122"/>
              </a:rPr>
              <a:t>，之后将</a:t>
            </a:r>
            <a:r>
              <a:rPr lang="zh-CN" altLang="en-US" sz="2000" dirty="0">
                <a:solidFill>
                  <a:srgbClr val="0075CC"/>
                </a:solidFill>
                <a:latin typeface="微软雅黑" panose="020B0503020204020204" pitchFamily="34" charset="-122"/>
                <a:ea typeface="微软雅黑" panose="020B0503020204020204" pitchFamily="34" charset="-122"/>
              </a:rPr>
              <a:t>平均价格</a:t>
            </a:r>
            <a:r>
              <a:rPr lang="zh-CN" altLang="en-US" sz="2000" dirty="0">
                <a:solidFill>
                  <a:srgbClr val="595959"/>
                </a:solidFill>
                <a:latin typeface="微软雅黑" panose="020B0503020204020204" pitchFamily="34" charset="-122"/>
                <a:ea typeface="微软雅黑" panose="020B0503020204020204" pitchFamily="34" charset="-122"/>
              </a:rPr>
              <a:t>和</a:t>
            </a:r>
            <a:r>
              <a:rPr lang="zh-CN" altLang="en-US" sz="2000" dirty="0">
                <a:solidFill>
                  <a:srgbClr val="0075CC"/>
                </a:solidFill>
                <a:latin typeface="微软雅黑" panose="020B0503020204020204" pitchFamily="34" charset="-122"/>
                <a:ea typeface="微软雅黑" panose="020B0503020204020204" pitchFamily="34" charset="-122"/>
              </a:rPr>
              <a:t>时间序列</a:t>
            </a:r>
            <a:r>
              <a:rPr lang="zh-CN" altLang="en-US" sz="2000" dirty="0">
                <a:solidFill>
                  <a:srgbClr val="595959"/>
                </a:solidFill>
                <a:latin typeface="微软雅黑" panose="020B0503020204020204" pitchFamily="34" charset="-122"/>
                <a:ea typeface="微软雅黑" panose="020B0503020204020204" pitchFamily="34" charset="-122"/>
              </a:rPr>
              <a:t>传递给前端，由前端绘制成</a:t>
            </a:r>
            <a:r>
              <a:rPr lang="zh-CN" altLang="en-US" sz="2000" dirty="0">
                <a:solidFill>
                  <a:srgbClr val="0075CC"/>
                </a:solidFill>
                <a:latin typeface="微软雅黑" panose="020B0503020204020204" pitchFamily="34" charset="-122"/>
                <a:ea typeface="微软雅黑" panose="020B0503020204020204" pitchFamily="34" charset="-122"/>
              </a:rPr>
              <a:t>散点图</a:t>
            </a:r>
            <a:r>
              <a:rPr lang="zh-CN" altLang="en-US" sz="2000" dirty="0">
                <a:solidFill>
                  <a:srgbClr val="595959"/>
                </a:solidFill>
                <a:latin typeface="微软雅黑" panose="020B0503020204020204" pitchFamily="34" charset="-122"/>
                <a:ea typeface="微软雅黑" panose="020B0503020204020204" pitchFamily="34" charset="-122"/>
              </a:rPr>
              <a:t>。</a:t>
            </a:r>
          </a:p>
        </p:txBody>
      </p:sp>
      <p:sp>
        <p:nvSpPr>
          <p:cNvPr id="10"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9.6.3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后端逻辑的分析与实现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1" name="图片 10"/>
          <p:cNvPicPr>
            <a:picLocks noChangeAspect="1"/>
          </p:cNvPicPr>
          <p:nvPr/>
        </p:nvPicPr>
        <p:blipFill>
          <a:blip r:embed="rId3"/>
          <a:stretch>
            <a:fillRect/>
          </a:stretch>
        </p:blipFill>
        <p:spPr>
          <a:xfrm>
            <a:off x="1342678" y="2061642"/>
            <a:ext cx="2995709" cy="3229748"/>
          </a:xfrm>
          <a:prstGeom prst="rect">
            <a:avLst/>
          </a:prstGeom>
        </p:spPr>
      </p:pic>
    </p:spTree>
    <p:extLst>
      <p:ext uri="{BB962C8B-B14F-4D97-AF65-F5344CB8AC3E}">
        <p14:creationId xmlns:p14="http://schemas.microsoft.com/office/powerpoint/2010/main" val="271484701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1275" y="981522"/>
            <a:ext cx="2091603" cy="648072"/>
            <a:chOff x="1115236" y="981522"/>
            <a:chExt cx="2732370" cy="648072"/>
          </a:xfrm>
        </p:grpSpPr>
        <p:sp>
          <p:nvSpPr>
            <p:cNvPr id="26" name="圆角矩形 25"/>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接口设计</a:t>
              </a:r>
            </a:p>
          </p:txBody>
        </p:sp>
      </p:grpSp>
      <p:sp>
        <p:nvSpPr>
          <p:cNvPr id="28" name="椭圆 27"/>
          <p:cNvSpPr/>
          <p:nvPr/>
        </p:nvSpPr>
        <p:spPr>
          <a:xfrm>
            <a:off x="126730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9.6.3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后端逻辑的分析与实现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1051275" y="1887598"/>
            <a:ext cx="9796459" cy="553998"/>
          </a:xfrm>
          <a:prstGeom prst="rect">
            <a:avLst/>
          </a:prstGeom>
        </p:spPr>
        <p:txBody>
          <a:bodyPr wrap="square">
            <a:spAutoFit/>
          </a:bodyPr>
          <a:lstStyle/>
          <a:p>
            <a:pPr algn="just">
              <a:lnSpc>
                <a:spcPct val="150000"/>
              </a:lnSpc>
            </a:pPr>
            <a:r>
              <a:rPr lang="zh-CN" altLang="en-US" sz="2000">
                <a:solidFill>
                  <a:srgbClr val="595959"/>
                </a:solidFill>
                <a:latin typeface="微软雅黑" panose="020B0503020204020204" pitchFamily="34" charset="-122"/>
                <a:ea typeface="微软雅黑" panose="020B0503020204020204" pitchFamily="34" charset="-122"/>
              </a:rPr>
              <a:t>为了确保</a:t>
            </a:r>
            <a:r>
              <a:rPr lang="zh-CN" altLang="en-US" sz="2000">
                <a:solidFill>
                  <a:srgbClr val="0075CC"/>
                </a:solidFill>
                <a:latin typeface="微软雅黑" panose="020B0503020204020204" pitchFamily="34" charset="-122"/>
                <a:ea typeface="微软雅黑" panose="020B0503020204020204" pitchFamily="34" charset="-122"/>
              </a:rPr>
              <a:t>详情页</a:t>
            </a:r>
            <a:r>
              <a:rPr lang="zh-CN" altLang="en-US" sz="2000">
                <a:solidFill>
                  <a:srgbClr val="595959"/>
                </a:solidFill>
                <a:latin typeface="微软雅黑" panose="020B0503020204020204" pitchFamily="34" charset="-122"/>
                <a:ea typeface="微软雅黑" panose="020B0503020204020204" pitchFamily="34" charset="-122"/>
              </a:rPr>
              <a:t>可以正确显示</a:t>
            </a:r>
            <a:r>
              <a:rPr lang="zh-CN" altLang="en-US" sz="1800">
                <a:solidFill>
                  <a:srgbClr val="0075CC"/>
                </a:solidFill>
                <a:latin typeface="微软雅黑" panose="020B0503020204020204" pitchFamily="34" charset="-122"/>
                <a:ea typeface="微软雅黑" panose="020B0503020204020204" pitchFamily="34" charset="-122"/>
              </a:rPr>
              <a:t>散点图</a:t>
            </a:r>
            <a:r>
              <a:rPr lang="zh-CN" altLang="en-US" sz="2000">
                <a:solidFill>
                  <a:srgbClr val="595959"/>
                </a:solidFill>
                <a:latin typeface="微软雅黑" panose="020B0503020204020204" pitchFamily="34" charset="-122"/>
                <a:ea typeface="微软雅黑" panose="020B0503020204020204" pitchFamily="34" charset="-122"/>
              </a:rPr>
              <a:t>，需要提前明确预测房价走势可视化的</a:t>
            </a:r>
            <a:r>
              <a:rPr lang="zh-CN" altLang="en-US" sz="1800">
                <a:solidFill>
                  <a:srgbClr val="0075CC"/>
                </a:solidFill>
                <a:latin typeface="微软雅黑" panose="020B0503020204020204" pitchFamily="34" charset="-122"/>
                <a:ea typeface="微软雅黑" panose="020B0503020204020204" pitchFamily="34" charset="-122"/>
              </a:rPr>
              <a:t>接口信息</a:t>
            </a:r>
            <a:r>
              <a:rPr lang="zh-CN" altLang="en-US" sz="2000">
                <a:solidFill>
                  <a:srgbClr val="595959"/>
                </a:solidFill>
                <a:latin typeface="微软雅黑" panose="020B0503020204020204" pitchFamily="34" charset="-122"/>
                <a:ea typeface="微软雅黑" panose="020B0503020204020204" pitchFamily="34" charset="-122"/>
              </a:rPr>
              <a:t>。</a:t>
            </a:r>
          </a:p>
        </p:txBody>
      </p:sp>
      <p:graphicFrame>
        <p:nvGraphicFramePr>
          <p:cNvPr id="11" name="表格 10"/>
          <p:cNvGraphicFramePr>
            <a:graphicFrameLocks noGrp="1"/>
          </p:cNvGraphicFramePr>
          <p:nvPr>
            <p:extLst>
              <p:ext uri="{D42A27DB-BD31-4B8C-83A1-F6EECF244321}">
                <p14:modId xmlns:p14="http://schemas.microsoft.com/office/powerpoint/2010/main" val="701048832"/>
              </p:ext>
            </p:extLst>
          </p:nvPr>
        </p:nvGraphicFramePr>
        <p:xfrm>
          <a:off x="3214886" y="2709714"/>
          <a:ext cx="5466015" cy="2304255"/>
        </p:xfrm>
        <a:graphic>
          <a:graphicData uri="http://schemas.openxmlformats.org/drawingml/2006/table">
            <a:tbl>
              <a:tblPr/>
              <a:tblGrid>
                <a:gridCol w="1793607">
                  <a:extLst>
                    <a:ext uri="{9D8B030D-6E8A-4147-A177-3AD203B41FA5}">
                      <a16:colId xmlns:a16="http://schemas.microsoft.com/office/drawing/2014/main" val="3778545926"/>
                    </a:ext>
                  </a:extLst>
                </a:gridCol>
                <a:gridCol w="3672408">
                  <a:extLst>
                    <a:ext uri="{9D8B030D-6E8A-4147-A177-3AD203B41FA5}">
                      <a16:colId xmlns:a16="http://schemas.microsoft.com/office/drawing/2014/main" val="2034797012"/>
                    </a:ext>
                  </a:extLst>
                </a:gridCol>
              </a:tblGrid>
              <a:tr h="460851">
                <a:tc>
                  <a:txBody>
                    <a:bodyPr/>
                    <a:lstStyle/>
                    <a:p>
                      <a:pPr marL="0" algn="ctr" defTabSz="1219200" rtl="0" eaLnBrk="1" fontAlgn="ctr" latinLnBrk="0" hangingPunct="1"/>
                      <a:r>
                        <a:rPr lang="zh-CN" altLang="en-US" sz="1800" b="1"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接口描述</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800" b="1"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说明</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10093537"/>
                  </a:ext>
                </a:extLst>
              </a:tr>
              <a:tr h="460851">
                <a:tc>
                  <a:txBody>
                    <a:bodyPr/>
                    <a:lstStyle/>
                    <a:p>
                      <a:pPr marL="0" algn="l" defTabSz="1219200" rtl="0" eaLnBrk="1" fontAlgn="ctr" latinLnBrk="0" hangingPunct="1"/>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请求页面</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detail_page.html</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09484653"/>
                  </a:ext>
                </a:extLst>
              </a:tr>
              <a:tr h="460851">
                <a:tc>
                  <a:txBody>
                    <a:bodyPr/>
                    <a:lstStyle/>
                    <a:p>
                      <a:pPr marL="0" algn="l" defTabSz="1219200" rtl="0" eaLnBrk="1" fontAlgn="ctr" latinLnBrk="0" hangingPunct="1"/>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请求方式</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GET</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61090594"/>
                  </a:ext>
                </a:extLst>
              </a:tr>
              <a:tr h="460851">
                <a:tc>
                  <a:txBody>
                    <a:bodyPr/>
                    <a:lstStyle/>
                    <a:p>
                      <a:pPr marL="0" algn="l" defTabSz="1219200" rtl="0" eaLnBrk="1" fontAlgn="ctr" latinLnBrk="0" hangingPunct="1"/>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请求地址</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/get/columndata/&lt;block&gt;</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84536881"/>
                  </a:ext>
                </a:extLst>
              </a:tr>
              <a:tr h="460851">
                <a:tc>
                  <a:txBody>
                    <a:bodyPr/>
                    <a:lstStyle/>
                    <a:p>
                      <a:pPr marL="0" algn="l" defTabSz="1219200" rtl="0" eaLnBrk="1" fontAlgn="ctr" latinLnBrk="0" hangingPunct="1"/>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返回数据</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JSON</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格式的数据</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67144048"/>
                  </a:ext>
                </a:extLst>
              </a:tr>
            </a:tbl>
          </a:graphicData>
        </a:graphic>
      </p:graphicFrame>
    </p:spTree>
    <p:extLst>
      <p:ext uri="{BB962C8B-B14F-4D97-AF65-F5344CB8AC3E}">
        <p14:creationId xmlns:p14="http://schemas.microsoft.com/office/powerpoint/2010/main" val="378395758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1275" y="981522"/>
            <a:ext cx="2091603" cy="648072"/>
            <a:chOff x="1115236" y="981522"/>
            <a:chExt cx="2732370" cy="648072"/>
          </a:xfrm>
        </p:grpSpPr>
        <p:sp>
          <p:nvSpPr>
            <p:cNvPr id="26" name="圆角矩形 25"/>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代码实现</a:t>
              </a:r>
            </a:p>
          </p:txBody>
        </p:sp>
      </p:grpSp>
      <p:sp>
        <p:nvSpPr>
          <p:cNvPr id="28" name="椭圆 27"/>
          <p:cNvSpPr/>
          <p:nvPr/>
        </p:nvSpPr>
        <p:spPr>
          <a:xfrm>
            <a:off x="126730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9.6.3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后端逻辑的分析与实现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4367014" y="2133191"/>
            <a:ext cx="6696744" cy="3416320"/>
          </a:xfrm>
          <a:prstGeom prst="rect">
            <a:avLst/>
          </a:prstGeom>
        </p:spPr>
        <p:txBody>
          <a:bodyPr wrap="square">
            <a:spAutoFit/>
          </a:bodyPr>
          <a:lstStyle/>
          <a:p>
            <a:pPr algn="just">
              <a:lnSpc>
                <a:spcPct val="150000"/>
              </a:lnSpc>
            </a:pPr>
            <a:r>
              <a:rPr lang="zh-CN" altLang="en-US" sz="1600">
                <a:solidFill>
                  <a:srgbClr val="595959"/>
                </a:solidFill>
                <a:latin typeface="微软雅黑" panose="020B0503020204020204" pitchFamily="34" charset="-122"/>
                <a:ea typeface="微软雅黑" panose="020B0503020204020204" pitchFamily="34" charset="-122"/>
              </a:rPr>
              <a:t>后端的实现逻辑主要分为以下两种情况：</a:t>
            </a:r>
          </a:p>
          <a:p>
            <a:pPr algn="just">
              <a:lnSpc>
                <a:spcPct val="150000"/>
              </a:lnSpc>
            </a:pPr>
            <a:r>
              <a:rPr lang="zh-CN" altLang="en-US" sz="1600">
                <a:solidFill>
                  <a:srgbClr val="595959"/>
                </a:solidFill>
                <a:latin typeface="微软雅黑" panose="020B0503020204020204" pitchFamily="34" charset="-122"/>
                <a:ea typeface="微软雅黑" panose="020B0503020204020204" pitchFamily="34" charset="-122"/>
              </a:rPr>
              <a:t>（</a:t>
            </a:r>
            <a:r>
              <a:rPr lang="en-US" altLang="zh-CN" sz="1600">
                <a:solidFill>
                  <a:srgbClr val="595959"/>
                </a:solidFill>
                <a:latin typeface="微软雅黑" panose="020B0503020204020204" pitchFamily="34" charset="-122"/>
                <a:ea typeface="微软雅黑" panose="020B0503020204020204" pitchFamily="34" charset="-122"/>
              </a:rPr>
              <a:t>1</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获取平均价格</a:t>
            </a:r>
            <a:r>
              <a:rPr lang="zh-CN" altLang="en-US" sz="1600">
                <a:solidFill>
                  <a:srgbClr val="595959"/>
                </a:solidFill>
                <a:latin typeface="微软雅黑" panose="020B0503020204020204" pitchFamily="34" charset="-122"/>
                <a:ea typeface="微软雅黑" panose="020B0503020204020204" pitchFamily="34" charset="-122"/>
              </a:rPr>
              <a:t>。前端首先向后端发送一个</a:t>
            </a:r>
            <a:r>
              <a:rPr lang="en-US" altLang="zh-CN" sz="1600">
                <a:solidFill>
                  <a:srgbClr val="0075CC"/>
                </a:solidFill>
                <a:latin typeface="微软雅黑" panose="020B0503020204020204" pitchFamily="34" charset="-122"/>
                <a:ea typeface="微软雅黑" panose="020B0503020204020204" pitchFamily="34" charset="-122"/>
              </a:rPr>
              <a:t>Ajax</a:t>
            </a:r>
            <a:r>
              <a:rPr lang="zh-CN" altLang="en-US" sz="1600">
                <a:solidFill>
                  <a:srgbClr val="0075CC"/>
                </a:solidFill>
                <a:latin typeface="微软雅黑" panose="020B0503020204020204" pitchFamily="34" charset="-122"/>
                <a:ea typeface="微软雅黑" panose="020B0503020204020204" pitchFamily="34" charset="-122"/>
              </a:rPr>
              <a:t>请求</a:t>
            </a:r>
            <a:r>
              <a:rPr lang="zh-CN" altLang="en-US" sz="1600">
                <a:solidFill>
                  <a:srgbClr val="595959"/>
                </a:solidFill>
                <a:latin typeface="微软雅黑" panose="020B0503020204020204" pitchFamily="34" charset="-122"/>
                <a:ea typeface="微软雅黑" panose="020B0503020204020204" pitchFamily="34" charset="-122"/>
              </a:rPr>
              <a:t>告知获取</a:t>
            </a:r>
            <a:r>
              <a:rPr lang="zh-CN" altLang="en-US" sz="1600">
                <a:solidFill>
                  <a:srgbClr val="0075CC"/>
                </a:solidFill>
                <a:latin typeface="微软雅黑" panose="020B0503020204020204" pitchFamily="34" charset="-122"/>
                <a:ea typeface="微软雅黑" panose="020B0503020204020204" pitchFamily="34" charset="-122"/>
              </a:rPr>
              <a:t>哪条街道</a:t>
            </a:r>
            <a:r>
              <a:rPr lang="zh-CN" altLang="en-US" sz="1600">
                <a:solidFill>
                  <a:srgbClr val="595959"/>
                </a:solidFill>
                <a:latin typeface="微软雅黑" panose="020B0503020204020204" pitchFamily="34" charset="-122"/>
                <a:ea typeface="微软雅黑" panose="020B0503020204020204" pitchFamily="34" charset="-122"/>
              </a:rPr>
              <a:t>的房源数据，后端需要到</a:t>
            </a:r>
            <a:r>
              <a:rPr lang="zh-CN" altLang="en-US" sz="1600">
                <a:solidFill>
                  <a:srgbClr val="0075CC"/>
                </a:solidFill>
                <a:latin typeface="微软雅黑" panose="020B0503020204020204" pitchFamily="34" charset="-122"/>
                <a:ea typeface="微软雅黑" panose="020B0503020204020204" pitchFamily="34" charset="-122"/>
              </a:rPr>
              <a:t>数据库</a:t>
            </a:r>
            <a:r>
              <a:rPr lang="zh-CN" altLang="en-US" sz="1600">
                <a:solidFill>
                  <a:srgbClr val="595959"/>
                </a:solidFill>
                <a:latin typeface="微软雅黑" panose="020B0503020204020204" pitchFamily="34" charset="-122"/>
                <a:ea typeface="微软雅黑" panose="020B0503020204020204" pitchFamily="34" charset="-122"/>
              </a:rPr>
              <a:t>中</a:t>
            </a:r>
            <a:r>
              <a:rPr lang="zh-CN" altLang="en-US" sz="1600">
                <a:solidFill>
                  <a:srgbClr val="0075CC"/>
                </a:solidFill>
                <a:latin typeface="微软雅黑" panose="020B0503020204020204" pitchFamily="34" charset="-122"/>
                <a:ea typeface="微软雅黑" panose="020B0503020204020204" pitchFamily="34" charset="-122"/>
              </a:rPr>
              <a:t>查询</a:t>
            </a:r>
            <a:r>
              <a:rPr lang="zh-CN" altLang="en-US" sz="1600">
                <a:solidFill>
                  <a:srgbClr val="595959"/>
                </a:solidFill>
                <a:latin typeface="微软雅黑" panose="020B0503020204020204" pitchFamily="34" charset="-122"/>
                <a:ea typeface="微软雅黑" panose="020B0503020204020204" pitchFamily="34" charset="-122"/>
              </a:rPr>
              <a:t>并</a:t>
            </a:r>
            <a:r>
              <a:rPr lang="zh-CN" altLang="en-US" sz="1600">
                <a:solidFill>
                  <a:srgbClr val="0075CC"/>
                </a:solidFill>
                <a:latin typeface="微软雅黑" panose="020B0503020204020204" pitchFamily="34" charset="-122"/>
                <a:ea typeface="微软雅黑" panose="020B0503020204020204" pitchFamily="34" charset="-122"/>
              </a:rPr>
              <a:t>过滤</a:t>
            </a:r>
            <a:r>
              <a:rPr lang="zh-CN" altLang="en-US" sz="1600">
                <a:solidFill>
                  <a:srgbClr val="595959"/>
                </a:solidFill>
                <a:latin typeface="微软雅黑" panose="020B0503020204020204" pitchFamily="34" charset="-122"/>
                <a:ea typeface="微软雅黑" panose="020B0503020204020204" pitchFamily="34" charset="-122"/>
              </a:rPr>
              <a:t>该街道的</a:t>
            </a:r>
            <a:r>
              <a:rPr lang="zh-CN" altLang="en-US" sz="1600">
                <a:solidFill>
                  <a:srgbClr val="0075CC"/>
                </a:solidFill>
                <a:latin typeface="微软雅黑" panose="020B0503020204020204" pitchFamily="34" charset="-122"/>
                <a:ea typeface="微软雅黑" panose="020B0503020204020204" pitchFamily="34" charset="-122"/>
              </a:rPr>
              <a:t>全部房源数据</a:t>
            </a:r>
            <a:r>
              <a:rPr lang="zh-CN" altLang="en-US" sz="1600">
                <a:solidFill>
                  <a:srgbClr val="595959"/>
                </a:solidFill>
                <a:latin typeface="微软雅黑" panose="020B0503020204020204" pitchFamily="34" charset="-122"/>
                <a:ea typeface="微软雅黑" panose="020B0503020204020204" pitchFamily="34" charset="-122"/>
              </a:rPr>
              <a:t>，然后将这些房源数据按照</a:t>
            </a:r>
            <a:r>
              <a:rPr lang="zh-CN" altLang="en-US" sz="1600">
                <a:solidFill>
                  <a:srgbClr val="0075CC"/>
                </a:solidFill>
                <a:latin typeface="微软雅黑" panose="020B0503020204020204" pitchFamily="34" charset="-122"/>
                <a:ea typeface="微软雅黑" panose="020B0503020204020204" pitchFamily="34" charset="-122"/>
              </a:rPr>
              <a:t>发布时间</a:t>
            </a:r>
            <a:r>
              <a:rPr lang="zh-CN" altLang="en-US" sz="1600">
                <a:solidFill>
                  <a:srgbClr val="595959"/>
                </a:solidFill>
                <a:latin typeface="微软雅黑" panose="020B0503020204020204" pitchFamily="34" charset="-122"/>
                <a:ea typeface="微软雅黑" panose="020B0503020204020204" pitchFamily="34" charset="-122"/>
              </a:rPr>
              <a:t>进行</a:t>
            </a:r>
            <a:r>
              <a:rPr lang="zh-CN" altLang="en-US" sz="1600">
                <a:solidFill>
                  <a:srgbClr val="0075CC"/>
                </a:solidFill>
                <a:latin typeface="微软雅黑" panose="020B0503020204020204" pitchFamily="34" charset="-122"/>
                <a:ea typeface="微软雅黑" panose="020B0503020204020204" pitchFamily="34" charset="-122"/>
              </a:rPr>
              <a:t>分组</a:t>
            </a:r>
            <a:r>
              <a:rPr lang="zh-CN" altLang="en-US" sz="1600">
                <a:solidFill>
                  <a:srgbClr val="595959"/>
                </a:solidFill>
                <a:latin typeface="微软雅黑" panose="020B0503020204020204" pitchFamily="34" charset="-122"/>
                <a:ea typeface="微软雅黑" panose="020B0503020204020204" pitchFamily="34" charset="-122"/>
              </a:rPr>
              <a:t>，计算每个分组的</a:t>
            </a:r>
            <a:r>
              <a:rPr lang="zh-CN" altLang="en-US" sz="1600">
                <a:solidFill>
                  <a:srgbClr val="0075CC"/>
                </a:solidFill>
                <a:latin typeface="微软雅黑" panose="020B0503020204020204" pitchFamily="34" charset="-122"/>
                <a:ea typeface="微软雅黑" panose="020B0503020204020204" pitchFamily="34" charset="-122"/>
              </a:rPr>
              <a:t>平均价格</a:t>
            </a:r>
            <a:r>
              <a:rPr lang="zh-CN" altLang="en-US" sz="1600">
                <a:solidFill>
                  <a:srgbClr val="595959"/>
                </a:solidFill>
                <a:latin typeface="微软雅黑" panose="020B0503020204020204" pitchFamily="34" charset="-122"/>
                <a:ea typeface="微软雅黑" panose="020B0503020204020204" pitchFamily="34" charset="-122"/>
              </a:rPr>
              <a:t>，最后取出</a:t>
            </a:r>
            <a:r>
              <a:rPr lang="zh-CN" altLang="en-US" sz="1600">
                <a:solidFill>
                  <a:srgbClr val="0075CC"/>
                </a:solidFill>
                <a:latin typeface="微软雅黑" panose="020B0503020204020204" pitchFamily="34" charset="-122"/>
                <a:ea typeface="微软雅黑" panose="020B0503020204020204" pitchFamily="34" charset="-122"/>
              </a:rPr>
              <a:t>近</a:t>
            </a:r>
            <a:r>
              <a:rPr lang="en-US" altLang="zh-CN" sz="1600">
                <a:solidFill>
                  <a:srgbClr val="0075CC"/>
                </a:solidFill>
                <a:latin typeface="微软雅黑" panose="020B0503020204020204" pitchFamily="34" charset="-122"/>
                <a:ea typeface="微软雅黑" panose="020B0503020204020204" pitchFamily="34" charset="-122"/>
              </a:rPr>
              <a:t>1</a:t>
            </a:r>
            <a:r>
              <a:rPr lang="zh-CN" altLang="en-US" sz="1600">
                <a:solidFill>
                  <a:srgbClr val="0075CC"/>
                </a:solidFill>
                <a:latin typeface="微软雅黑" panose="020B0503020204020204" pitchFamily="34" charset="-122"/>
                <a:ea typeface="微软雅黑" panose="020B0503020204020204" pitchFamily="34" charset="-122"/>
              </a:rPr>
              <a:t>个月</a:t>
            </a:r>
            <a:r>
              <a:rPr lang="zh-CN" altLang="en-US" sz="1600">
                <a:solidFill>
                  <a:srgbClr val="595959"/>
                </a:solidFill>
                <a:latin typeface="微软雅黑" panose="020B0503020204020204" pitchFamily="34" charset="-122"/>
                <a:ea typeface="微软雅黑" panose="020B0503020204020204" pitchFamily="34" charset="-122"/>
              </a:rPr>
              <a:t>的</a:t>
            </a:r>
            <a:r>
              <a:rPr lang="zh-CN" altLang="en-US" sz="1600">
                <a:solidFill>
                  <a:srgbClr val="0075CC"/>
                </a:solidFill>
                <a:latin typeface="微软雅黑" panose="020B0503020204020204" pitchFamily="34" charset="-122"/>
                <a:ea typeface="微软雅黑" panose="020B0503020204020204" pitchFamily="34" charset="-122"/>
              </a:rPr>
              <a:t>平均价格</a:t>
            </a:r>
            <a:r>
              <a:rPr lang="zh-CN" altLang="en-US" sz="1600">
                <a:solidFill>
                  <a:srgbClr val="595959"/>
                </a:solidFill>
                <a:latin typeface="微软雅黑" panose="020B0503020204020204" pitchFamily="34" charset="-122"/>
                <a:ea typeface="微软雅黑" panose="020B0503020204020204" pitchFamily="34" charset="-122"/>
              </a:rPr>
              <a:t>。</a:t>
            </a:r>
          </a:p>
          <a:p>
            <a:pPr algn="just">
              <a:lnSpc>
                <a:spcPct val="150000"/>
              </a:lnSpc>
            </a:pPr>
            <a:r>
              <a:rPr lang="zh-CN" altLang="en-US" sz="1600">
                <a:solidFill>
                  <a:srgbClr val="595959"/>
                </a:solidFill>
                <a:latin typeface="微软雅黑" panose="020B0503020204020204" pitchFamily="34" charset="-122"/>
                <a:ea typeface="微软雅黑" panose="020B0503020204020204" pitchFamily="34" charset="-122"/>
              </a:rPr>
              <a:t>（</a:t>
            </a:r>
            <a:r>
              <a:rPr lang="en-US" altLang="zh-CN" sz="1600">
                <a:solidFill>
                  <a:srgbClr val="595959"/>
                </a:solidFill>
                <a:latin typeface="微软雅黑" panose="020B0503020204020204" pitchFamily="34" charset="-122"/>
                <a:ea typeface="微软雅黑" panose="020B0503020204020204" pitchFamily="34" charset="-122"/>
              </a:rPr>
              <a:t>2</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获取时间序列</a:t>
            </a:r>
            <a:r>
              <a:rPr lang="zh-CN" altLang="en-US" sz="1600">
                <a:solidFill>
                  <a:srgbClr val="595959"/>
                </a:solidFill>
                <a:latin typeface="微软雅黑" panose="020B0503020204020204" pitchFamily="34" charset="-122"/>
                <a:ea typeface="微软雅黑" panose="020B0503020204020204" pitchFamily="34" charset="-122"/>
              </a:rPr>
              <a:t>。前端首先向后端发送一个</a:t>
            </a:r>
            <a:r>
              <a:rPr lang="en-US" altLang="zh-CN" sz="1600">
                <a:solidFill>
                  <a:srgbClr val="0075CC"/>
                </a:solidFill>
                <a:latin typeface="微软雅黑" panose="020B0503020204020204" pitchFamily="34" charset="-122"/>
                <a:ea typeface="微软雅黑" panose="020B0503020204020204" pitchFamily="34" charset="-122"/>
              </a:rPr>
              <a:t>Ajax</a:t>
            </a:r>
            <a:r>
              <a:rPr lang="zh-CN" altLang="en-US" sz="1600">
                <a:solidFill>
                  <a:srgbClr val="0075CC"/>
                </a:solidFill>
                <a:latin typeface="微软雅黑" panose="020B0503020204020204" pitchFamily="34" charset="-122"/>
                <a:ea typeface="微软雅黑" panose="020B0503020204020204" pitchFamily="34" charset="-122"/>
              </a:rPr>
              <a:t>请求</a:t>
            </a:r>
            <a:r>
              <a:rPr lang="zh-CN" altLang="en-US" sz="1600">
                <a:solidFill>
                  <a:srgbClr val="595959"/>
                </a:solidFill>
                <a:latin typeface="微软雅黑" panose="020B0503020204020204" pitchFamily="34" charset="-122"/>
                <a:ea typeface="微软雅黑" panose="020B0503020204020204" pitchFamily="34" charset="-122"/>
              </a:rPr>
              <a:t>告知获取</a:t>
            </a:r>
            <a:r>
              <a:rPr lang="zh-CN" altLang="en-US" sz="1600">
                <a:solidFill>
                  <a:srgbClr val="0075CC"/>
                </a:solidFill>
                <a:latin typeface="微软雅黑" panose="020B0503020204020204" pitchFamily="34" charset="-122"/>
                <a:ea typeface="微软雅黑" panose="020B0503020204020204" pitchFamily="34" charset="-122"/>
              </a:rPr>
              <a:t>哪条街道</a:t>
            </a:r>
            <a:r>
              <a:rPr lang="zh-CN" altLang="en-US" sz="1600">
                <a:solidFill>
                  <a:srgbClr val="595959"/>
                </a:solidFill>
                <a:latin typeface="微软雅黑" panose="020B0503020204020204" pitchFamily="34" charset="-122"/>
                <a:ea typeface="微软雅黑" panose="020B0503020204020204" pitchFamily="34" charset="-122"/>
              </a:rPr>
              <a:t>的房源数据，后端需要到</a:t>
            </a:r>
            <a:r>
              <a:rPr lang="zh-CN" altLang="en-US" sz="1600">
                <a:solidFill>
                  <a:srgbClr val="0075CC"/>
                </a:solidFill>
                <a:latin typeface="微软雅黑" panose="020B0503020204020204" pitchFamily="34" charset="-122"/>
                <a:ea typeface="微软雅黑" panose="020B0503020204020204" pitchFamily="34" charset="-122"/>
              </a:rPr>
              <a:t>数据库</a:t>
            </a:r>
            <a:r>
              <a:rPr lang="zh-CN" altLang="en-US" sz="1600">
                <a:solidFill>
                  <a:srgbClr val="595959"/>
                </a:solidFill>
                <a:latin typeface="微软雅黑" panose="020B0503020204020204" pitchFamily="34" charset="-122"/>
                <a:ea typeface="微软雅黑" panose="020B0503020204020204" pitchFamily="34" charset="-122"/>
              </a:rPr>
              <a:t>中</a:t>
            </a:r>
            <a:r>
              <a:rPr lang="zh-CN" altLang="en-US" sz="1600">
                <a:solidFill>
                  <a:srgbClr val="0075CC"/>
                </a:solidFill>
                <a:latin typeface="微软雅黑" panose="020B0503020204020204" pitchFamily="34" charset="-122"/>
                <a:ea typeface="微软雅黑" panose="020B0503020204020204" pitchFamily="34" charset="-122"/>
              </a:rPr>
              <a:t>查询</a:t>
            </a:r>
            <a:r>
              <a:rPr lang="zh-CN" altLang="en-US" sz="1600">
                <a:solidFill>
                  <a:srgbClr val="595959"/>
                </a:solidFill>
                <a:latin typeface="微软雅黑" panose="020B0503020204020204" pitchFamily="34" charset="-122"/>
                <a:ea typeface="微软雅黑" panose="020B0503020204020204" pitchFamily="34" charset="-122"/>
              </a:rPr>
              <a:t>并</a:t>
            </a:r>
            <a:r>
              <a:rPr lang="zh-CN" altLang="en-US" sz="1600">
                <a:solidFill>
                  <a:srgbClr val="0075CC"/>
                </a:solidFill>
                <a:latin typeface="微软雅黑" panose="020B0503020204020204" pitchFamily="34" charset="-122"/>
                <a:ea typeface="微软雅黑" panose="020B0503020204020204" pitchFamily="34" charset="-122"/>
              </a:rPr>
              <a:t>过滤</a:t>
            </a:r>
            <a:r>
              <a:rPr lang="zh-CN" altLang="en-US" sz="1600">
                <a:solidFill>
                  <a:srgbClr val="595959"/>
                </a:solidFill>
                <a:latin typeface="微软雅黑" panose="020B0503020204020204" pitchFamily="34" charset="-122"/>
                <a:ea typeface="微软雅黑" panose="020B0503020204020204" pitchFamily="34" charset="-122"/>
              </a:rPr>
              <a:t>该街道全部房源的</a:t>
            </a:r>
            <a:r>
              <a:rPr lang="zh-CN" altLang="en-US" sz="1600">
                <a:solidFill>
                  <a:srgbClr val="0075CC"/>
                </a:solidFill>
                <a:latin typeface="微软雅黑" panose="020B0503020204020204" pitchFamily="34" charset="-122"/>
                <a:ea typeface="微软雅黑" panose="020B0503020204020204" pitchFamily="34" charset="-122"/>
              </a:rPr>
              <a:t>发布时间</a:t>
            </a:r>
            <a:r>
              <a:rPr lang="zh-CN" altLang="en-US" sz="1600">
                <a:solidFill>
                  <a:srgbClr val="595959"/>
                </a:solidFill>
                <a:latin typeface="微软雅黑" panose="020B0503020204020204" pitchFamily="34" charset="-122"/>
                <a:ea typeface="微软雅黑" panose="020B0503020204020204" pitchFamily="34" charset="-122"/>
              </a:rPr>
              <a:t>，由于发布时间是秒数，所以这里将发布时间的</a:t>
            </a:r>
            <a:r>
              <a:rPr lang="zh-CN" altLang="en-US" sz="1600">
                <a:solidFill>
                  <a:srgbClr val="0075CC"/>
                </a:solidFill>
                <a:latin typeface="微软雅黑" panose="020B0503020204020204" pitchFamily="34" charset="-122"/>
                <a:ea typeface="微软雅黑" panose="020B0503020204020204" pitchFamily="34" charset="-122"/>
              </a:rPr>
              <a:t>格式</a:t>
            </a:r>
            <a:r>
              <a:rPr lang="zh-CN" altLang="en-US" sz="1600">
                <a:solidFill>
                  <a:srgbClr val="595959"/>
                </a:solidFill>
                <a:latin typeface="微软雅黑" panose="020B0503020204020204" pitchFamily="34" charset="-122"/>
                <a:ea typeface="微软雅黑" panose="020B0503020204020204" pitchFamily="34" charset="-122"/>
              </a:rPr>
              <a:t>由秒数</a:t>
            </a:r>
            <a:r>
              <a:rPr lang="zh-CN" altLang="en-US" sz="1600">
                <a:solidFill>
                  <a:srgbClr val="0075CC"/>
                </a:solidFill>
                <a:latin typeface="微软雅黑" panose="020B0503020204020204" pitchFamily="34" charset="-122"/>
                <a:ea typeface="微软雅黑" panose="020B0503020204020204" pitchFamily="34" charset="-122"/>
              </a:rPr>
              <a:t>转换</a:t>
            </a:r>
            <a:r>
              <a:rPr lang="zh-CN" altLang="en-US" sz="1600">
                <a:solidFill>
                  <a:srgbClr val="595959"/>
                </a:solidFill>
                <a:latin typeface="微软雅黑" panose="020B0503020204020204" pitchFamily="34" charset="-122"/>
                <a:ea typeface="微软雅黑" panose="020B0503020204020204" pitchFamily="34" charset="-122"/>
              </a:rPr>
              <a:t>为“</a:t>
            </a:r>
            <a:r>
              <a:rPr lang="en-US" altLang="zh-CN" sz="1600">
                <a:solidFill>
                  <a:srgbClr val="0075CC"/>
                </a:solidFill>
                <a:latin typeface="微软雅黑" panose="020B0503020204020204" pitchFamily="34" charset="-122"/>
                <a:ea typeface="微软雅黑" panose="020B0503020204020204" pitchFamily="34" charset="-122"/>
              </a:rPr>
              <a:t>x</a:t>
            </a:r>
            <a:r>
              <a:rPr lang="zh-CN" altLang="en-US" sz="1600">
                <a:solidFill>
                  <a:srgbClr val="0075CC"/>
                </a:solidFill>
                <a:latin typeface="微软雅黑" panose="020B0503020204020204" pitchFamily="34" charset="-122"/>
                <a:ea typeface="微软雅黑" panose="020B0503020204020204" pitchFamily="34" charset="-122"/>
              </a:rPr>
              <a:t>月</a:t>
            </a:r>
            <a:r>
              <a:rPr lang="en-US" altLang="zh-CN" sz="1600">
                <a:solidFill>
                  <a:srgbClr val="0075CC"/>
                </a:solidFill>
                <a:latin typeface="微软雅黑" panose="020B0503020204020204" pitchFamily="34" charset="-122"/>
                <a:ea typeface="微软雅黑" panose="020B0503020204020204" pitchFamily="34" charset="-122"/>
              </a:rPr>
              <a:t>x</a:t>
            </a:r>
            <a:r>
              <a:rPr lang="zh-CN" altLang="en-US" sz="1600">
                <a:solidFill>
                  <a:srgbClr val="0075CC"/>
                </a:solidFill>
                <a:latin typeface="微软雅黑" panose="020B0503020204020204" pitchFamily="34" charset="-122"/>
                <a:ea typeface="微软雅黑" panose="020B0503020204020204" pitchFamily="34" charset="-122"/>
              </a:rPr>
              <a:t>日</a:t>
            </a:r>
            <a:r>
              <a:rPr lang="zh-CN" altLang="en-US" sz="1600">
                <a:solidFill>
                  <a:srgbClr val="595959"/>
                </a:solidFill>
                <a:latin typeface="微软雅黑" panose="020B0503020204020204" pitchFamily="34" charset="-122"/>
                <a:ea typeface="微软雅黑" panose="020B0503020204020204" pitchFamily="34" charset="-122"/>
              </a:rPr>
              <a:t>”，并添加到列表中。</a:t>
            </a:r>
          </a:p>
        </p:txBody>
      </p:sp>
      <p:pic>
        <p:nvPicPr>
          <p:cNvPr id="9" name="图片 8"/>
          <p:cNvPicPr>
            <a:picLocks noChangeAspect="1"/>
          </p:cNvPicPr>
          <p:nvPr/>
        </p:nvPicPr>
        <p:blipFill>
          <a:blip r:embed="rId3"/>
          <a:stretch>
            <a:fillRect/>
          </a:stretch>
        </p:blipFill>
        <p:spPr>
          <a:xfrm>
            <a:off x="657552" y="2204740"/>
            <a:ext cx="2995709" cy="3229748"/>
          </a:xfrm>
          <a:prstGeom prst="rect">
            <a:avLst/>
          </a:prstGeom>
        </p:spPr>
      </p:pic>
    </p:spTree>
    <p:extLst>
      <p:ext uri="{BB962C8B-B14F-4D97-AF65-F5344CB8AC3E}">
        <p14:creationId xmlns:p14="http://schemas.microsoft.com/office/powerpoint/2010/main" val="198859058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1275" y="981522"/>
            <a:ext cx="2091603" cy="648072"/>
            <a:chOff x="1115236" y="981522"/>
            <a:chExt cx="2732370" cy="648072"/>
          </a:xfrm>
        </p:grpSpPr>
        <p:sp>
          <p:nvSpPr>
            <p:cNvPr id="26" name="圆角矩形 25"/>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代码实现</a:t>
              </a:r>
            </a:p>
          </p:txBody>
        </p:sp>
      </p:grpSp>
      <p:sp>
        <p:nvSpPr>
          <p:cNvPr id="28" name="椭圆 27"/>
          <p:cNvSpPr/>
          <p:nvPr/>
        </p:nvSpPr>
        <p:spPr>
          <a:xfrm>
            <a:off x="126730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9.6.3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后端逻辑的分析与实现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4367014" y="2480786"/>
            <a:ext cx="6696744" cy="2677656"/>
          </a:xfrm>
          <a:prstGeom prst="rect">
            <a:avLst/>
          </a:prstGeom>
        </p:spPr>
        <p:txBody>
          <a:bodyPr wrap="square">
            <a:spAutoFit/>
          </a:bodyPr>
          <a:lstStyle/>
          <a:p>
            <a:pPr algn="just">
              <a:lnSpc>
                <a:spcPct val="150000"/>
              </a:lnSpc>
            </a:pPr>
            <a:r>
              <a:rPr lang="zh-CN" altLang="en-US" sz="1600">
                <a:solidFill>
                  <a:srgbClr val="595959"/>
                </a:solidFill>
                <a:latin typeface="微软雅黑" panose="020B0503020204020204" pitchFamily="34" charset="-122"/>
                <a:ea typeface="微软雅黑" panose="020B0503020204020204" pitchFamily="34" charset="-122"/>
              </a:rPr>
              <a:t>有了</a:t>
            </a:r>
            <a:r>
              <a:rPr lang="zh-CN" altLang="en-US" sz="1600">
                <a:solidFill>
                  <a:srgbClr val="0075CC"/>
                </a:solidFill>
                <a:latin typeface="微软雅黑" panose="020B0503020204020204" pitchFamily="34" charset="-122"/>
                <a:ea typeface="微软雅黑" panose="020B0503020204020204" pitchFamily="34" charset="-122"/>
              </a:rPr>
              <a:t>平均价格</a:t>
            </a:r>
            <a:r>
              <a:rPr lang="zh-CN" altLang="en-US" sz="1600">
                <a:solidFill>
                  <a:srgbClr val="595959"/>
                </a:solidFill>
                <a:latin typeface="微软雅黑" panose="020B0503020204020204" pitchFamily="34" charset="-122"/>
                <a:ea typeface="微软雅黑" panose="020B0503020204020204" pitchFamily="34" charset="-122"/>
              </a:rPr>
              <a:t>和</a:t>
            </a:r>
            <a:r>
              <a:rPr lang="zh-CN" altLang="en-US" sz="1600">
                <a:solidFill>
                  <a:srgbClr val="0075CC"/>
                </a:solidFill>
                <a:latin typeface="微软雅黑" panose="020B0503020204020204" pitchFamily="34" charset="-122"/>
                <a:ea typeface="微软雅黑" panose="020B0503020204020204" pitchFamily="34" charset="-122"/>
              </a:rPr>
              <a:t>时间序列</a:t>
            </a:r>
            <a:r>
              <a:rPr lang="zh-CN" altLang="en-US" sz="1600">
                <a:solidFill>
                  <a:srgbClr val="595959"/>
                </a:solidFill>
                <a:latin typeface="微软雅黑" panose="020B0503020204020204" pitchFamily="34" charset="-122"/>
                <a:ea typeface="微软雅黑" panose="020B0503020204020204" pitchFamily="34" charset="-122"/>
              </a:rPr>
              <a:t>后，便可以将平均价格和时间序列组装成指定格式的</a:t>
            </a:r>
            <a:r>
              <a:rPr lang="en-US" altLang="zh-CN" sz="1600">
                <a:solidFill>
                  <a:srgbClr val="0075CC"/>
                </a:solidFill>
                <a:latin typeface="微软雅黑" panose="020B0503020204020204" pitchFamily="34" charset="-122"/>
                <a:ea typeface="微软雅黑" panose="020B0503020204020204" pitchFamily="34" charset="-122"/>
              </a:rPr>
              <a:t>JSON</a:t>
            </a:r>
            <a:r>
              <a:rPr lang="zh-CN" altLang="en-US" sz="1600">
                <a:solidFill>
                  <a:srgbClr val="0075CC"/>
                </a:solidFill>
                <a:latin typeface="微软雅黑" panose="020B0503020204020204" pitchFamily="34" charset="-122"/>
                <a:ea typeface="微软雅黑" panose="020B0503020204020204" pitchFamily="34" charset="-122"/>
              </a:rPr>
              <a:t>数据</a:t>
            </a:r>
            <a:r>
              <a:rPr lang="zh-CN" altLang="en-US" sz="1600">
                <a:solidFill>
                  <a:srgbClr val="595959"/>
                </a:solidFill>
                <a:latin typeface="微软雅黑" panose="020B0503020204020204" pitchFamily="34" charset="-122"/>
                <a:ea typeface="微软雅黑" panose="020B0503020204020204" pitchFamily="34" charset="-122"/>
              </a:rPr>
              <a:t>后传给</a:t>
            </a:r>
            <a:r>
              <a:rPr lang="en-US" altLang="zh-CN" sz="1600">
                <a:solidFill>
                  <a:srgbClr val="595959"/>
                </a:solidFill>
                <a:latin typeface="微软雅黑" panose="020B0503020204020204" pitchFamily="34" charset="-122"/>
                <a:ea typeface="微软雅黑" panose="020B0503020204020204" pitchFamily="34" charset="-122"/>
              </a:rPr>
              <a:t>ECharts</a:t>
            </a:r>
            <a:r>
              <a:rPr lang="zh-CN" altLang="en-US" sz="1600">
                <a:solidFill>
                  <a:srgbClr val="595959"/>
                </a:solidFill>
                <a:latin typeface="微软雅黑" panose="020B0503020204020204" pitchFamily="34" charset="-122"/>
                <a:ea typeface="微软雅黑" panose="020B0503020204020204" pitchFamily="34" charset="-122"/>
              </a:rPr>
              <a:t>生成图表。分步骤介绍如何获取平均价格和时间序列。</a:t>
            </a:r>
            <a:endParaRPr lang="en-US" altLang="zh-CN" sz="1600">
              <a:solidFill>
                <a:srgbClr val="595959"/>
              </a:solidFill>
              <a:latin typeface="微软雅黑" panose="020B0503020204020204" pitchFamily="34" charset="-122"/>
              <a:ea typeface="微软雅黑" panose="020B0503020204020204" pitchFamily="34" charset="-122"/>
            </a:endParaRPr>
          </a:p>
          <a:p>
            <a:pPr algn="just">
              <a:lnSpc>
                <a:spcPct val="150000"/>
              </a:lnSpc>
            </a:pPr>
            <a:r>
              <a:rPr lang="zh-CN" altLang="en-US" sz="1600">
                <a:solidFill>
                  <a:srgbClr val="595959"/>
                </a:solidFill>
                <a:latin typeface="微软雅黑" panose="020B0503020204020204" pitchFamily="34" charset="-122"/>
                <a:ea typeface="微软雅黑" panose="020B0503020204020204" pitchFamily="34" charset="-122"/>
              </a:rPr>
              <a:t>（</a:t>
            </a:r>
            <a:r>
              <a:rPr lang="en-US" altLang="zh-CN" sz="1600">
                <a:solidFill>
                  <a:srgbClr val="595959"/>
                </a:solidFill>
                <a:latin typeface="微软雅黑" panose="020B0503020204020204" pitchFamily="34" charset="-122"/>
                <a:ea typeface="微软雅黑" panose="020B0503020204020204" pitchFamily="34" charset="-122"/>
              </a:rPr>
              <a:t>1</a:t>
            </a:r>
            <a:r>
              <a:rPr lang="zh-CN" altLang="en-US" sz="1600">
                <a:solidFill>
                  <a:srgbClr val="595959"/>
                </a:solidFill>
                <a:latin typeface="微软雅黑" panose="020B0503020204020204" pitchFamily="34" charset="-122"/>
                <a:ea typeface="微软雅黑" panose="020B0503020204020204" pitchFamily="34" charset="-122"/>
              </a:rPr>
              <a:t>）在</a:t>
            </a:r>
            <a:r>
              <a:rPr lang="en-US" altLang="zh-CN" sz="1600">
                <a:solidFill>
                  <a:srgbClr val="0075CC"/>
                </a:solidFill>
                <a:latin typeface="微软雅黑" panose="020B0503020204020204" pitchFamily="34" charset="-122"/>
                <a:ea typeface="微软雅黑" panose="020B0503020204020204" pitchFamily="34" charset="-122"/>
              </a:rPr>
              <a:t>detail_page.html</a:t>
            </a:r>
            <a:r>
              <a:rPr lang="zh-CN" altLang="en-US" sz="1600">
                <a:solidFill>
                  <a:srgbClr val="595959"/>
                </a:solidFill>
                <a:latin typeface="微软雅黑" panose="020B0503020204020204" pitchFamily="34" charset="-122"/>
                <a:ea typeface="微软雅黑" panose="020B0503020204020204" pitchFamily="34" charset="-122"/>
              </a:rPr>
              <a:t>文件中，编写了发送</a:t>
            </a:r>
            <a:r>
              <a:rPr lang="en-US" altLang="zh-CN" sz="1600">
                <a:solidFill>
                  <a:srgbClr val="0075CC"/>
                </a:solidFill>
                <a:latin typeface="微软雅黑" panose="020B0503020204020204" pitchFamily="34" charset="-122"/>
                <a:ea typeface="微软雅黑" panose="020B0503020204020204" pitchFamily="34" charset="-122"/>
              </a:rPr>
              <a:t>Ajax</a:t>
            </a:r>
            <a:r>
              <a:rPr lang="zh-CN" altLang="en-US" sz="1600">
                <a:solidFill>
                  <a:srgbClr val="0075CC"/>
                </a:solidFill>
                <a:latin typeface="微软雅黑" panose="020B0503020204020204" pitchFamily="34" charset="-122"/>
                <a:ea typeface="微软雅黑" panose="020B0503020204020204" pitchFamily="34" charset="-122"/>
              </a:rPr>
              <a:t>请求</a:t>
            </a:r>
            <a:r>
              <a:rPr lang="zh-CN" altLang="en-US" sz="1600">
                <a:solidFill>
                  <a:srgbClr val="595959"/>
                </a:solidFill>
                <a:latin typeface="微软雅黑" panose="020B0503020204020204" pitchFamily="34" charset="-122"/>
                <a:ea typeface="微软雅黑" panose="020B0503020204020204" pitchFamily="34" charset="-122"/>
              </a:rPr>
              <a:t>的代码。</a:t>
            </a:r>
          </a:p>
          <a:p>
            <a:pPr algn="just">
              <a:lnSpc>
                <a:spcPct val="150000"/>
              </a:lnSpc>
            </a:pPr>
            <a:r>
              <a:rPr lang="zh-CN" altLang="en-US" sz="1600">
                <a:solidFill>
                  <a:srgbClr val="595959"/>
                </a:solidFill>
                <a:latin typeface="微软雅黑" panose="020B0503020204020204" pitchFamily="34" charset="-122"/>
                <a:ea typeface="微软雅黑" panose="020B0503020204020204" pitchFamily="34" charset="-122"/>
              </a:rPr>
              <a:t>（</a:t>
            </a:r>
            <a:r>
              <a:rPr lang="en-US" altLang="zh-CN" sz="1600">
                <a:solidFill>
                  <a:srgbClr val="595959"/>
                </a:solidFill>
                <a:latin typeface="微软雅黑" panose="020B0503020204020204" pitchFamily="34" charset="-122"/>
                <a:ea typeface="微软雅黑" panose="020B0503020204020204" pitchFamily="34" charset="-122"/>
              </a:rPr>
              <a:t>2</a:t>
            </a:r>
            <a:r>
              <a:rPr lang="zh-CN" altLang="en-US" sz="1600">
                <a:solidFill>
                  <a:srgbClr val="595959"/>
                </a:solidFill>
                <a:latin typeface="微软雅黑" panose="020B0503020204020204" pitchFamily="34" charset="-122"/>
                <a:ea typeface="微软雅黑" panose="020B0503020204020204" pitchFamily="34" charset="-122"/>
              </a:rPr>
              <a:t>）按照定义的接口定义一个</a:t>
            </a:r>
            <a:r>
              <a:rPr lang="zh-CN" altLang="en-US" sz="1600">
                <a:solidFill>
                  <a:srgbClr val="0075CC"/>
                </a:solidFill>
                <a:latin typeface="微软雅黑" panose="020B0503020204020204" pitchFamily="34" charset="-122"/>
                <a:ea typeface="微软雅黑" panose="020B0503020204020204" pitchFamily="34" charset="-122"/>
              </a:rPr>
              <a:t>视图函数</a:t>
            </a:r>
            <a:r>
              <a:rPr lang="en-US" altLang="zh-CN" sz="1600">
                <a:solidFill>
                  <a:srgbClr val="0075CC"/>
                </a:solidFill>
                <a:latin typeface="微软雅黑" panose="020B0503020204020204" pitchFamily="34" charset="-122"/>
                <a:ea typeface="微软雅黑" panose="020B0503020204020204" pitchFamily="34" charset="-122"/>
              </a:rPr>
              <a:t>return_scatter_data()</a:t>
            </a:r>
            <a:r>
              <a:rPr lang="zh-CN" altLang="en-US" sz="1600">
                <a:solidFill>
                  <a:srgbClr val="595959"/>
                </a:solidFill>
                <a:latin typeface="微软雅黑" panose="020B0503020204020204" pitchFamily="34" charset="-122"/>
                <a:ea typeface="微软雅黑" panose="020B0503020204020204" pitchFamily="34" charset="-122"/>
              </a:rPr>
              <a:t>，该函数用于</a:t>
            </a:r>
            <a:r>
              <a:rPr lang="zh-CN" altLang="en-US" sz="1600">
                <a:solidFill>
                  <a:srgbClr val="0075CC"/>
                </a:solidFill>
                <a:latin typeface="微软雅黑" panose="020B0503020204020204" pitchFamily="34" charset="-122"/>
                <a:ea typeface="微软雅黑" panose="020B0503020204020204" pitchFamily="34" charset="-122"/>
              </a:rPr>
              <a:t>将近</a:t>
            </a:r>
            <a:r>
              <a:rPr lang="en-US" altLang="zh-CN" sz="1600">
                <a:solidFill>
                  <a:srgbClr val="0075CC"/>
                </a:solidFill>
                <a:latin typeface="微软雅黑" panose="020B0503020204020204" pitchFamily="34" charset="-122"/>
                <a:ea typeface="微软雅黑" panose="020B0503020204020204" pitchFamily="34" charset="-122"/>
              </a:rPr>
              <a:t>1</a:t>
            </a:r>
            <a:r>
              <a:rPr lang="zh-CN" altLang="en-US" sz="1600">
                <a:solidFill>
                  <a:srgbClr val="0075CC"/>
                </a:solidFill>
                <a:latin typeface="微软雅黑" panose="020B0503020204020204" pitchFamily="34" charset="-122"/>
                <a:ea typeface="微软雅黑" panose="020B0503020204020204" pitchFamily="34" charset="-122"/>
              </a:rPr>
              <a:t>个月</a:t>
            </a:r>
            <a:r>
              <a:rPr lang="zh-CN" altLang="en-US" sz="1600">
                <a:solidFill>
                  <a:srgbClr val="595959"/>
                </a:solidFill>
                <a:latin typeface="微软雅黑" panose="020B0503020204020204" pitchFamily="34" charset="-122"/>
                <a:ea typeface="微软雅黑" panose="020B0503020204020204" pitchFamily="34" charset="-122"/>
              </a:rPr>
              <a:t>同一街道全部</a:t>
            </a:r>
            <a:r>
              <a:rPr lang="zh-CN" altLang="en-US" sz="1600">
                <a:solidFill>
                  <a:srgbClr val="0075CC"/>
                </a:solidFill>
                <a:latin typeface="微软雅黑" panose="020B0503020204020204" pitchFamily="34" charset="-122"/>
                <a:ea typeface="微软雅黑" panose="020B0503020204020204" pitchFamily="34" charset="-122"/>
              </a:rPr>
              <a:t>房源数据</a:t>
            </a:r>
            <a:r>
              <a:rPr lang="zh-CN" altLang="en-US" sz="1600">
                <a:solidFill>
                  <a:srgbClr val="595959"/>
                </a:solidFill>
                <a:latin typeface="微软雅黑" panose="020B0503020204020204" pitchFamily="34" charset="-122"/>
                <a:ea typeface="微软雅黑" panose="020B0503020204020204" pitchFamily="34" charset="-122"/>
              </a:rPr>
              <a:t>的</a:t>
            </a:r>
            <a:r>
              <a:rPr lang="zh-CN" altLang="en-US" sz="1600">
                <a:solidFill>
                  <a:srgbClr val="0075CC"/>
                </a:solidFill>
                <a:latin typeface="微软雅黑" panose="020B0503020204020204" pitchFamily="34" charset="-122"/>
                <a:ea typeface="微软雅黑" panose="020B0503020204020204" pitchFamily="34" charset="-122"/>
              </a:rPr>
              <a:t>平均价格</a:t>
            </a:r>
            <a:r>
              <a:rPr lang="zh-CN" altLang="en-US" sz="1600">
                <a:solidFill>
                  <a:srgbClr val="595959"/>
                </a:solidFill>
                <a:latin typeface="微软雅黑" panose="020B0503020204020204" pitchFamily="34" charset="-122"/>
                <a:ea typeface="微软雅黑" panose="020B0503020204020204" pitchFamily="34" charset="-122"/>
              </a:rPr>
              <a:t>和</a:t>
            </a:r>
            <a:r>
              <a:rPr lang="zh-CN" altLang="en-US" sz="1600">
                <a:solidFill>
                  <a:srgbClr val="0075CC"/>
                </a:solidFill>
                <a:latin typeface="微软雅黑" panose="020B0503020204020204" pitchFamily="34" charset="-122"/>
                <a:ea typeface="微软雅黑" panose="020B0503020204020204" pitchFamily="34" charset="-122"/>
              </a:rPr>
              <a:t>时间序列</a:t>
            </a:r>
            <a:r>
              <a:rPr lang="zh-CN" altLang="en-US" sz="1600">
                <a:solidFill>
                  <a:srgbClr val="595959"/>
                </a:solidFill>
                <a:latin typeface="微软雅黑" panose="020B0503020204020204" pitchFamily="34" charset="-122"/>
                <a:ea typeface="微软雅黑" panose="020B0503020204020204" pitchFamily="34" charset="-122"/>
              </a:rPr>
              <a:t>经过</a:t>
            </a:r>
            <a:r>
              <a:rPr lang="zh-CN" altLang="en-US" sz="1600">
                <a:solidFill>
                  <a:srgbClr val="0075CC"/>
                </a:solidFill>
                <a:latin typeface="微软雅黑" panose="020B0503020204020204" pitchFamily="34" charset="-122"/>
                <a:ea typeface="微软雅黑" panose="020B0503020204020204" pitchFamily="34" charset="-122"/>
              </a:rPr>
              <a:t>预处理</a:t>
            </a:r>
            <a:r>
              <a:rPr lang="zh-CN" altLang="en-US" sz="1600">
                <a:solidFill>
                  <a:srgbClr val="595959"/>
                </a:solidFill>
                <a:latin typeface="微软雅黑" panose="020B0503020204020204" pitchFamily="34" charset="-122"/>
                <a:ea typeface="微软雅黑" panose="020B0503020204020204" pitchFamily="34" charset="-122"/>
              </a:rPr>
              <a:t>、变换后，返回数据可视化工具</a:t>
            </a:r>
            <a:r>
              <a:rPr lang="en-US" altLang="zh-CN" sz="1600">
                <a:solidFill>
                  <a:srgbClr val="595959"/>
                </a:solidFill>
                <a:latin typeface="微软雅黑" panose="020B0503020204020204" pitchFamily="34" charset="-122"/>
                <a:ea typeface="微软雅黑" panose="020B0503020204020204" pitchFamily="34" charset="-122"/>
              </a:rPr>
              <a:t>ECharts</a:t>
            </a:r>
            <a:r>
              <a:rPr lang="zh-CN" altLang="en-US" sz="1600">
                <a:solidFill>
                  <a:srgbClr val="595959"/>
                </a:solidFill>
                <a:latin typeface="微软雅黑" panose="020B0503020204020204" pitchFamily="34" charset="-122"/>
                <a:ea typeface="微软雅黑" panose="020B0503020204020204" pitchFamily="34" charset="-122"/>
              </a:rPr>
              <a:t>要求的</a:t>
            </a:r>
            <a:r>
              <a:rPr lang="en-US" altLang="zh-CN" sz="1600">
                <a:solidFill>
                  <a:srgbClr val="595959"/>
                </a:solidFill>
                <a:latin typeface="微软雅黑" panose="020B0503020204020204" pitchFamily="34" charset="-122"/>
                <a:ea typeface="微软雅黑" panose="020B0503020204020204" pitchFamily="34" charset="-122"/>
              </a:rPr>
              <a:t>JSON</a:t>
            </a:r>
            <a:r>
              <a:rPr lang="zh-CN" altLang="en-US" sz="1600">
                <a:solidFill>
                  <a:srgbClr val="595959"/>
                </a:solidFill>
                <a:latin typeface="微软雅黑" panose="020B0503020204020204" pitchFamily="34" charset="-122"/>
                <a:ea typeface="微软雅黑" panose="020B0503020204020204" pitchFamily="34" charset="-122"/>
              </a:rPr>
              <a:t>格式的数据。</a:t>
            </a:r>
          </a:p>
        </p:txBody>
      </p:sp>
      <p:pic>
        <p:nvPicPr>
          <p:cNvPr id="9" name="图片 8"/>
          <p:cNvPicPr>
            <a:picLocks noChangeAspect="1"/>
          </p:cNvPicPr>
          <p:nvPr/>
        </p:nvPicPr>
        <p:blipFill>
          <a:blip r:embed="rId3"/>
          <a:stretch>
            <a:fillRect/>
          </a:stretch>
        </p:blipFill>
        <p:spPr>
          <a:xfrm>
            <a:off x="657552" y="2204740"/>
            <a:ext cx="2995709" cy="3229748"/>
          </a:xfrm>
          <a:prstGeom prst="rect">
            <a:avLst/>
          </a:prstGeom>
        </p:spPr>
      </p:pic>
      <p:grpSp>
        <p:nvGrpSpPr>
          <p:cNvPr id="11" name="组合 18">
            <a:extLst>
              <a:ext uri="{FF2B5EF4-FFF2-40B4-BE49-F238E27FC236}">
                <a16:creationId xmlns:a16="http://schemas.microsoft.com/office/drawing/2014/main" id="{2B542E9E-0ADD-4266-A889-F99B1E170665}"/>
              </a:ext>
            </a:extLst>
          </p:cNvPr>
          <p:cNvGrpSpPr>
            <a:grpSpLocks/>
          </p:cNvGrpSpPr>
          <p:nvPr/>
        </p:nvGrpSpPr>
        <p:grpSpPr bwMode="auto">
          <a:xfrm>
            <a:off x="8944446" y="5240813"/>
            <a:ext cx="2119312" cy="387350"/>
            <a:chOff x="6356350" y="4705038"/>
            <a:chExt cx="2119842" cy="387349"/>
          </a:xfrm>
        </p:grpSpPr>
        <p:pic>
          <p:nvPicPr>
            <p:cNvPr id="12"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14"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15"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6" name="半闭框 15">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17" name="半闭框 16">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18"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35497707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熟悉</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预测房价走势可视化</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前端逻辑</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，能够说明前端如何实现预测房价走势可视化功能</a:t>
            </a:r>
            <a:endPar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9.6.4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通过散点图展示预测房价走势</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08020599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45025" y="981522"/>
            <a:ext cx="1953837" cy="648072"/>
            <a:chOff x="1115236" y="981522"/>
            <a:chExt cx="2732370" cy="648072"/>
          </a:xfrm>
        </p:grpSpPr>
        <p:sp>
          <p:nvSpPr>
            <p:cNvPr id="10" name="圆角矩形 9"/>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接口设计</a:t>
              </a:r>
            </a:p>
          </p:txBody>
        </p:sp>
      </p:grpSp>
      <p:sp>
        <p:nvSpPr>
          <p:cNvPr id="12" name="椭圆 11"/>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25135" y="1718364"/>
            <a:ext cx="9700368" cy="553998"/>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为了确保从首页或列表页能跳转到正确的详情页，需要提前明确详情页的</a:t>
            </a:r>
            <a:r>
              <a:rPr lang="zh-CN" altLang="en-US" sz="2000">
                <a:solidFill>
                  <a:srgbClr val="0075CC"/>
                </a:solidFill>
                <a:latin typeface="微软雅黑" panose="020B0503020204020204" pitchFamily="34" charset="-122"/>
                <a:ea typeface="微软雅黑" panose="020B0503020204020204" pitchFamily="34" charset="-122"/>
              </a:rPr>
              <a:t>接口信息</a:t>
            </a:r>
            <a:r>
              <a:rPr lang="zh-CN" altLang="en-US" sz="2000">
                <a:solidFill>
                  <a:srgbClr val="595959"/>
                </a:solidFill>
                <a:latin typeface="微软雅黑" panose="020B0503020204020204" pitchFamily="34" charset="-122"/>
                <a:ea typeface="微软雅黑" panose="020B0503020204020204" pitchFamily="34" charset="-122"/>
              </a:rPr>
              <a:t>。</a:t>
            </a:r>
          </a:p>
        </p:txBody>
      </p:sp>
      <p:sp>
        <p:nvSpPr>
          <p:cNvPr id="9"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9.1.1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房源基本信息展示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aphicFrame>
        <p:nvGraphicFramePr>
          <p:cNvPr id="16" name="表格 15"/>
          <p:cNvGraphicFramePr>
            <a:graphicFrameLocks noGrp="1"/>
          </p:cNvGraphicFramePr>
          <p:nvPr>
            <p:extLst>
              <p:ext uri="{D42A27DB-BD31-4B8C-83A1-F6EECF244321}">
                <p14:modId xmlns:p14="http://schemas.microsoft.com/office/powerpoint/2010/main" val="458250488"/>
              </p:ext>
            </p:extLst>
          </p:nvPr>
        </p:nvGraphicFramePr>
        <p:xfrm>
          <a:off x="3662472" y="3141762"/>
          <a:ext cx="5195996" cy="2304255"/>
        </p:xfrm>
        <a:graphic>
          <a:graphicData uri="http://schemas.openxmlformats.org/drawingml/2006/table">
            <a:tbl>
              <a:tblPr/>
              <a:tblGrid>
                <a:gridCol w="1561701">
                  <a:extLst>
                    <a:ext uri="{9D8B030D-6E8A-4147-A177-3AD203B41FA5}">
                      <a16:colId xmlns:a16="http://schemas.microsoft.com/office/drawing/2014/main" val="3778545926"/>
                    </a:ext>
                  </a:extLst>
                </a:gridCol>
                <a:gridCol w="3634295">
                  <a:extLst>
                    <a:ext uri="{9D8B030D-6E8A-4147-A177-3AD203B41FA5}">
                      <a16:colId xmlns:a16="http://schemas.microsoft.com/office/drawing/2014/main" val="2034797012"/>
                    </a:ext>
                  </a:extLst>
                </a:gridCol>
              </a:tblGrid>
              <a:tr h="460851">
                <a:tc>
                  <a:txBody>
                    <a:bodyPr/>
                    <a:lstStyle/>
                    <a:p>
                      <a:pPr marL="0" algn="ctr" defTabSz="1219200" rtl="0" eaLnBrk="1" fontAlgn="ctr" latinLnBrk="0" hangingPunct="1"/>
                      <a:r>
                        <a:rPr lang="zh-CN" altLang="zh-CN" sz="1600" b="1"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接口描述</a:t>
                      </a:r>
                      <a:endParaRPr lang="zh-CN" altLang="en-US" sz="1600" b="1"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600" b="1"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说明</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10093537"/>
                  </a:ext>
                </a:extLst>
              </a:tr>
              <a:tr h="460851">
                <a:tc>
                  <a:txBody>
                    <a:bodyPr/>
                    <a:lstStyle/>
                    <a:p>
                      <a:pPr marL="0" algn="l" defTabSz="1219200" rtl="0" eaLnBrk="1" fontAlgn="ctr" latinLnBrk="0" hangingPunct="1"/>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请求页面</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detail_page.html</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09484653"/>
                  </a:ext>
                </a:extLst>
              </a:tr>
              <a:tr h="460851">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请求方式</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GET</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61090594"/>
                  </a:ext>
                </a:extLst>
              </a:tr>
              <a:tr h="460851">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请求地址</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/house/&lt;int:hid&gt;</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84536881"/>
                  </a:ext>
                </a:extLst>
              </a:tr>
              <a:tr h="460851">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返回数据</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房源对象</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67144048"/>
                  </a:ext>
                </a:extLst>
              </a:tr>
            </a:tbl>
          </a:graphicData>
        </a:graphic>
      </p:graphicFrame>
    </p:spTree>
    <p:extLst>
      <p:ext uri="{BB962C8B-B14F-4D97-AF65-F5344CB8AC3E}">
        <p14:creationId xmlns:p14="http://schemas.microsoft.com/office/powerpoint/2010/main" val="122708080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76527" y="3241186"/>
            <a:ext cx="6696744" cy="1477328"/>
          </a:xfrm>
          <a:prstGeom prst="rect">
            <a:avLst/>
          </a:prstGeom>
        </p:spPr>
        <p:txBody>
          <a:bodyPr wrap="square">
            <a:spAutoFit/>
          </a:bodyPr>
          <a:lstStyle/>
          <a:p>
            <a:pPr algn="just">
              <a:lnSpc>
                <a:spcPct val="150000"/>
              </a:lnSpc>
            </a:pPr>
            <a:r>
              <a:rPr lang="zh-CN" altLang="en-US" sz="2000">
                <a:solidFill>
                  <a:srgbClr val="595959"/>
                </a:solidFill>
                <a:latin typeface="微软雅黑" panose="020B0503020204020204" pitchFamily="34" charset="-122"/>
                <a:ea typeface="微软雅黑" panose="020B0503020204020204" pitchFamily="34" charset="-122"/>
              </a:rPr>
              <a:t>当浏览器发送的</a:t>
            </a:r>
            <a:r>
              <a:rPr lang="en-US" altLang="zh-CN" sz="2000">
                <a:solidFill>
                  <a:srgbClr val="0075CC"/>
                </a:solidFill>
                <a:latin typeface="微软雅黑" panose="020B0503020204020204" pitchFamily="34" charset="-122"/>
                <a:ea typeface="微软雅黑" panose="020B0503020204020204" pitchFamily="34" charset="-122"/>
              </a:rPr>
              <a:t>Ajax</a:t>
            </a:r>
            <a:r>
              <a:rPr lang="zh-CN" altLang="en-US" sz="2000">
                <a:solidFill>
                  <a:srgbClr val="0075CC"/>
                </a:solidFill>
                <a:latin typeface="微软雅黑" panose="020B0503020204020204" pitchFamily="34" charset="-122"/>
                <a:ea typeface="微软雅黑" panose="020B0503020204020204" pitchFamily="34" charset="-122"/>
              </a:rPr>
              <a:t>请求</a:t>
            </a:r>
            <a:r>
              <a:rPr lang="zh-CN" altLang="en-US" sz="2000">
                <a:solidFill>
                  <a:srgbClr val="595959"/>
                </a:solidFill>
                <a:latin typeface="微软雅黑" panose="020B0503020204020204" pitchFamily="34" charset="-122"/>
                <a:ea typeface="微软雅黑" panose="020B0503020204020204" pitchFamily="34" charset="-122"/>
              </a:rPr>
              <a:t>成功后，会调用</a:t>
            </a:r>
            <a:r>
              <a:rPr lang="en-US" altLang="zh-CN" sz="2000">
                <a:solidFill>
                  <a:srgbClr val="0075CC"/>
                </a:solidFill>
                <a:latin typeface="微软雅黑" panose="020B0503020204020204" pitchFamily="34" charset="-122"/>
                <a:ea typeface="微软雅黑" panose="020B0503020204020204" pitchFamily="34" charset="-122"/>
              </a:rPr>
              <a:t>getdata1()</a:t>
            </a:r>
            <a:r>
              <a:rPr lang="zh-CN" altLang="en-US" sz="2000">
                <a:solidFill>
                  <a:srgbClr val="0075CC"/>
                </a:solidFill>
                <a:latin typeface="微软雅黑" panose="020B0503020204020204" pitchFamily="34" charset="-122"/>
                <a:ea typeface="微软雅黑" panose="020B0503020204020204" pitchFamily="34" charset="-122"/>
              </a:rPr>
              <a:t>函数</a:t>
            </a:r>
            <a:r>
              <a:rPr lang="zh-CN" altLang="en-US" sz="2000">
                <a:solidFill>
                  <a:srgbClr val="595959"/>
                </a:solidFill>
                <a:latin typeface="微软雅黑" panose="020B0503020204020204" pitchFamily="34" charset="-122"/>
                <a:ea typeface="微软雅黑" panose="020B0503020204020204" pitchFamily="34" charset="-122"/>
              </a:rPr>
              <a:t>通过</a:t>
            </a:r>
            <a:r>
              <a:rPr lang="en-US" altLang="zh-CN" sz="2000">
                <a:solidFill>
                  <a:srgbClr val="595959"/>
                </a:solidFill>
                <a:latin typeface="微软雅黑" panose="020B0503020204020204" pitchFamily="34" charset="-122"/>
                <a:ea typeface="微软雅黑" panose="020B0503020204020204" pitchFamily="34" charset="-122"/>
              </a:rPr>
              <a:t>ECharts</a:t>
            </a:r>
            <a:r>
              <a:rPr lang="zh-CN" altLang="en-US" sz="2000">
                <a:solidFill>
                  <a:srgbClr val="595959"/>
                </a:solidFill>
                <a:latin typeface="微软雅黑" panose="020B0503020204020204" pitchFamily="34" charset="-122"/>
                <a:ea typeface="微软雅黑" panose="020B0503020204020204" pitchFamily="34" charset="-122"/>
              </a:rPr>
              <a:t>绘制</a:t>
            </a:r>
            <a:r>
              <a:rPr lang="zh-CN" altLang="en-US" sz="2000">
                <a:solidFill>
                  <a:srgbClr val="0075CC"/>
                </a:solidFill>
                <a:latin typeface="微软雅黑" panose="020B0503020204020204" pitchFamily="34" charset="-122"/>
                <a:ea typeface="微软雅黑" panose="020B0503020204020204" pitchFamily="34" charset="-122"/>
              </a:rPr>
              <a:t>散点图</a:t>
            </a:r>
            <a:r>
              <a:rPr lang="zh-CN" altLang="en-US" sz="2000">
                <a:solidFill>
                  <a:srgbClr val="595959"/>
                </a:solidFill>
                <a:latin typeface="微软雅黑" panose="020B0503020204020204" pitchFamily="34" charset="-122"/>
                <a:ea typeface="微软雅黑" panose="020B0503020204020204" pitchFamily="34" charset="-122"/>
              </a:rPr>
              <a:t>。在</a:t>
            </a:r>
            <a:r>
              <a:rPr lang="en-US" altLang="zh-CN" sz="2000">
                <a:solidFill>
                  <a:srgbClr val="595959"/>
                </a:solidFill>
                <a:latin typeface="微软雅黑" panose="020B0503020204020204" pitchFamily="34" charset="-122"/>
                <a:ea typeface="微软雅黑" panose="020B0503020204020204" pitchFamily="34" charset="-122"/>
              </a:rPr>
              <a:t>house</a:t>
            </a:r>
            <a:r>
              <a:rPr lang="zh-CN" altLang="en-US" sz="2000">
                <a:solidFill>
                  <a:srgbClr val="595959"/>
                </a:solidFill>
                <a:latin typeface="微软雅黑" panose="020B0503020204020204" pitchFamily="34" charset="-122"/>
                <a:ea typeface="微软雅黑" panose="020B0503020204020204" pitchFamily="34" charset="-122"/>
              </a:rPr>
              <a:t>项目的</a:t>
            </a:r>
            <a:r>
              <a:rPr lang="en-US" altLang="zh-CN" sz="2000">
                <a:solidFill>
                  <a:srgbClr val="595959"/>
                </a:solidFill>
                <a:latin typeface="微软雅黑" panose="020B0503020204020204" pitchFamily="34" charset="-122"/>
                <a:ea typeface="微软雅黑" panose="020B0503020204020204" pitchFamily="34" charset="-122"/>
              </a:rPr>
              <a:t>static/js</a:t>
            </a:r>
            <a:r>
              <a:rPr lang="zh-CN" altLang="en-US" sz="2000">
                <a:solidFill>
                  <a:srgbClr val="595959"/>
                </a:solidFill>
                <a:latin typeface="微软雅黑" panose="020B0503020204020204" pitchFamily="34" charset="-122"/>
                <a:ea typeface="微软雅黑" panose="020B0503020204020204" pitchFamily="34" charset="-122"/>
              </a:rPr>
              <a:t>目录下，</a:t>
            </a:r>
            <a:r>
              <a:rPr lang="en-US" altLang="zh-CN" sz="2000">
                <a:solidFill>
                  <a:srgbClr val="595959"/>
                </a:solidFill>
                <a:latin typeface="微软雅黑" panose="020B0503020204020204" pitchFamily="34" charset="-122"/>
                <a:ea typeface="微软雅黑" panose="020B0503020204020204" pitchFamily="34" charset="-122"/>
              </a:rPr>
              <a:t>f_data.js</a:t>
            </a:r>
            <a:r>
              <a:rPr lang="zh-CN" altLang="en-US" sz="2000">
                <a:solidFill>
                  <a:srgbClr val="595959"/>
                </a:solidFill>
                <a:latin typeface="微软雅黑" panose="020B0503020204020204" pitchFamily="34" charset="-122"/>
                <a:ea typeface="微软雅黑" panose="020B0503020204020204" pitchFamily="34" charset="-122"/>
              </a:rPr>
              <a:t>文件中存放了</a:t>
            </a:r>
            <a:r>
              <a:rPr lang="en-US" altLang="zh-CN" sz="2000">
                <a:solidFill>
                  <a:srgbClr val="595959"/>
                </a:solidFill>
                <a:latin typeface="微软雅黑" panose="020B0503020204020204" pitchFamily="34" charset="-122"/>
                <a:ea typeface="微软雅黑" panose="020B0503020204020204" pitchFamily="34" charset="-122"/>
              </a:rPr>
              <a:t>getdata1()</a:t>
            </a:r>
            <a:r>
              <a:rPr lang="zh-CN" altLang="en-US" sz="2000">
                <a:solidFill>
                  <a:srgbClr val="595959"/>
                </a:solidFill>
                <a:latin typeface="微软雅黑" panose="020B0503020204020204" pitchFamily="34" charset="-122"/>
                <a:ea typeface="微软雅黑" panose="020B0503020204020204" pitchFamily="34" charset="-122"/>
              </a:rPr>
              <a:t>函数的代码。</a:t>
            </a:r>
          </a:p>
        </p:txBody>
      </p:sp>
      <p:pic>
        <p:nvPicPr>
          <p:cNvPr id="9" name="图片 8"/>
          <p:cNvPicPr>
            <a:picLocks noChangeAspect="1"/>
          </p:cNvPicPr>
          <p:nvPr/>
        </p:nvPicPr>
        <p:blipFill>
          <a:blip r:embed="rId3"/>
          <a:stretch>
            <a:fillRect/>
          </a:stretch>
        </p:blipFill>
        <p:spPr>
          <a:xfrm>
            <a:off x="657552" y="2204740"/>
            <a:ext cx="2995709" cy="3229748"/>
          </a:xfrm>
          <a:prstGeom prst="rect">
            <a:avLst/>
          </a:prstGeom>
        </p:spPr>
      </p:pic>
      <p:grpSp>
        <p:nvGrpSpPr>
          <p:cNvPr id="11" name="组合 18">
            <a:extLst>
              <a:ext uri="{FF2B5EF4-FFF2-40B4-BE49-F238E27FC236}">
                <a16:creationId xmlns:a16="http://schemas.microsoft.com/office/drawing/2014/main" id="{2B542E9E-0ADD-4266-A889-F99B1E170665}"/>
              </a:ext>
            </a:extLst>
          </p:cNvPr>
          <p:cNvGrpSpPr>
            <a:grpSpLocks/>
          </p:cNvGrpSpPr>
          <p:nvPr/>
        </p:nvGrpSpPr>
        <p:grpSpPr bwMode="auto">
          <a:xfrm>
            <a:off x="8944446" y="5240813"/>
            <a:ext cx="2119312" cy="387350"/>
            <a:chOff x="6356350" y="4705038"/>
            <a:chExt cx="2119842" cy="387349"/>
          </a:xfrm>
        </p:grpSpPr>
        <p:pic>
          <p:nvPicPr>
            <p:cNvPr id="12"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14"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15"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6" name="半闭框 15">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17" name="半闭框 16">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18"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9"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9.6.4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通过散点图展示预测房价走势</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75563772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25134" y="1210913"/>
            <a:ext cx="10182640" cy="1015663"/>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设置完</a:t>
            </a:r>
            <a:r>
              <a:rPr lang="en-US" altLang="zh-CN" sz="2000">
                <a:solidFill>
                  <a:srgbClr val="0075CC"/>
                </a:solidFill>
                <a:latin typeface="微软雅黑" panose="020B0503020204020204" pitchFamily="34" charset="-122"/>
                <a:ea typeface="微软雅黑" panose="020B0503020204020204" pitchFamily="34" charset="-122"/>
              </a:rPr>
              <a:t>getdata1()</a:t>
            </a:r>
            <a:r>
              <a:rPr lang="zh-CN" altLang="en-US" sz="2000">
                <a:solidFill>
                  <a:srgbClr val="0075CC"/>
                </a:solidFill>
                <a:latin typeface="微软雅黑" panose="020B0503020204020204" pitchFamily="34" charset="-122"/>
                <a:ea typeface="微软雅黑" panose="020B0503020204020204" pitchFamily="34" charset="-122"/>
              </a:rPr>
              <a:t>函数</a:t>
            </a:r>
            <a:r>
              <a:rPr lang="zh-CN" altLang="en-US" sz="2000">
                <a:solidFill>
                  <a:srgbClr val="595959"/>
                </a:solidFill>
                <a:latin typeface="微软雅黑" panose="020B0503020204020204" pitchFamily="34" charset="-122"/>
                <a:ea typeface="微软雅黑" panose="020B0503020204020204" pitchFamily="34" charset="-122"/>
              </a:rPr>
              <a:t>后，还需要对</a:t>
            </a:r>
            <a:r>
              <a:rPr lang="en-US" altLang="zh-CN" sz="2000">
                <a:solidFill>
                  <a:srgbClr val="0075CC"/>
                </a:solidFill>
                <a:latin typeface="微软雅黑" panose="020B0503020204020204" pitchFamily="34" charset="-122"/>
                <a:ea typeface="微软雅黑" panose="020B0503020204020204" pitchFamily="34" charset="-122"/>
              </a:rPr>
              <a:t>detail_page.html</a:t>
            </a:r>
            <a:r>
              <a:rPr lang="zh-CN" altLang="en-US" sz="2000">
                <a:solidFill>
                  <a:srgbClr val="595959"/>
                </a:solidFill>
                <a:latin typeface="微软雅黑" panose="020B0503020204020204" pitchFamily="34" charset="-122"/>
                <a:ea typeface="微软雅黑" panose="020B0503020204020204" pitchFamily="34" charset="-122"/>
              </a:rPr>
              <a:t>文件中设置</a:t>
            </a:r>
            <a:r>
              <a:rPr lang="zh-CN" altLang="en-US" sz="2000">
                <a:solidFill>
                  <a:srgbClr val="0075CC"/>
                </a:solidFill>
                <a:latin typeface="微软雅黑" panose="020B0503020204020204" pitchFamily="34" charset="-122"/>
                <a:ea typeface="微软雅黑" panose="020B0503020204020204" pitchFamily="34" charset="-122"/>
              </a:rPr>
              <a:t>散点图标题</a:t>
            </a:r>
            <a:r>
              <a:rPr lang="zh-CN" altLang="en-US" sz="2000">
                <a:solidFill>
                  <a:srgbClr val="595959"/>
                </a:solidFill>
                <a:latin typeface="微软雅黑" panose="020B0503020204020204" pitchFamily="34" charset="-122"/>
                <a:ea typeface="微软雅黑" panose="020B0503020204020204" pitchFamily="34" charset="-122"/>
              </a:rPr>
              <a:t>的</a:t>
            </a:r>
            <a:r>
              <a:rPr lang="en-US" altLang="zh-CN" sz="2000">
                <a:solidFill>
                  <a:srgbClr val="595959"/>
                </a:solidFill>
                <a:latin typeface="微软雅黑" panose="020B0503020204020204" pitchFamily="34" charset="-122"/>
                <a:ea typeface="微软雅黑" panose="020B0503020204020204" pitchFamily="34" charset="-122"/>
              </a:rPr>
              <a:t>HTML</a:t>
            </a:r>
            <a:r>
              <a:rPr lang="zh-CN" altLang="en-US" sz="2000">
                <a:solidFill>
                  <a:srgbClr val="595959"/>
                </a:solidFill>
                <a:latin typeface="微软雅黑" panose="020B0503020204020204" pitchFamily="34" charset="-122"/>
                <a:ea typeface="微软雅黑" panose="020B0503020204020204" pitchFamily="34" charset="-122"/>
              </a:rPr>
              <a:t>代码进行修改，使该标题中的街道名称跟随房源数据进行</a:t>
            </a:r>
            <a:r>
              <a:rPr lang="zh-CN" altLang="en-US" sz="2000">
                <a:solidFill>
                  <a:srgbClr val="0075CC"/>
                </a:solidFill>
                <a:latin typeface="微软雅黑" panose="020B0503020204020204" pitchFamily="34" charset="-122"/>
                <a:ea typeface="微软雅黑" panose="020B0503020204020204" pitchFamily="34" charset="-122"/>
              </a:rPr>
              <a:t>同步修改</a:t>
            </a:r>
            <a:r>
              <a:rPr lang="zh-CN" altLang="en-US" sz="2000">
                <a:solidFill>
                  <a:srgbClr val="595959"/>
                </a:solidFill>
                <a:latin typeface="微软雅黑" panose="020B0503020204020204" pitchFamily="34" charset="-122"/>
                <a:ea typeface="微软雅黑" panose="020B0503020204020204" pitchFamily="34" charset="-122"/>
              </a:rPr>
              <a:t>。</a:t>
            </a:r>
            <a:endParaRPr lang="en-US" altLang="zh-CN" sz="2000">
              <a:solidFill>
                <a:srgbClr val="595959"/>
              </a:solidFill>
              <a:latin typeface="微软雅黑" panose="020B0503020204020204" pitchFamily="34" charset="-122"/>
              <a:ea typeface="微软雅黑" panose="020B0503020204020204" pitchFamily="34" charset="-122"/>
            </a:endParaRPr>
          </a:p>
        </p:txBody>
      </p:sp>
      <p:sp>
        <p:nvSpPr>
          <p:cNvPr id="15" name="矩形 14"/>
          <p:cNvSpPr/>
          <p:nvPr/>
        </p:nvSpPr>
        <p:spPr bwMode="auto">
          <a:xfrm>
            <a:off x="2156014" y="2493690"/>
            <a:ext cx="7920880" cy="3079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&lt;div class="col-lg-12 col-md-12 mx-auto attribute-header"&gt;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&lt;h4&gt;&lt;i class="fa fa-align-right" aria-hidden="true"&gt;&lt;/i&gt;&amp;nbsp;&amp;nbsp;</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 house.block }} </a:t>
            </a:r>
            <a:r>
              <a:rPr lang="zh-CN" altLang="en-US" sz="1600">
                <a:solidFill>
                  <a:srgbClr val="595959"/>
                </a:solidFill>
                <a:latin typeface="微软雅黑" panose="020B0503020204020204" pitchFamily="34" charset="-122"/>
                <a:ea typeface="微软雅黑" panose="020B0503020204020204" pitchFamily="34" charset="-122"/>
                <a:sym typeface="+mn-ea"/>
              </a:rPr>
              <a:t>价格走势</a:t>
            </a:r>
            <a:r>
              <a:rPr lang="en-US" altLang="zh-CN" sz="1600">
                <a:solidFill>
                  <a:srgbClr val="595959"/>
                </a:solidFill>
                <a:latin typeface="微软雅黑" panose="020B0503020204020204" pitchFamily="34" charset="-122"/>
                <a:ea typeface="微软雅黑" panose="020B0503020204020204" pitchFamily="34" charset="-122"/>
                <a:sym typeface="+mn-ea"/>
              </a:rPr>
              <a:t>&lt;/h4&gt;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&lt;div class="attribute-header-tip-line"&gt;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&lt;span&gt;</a:t>
            </a:r>
            <a:r>
              <a:rPr lang="zh-CN" altLang="en-US" sz="1600">
                <a:solidFill>
                  <a:srgbClr val="595959"/>
                </a:solidFill>
                <a:latin typeface="微软雅黑" panose="020B0503020204020204" pitchFamily="34" charset="-122"/>
                <a:ea typeface="微软雅黑" panose="020B0503020204020204" pitchFamily="34" charset="-122"/>
                <a:sym typeface="+mn-ea"/>
              </a:rPr>
              <a:t>人工智能算法，为您预测房价走势</a:t>
            </a:r>
            <a:r>
              <a:rPr lang="en-US" altLang="zh-CN" sz="1600">
                <a:solidFill>
                  <a:srgbClr val="595959"/>
                </a:solidFill>
                <a:latin typeface="微软雅黑" panose="020B0503020204020204" pitchFamily="34" charset="-122"/>
                <a:ea typeface="微软雅黑" panose="020B0503020204020204" pitchFamily="34" charset="-122"/>
                <a:sym typeface="+mn-ea"/>
              </a:rPr>
              <a:t>&lt;/span&gt;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&lt;/div&gt;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&lt;/div&gt;</a:t>
            </a:r>
          </a:p>
        </p:txBody>
      </p:sp>
      <p:sp>
        <p:nvSpPr>
          <p:cNvPr id="5"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9.6.4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通过散点图展示预测房价走势</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54612428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1143690" y="266995"/>
            <a:ext cx="567159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None/>
            </a:pP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本章小结</a:t>
            </a:r>
            <a:endParaRPr lang="en-GB" altLang="zh-CN"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4" name="圆角矩形 3"/>
          <p:cNvSpPr/>
          <p:nvPr/>
        </p:nvSpPr>
        <p:spPr>
          <a:xfrm>
            <a:off x="1198880" y="2493690"/>
            <a:ext cx="9794240" cy="2623453"/>
          </a:xfrm>
          <a:prstGeom prst="roundRect">
            <a:avLst>
              <a:gd name="adj" fmla="val 0"/>
            </a:avLst>
          </a:prstGeom>
          <a:noFill/>
          <a:ln w="31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5" name="TextBox 38"/>
          <p:cNvSpPr txBox="1"/>
          <p:nvPr/>
        </p:nvSpPr>
        <p:spPr>
          <a:xfrm>
            <a:off x="1716785" y="3361570"/>
            <a:ext cx="9001000" cy="1246495"/>
          </a:xfrm>
          <a:prstGeom prst="rect">
            <a:avLst/>
          </a:prstGeom>
          <a:noFill/>
        </p:spPr>
        <p:txBody>
          <a:bodyPr wrap="square" lIns="0" tIns="0" rIns="0" bIns="0" rtlCol="0">
            <a:spAutoFit/>
          </a:bodyPr>
          <a:lstStyle/>
          <a:p>
            <a:pPr algn="just">
              <a:lnSpc>
                <a:spcPct val="150000"/>
              </a:lnSpc>
            </a:pP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本章讲解了智能租房项目</a:t>
            </a:r>
            <a:r>
              <a:rPr lang="zh-CN" altLang="en-US"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详情页</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的相关功能，包括详情页</a:t>
            </a:r>
            <a:r>
              <a:rPr lang="zh-CN" altLang="en-US"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房源数据展示</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户型占比可视化</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小区房源数量</a:t>
            </a:r>
            <a:r>
              <a:rPr lang="en-US" altLang="zh-CN" sz="1800" dirty="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TOP20</a:t>
            </a:r>
            <a:r>
              <a:rPr lang="zh-CN" altLang="en-US" sz="1800" dirty="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可视化</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800" dirty="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户型价格走势可视化</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800" dirty="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预测房价走势可视化</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。通过学习本章的内容，希望读者能够掌握</a:t>
            </a:r>
            <a:r>
              <a:rPr lang="zh-CN" altLang="en-US" sz="1800" dirty="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详情页模块</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的功能逻辑，并实现相关功能。</a:t>
            </a:r>
          </a:p>
        </p:txBody>
      </p:sp>
      <p:sp>
        <p:nvSpPr>
          <p:cNvPr id="6" name="椭圆 5"/>
          <p:cNvSpPr/>
          <p:nvPr/>
        </p:nvSpPr>
        <p:spPr>
          <a:xfrm>
            <a:off x="4420235" y="2084750"/>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微软雅黑" panose="020B0503020204020204" pitchFamily="34" charset="-122"/>
                <a:ea typeface="微软雅黑" panose="020B0503020204020204" pitchFamily="34" charset="-122"/>
              </a:rPr>
              <a:t>本</a:t>
            </a:r>
          </a:p>
        </p:txBody>
      </p:sp>
      <p:sp>
        <p:nvSpPr>
          <p:cNvPr id="7" name="椭圆 6"/>
          <p:cNvSpPr/>
          <p:nvPr/>
        </p:nvSpPr>
        <p:spPr>
          <a:xfrm>
            <a:off x="5139055" y="2084750"/>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2800" dirty="0">
                <a:latin typeface="微软雅黑" panose="020B0503020204020204" pitchFamily="34" charset="-122"/>
                <a:ea typeface="微软雅黑" panose="020B0503020204020204" pitchFamily="34" charset="-122"/>
                <a:sym typeface="+mn-ea"/>
              </a:rPr>
              <a:t>章</a:t>
            </a:r>
          </a:p>
        </p:txBody>
      </p:sp>
      <p:sp>
        <p:nvSpPr>
          <p:cNvPr id="8" name="椭圆 7"/>
          <p:cNvSpPr/>
          <p:nvPr/>
        </p:nvSpPr>
        <p:spPr>
          <a:xfrm>
            <a:off x="5857875" y="2084750"/>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2800">
                <a:latin typeface="微软雅黑" panose="020B0503020204020204" pitchFamily="34" charset="-122"/>
                <a:ea typeface="微软雅黑" panose="020B0503020204020204" pitchFamily="34" charset="-122"/>
                <a:sym typeface="+mn-ea"/>
              </a:rPr>
              <a:t>小</a:t>
            </a:r>
          </a:p>
        </p:txBody>
      </p:sp>
      <p:sp>
        <p:nvSpPr>
          <p:cNvPr id="9" name="椭圆 8"/>
          <p:cNvSpPr/>
          <p:nvPr/>
        </p:nvSpPr>
        <p:spPr>
          <a:xfrm>
            <a:off x="6576695" y="2084750"/>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2800">
                <a:latin typeface="微软雅黑" panose="020B0503020204020204" pitchFamily="34" charset="-122"/>
                <a:ea typeface="微软雅黑" panose="020B0503020204020204" pitchFamily="34" charset="-122"/>
                <a:sym typeface="+mn-ea"/>
              </a:rPr>
              <a:t>结</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83038" y="3295134"/>
            <a:ext cx="6048671" cy="1338828"/>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基本信息展示的后端逻辑：首先获取前端请求的</a:t>
            </a:r>
            <a:r>
              <a:rPr lang="zh-CN" altLang="en-US" sz="1800">
                <a:solidFill>
                  <a:srgbClr val="0075CC"/>
                </a:solidFill>
                <a:latin typeface="微软雅黑" panose="020B0503020204020204" pitchFamily="34" charset="-122"/>
                <a:ea typeface="微软雅黑" panose="020B0503020204020204" pitchFamily="34" charset="-122"/>
              </a:rPr>
              <a:t>房源</a:t>
            </a:r>
            <a:r>
              <a:rPr lang="en-US" altLang="zh-CN" sz="1800">
                <a:solidFill>
                  <a:srgbClr val="0075CC"/>
                </a:solidFill>
                <a:latin typeface="微软雅黑" panose="020B0503020204020204" pitchFamily="34" charset="-122"/>
                <a:ea typeface="微软雅黑" panose="020B0503020204020204" pitchFamily="34" charset="-122"/>
              </a:rPr>
              <a:t>ID</a:t>
            </a:r>
            <a:r>
              <a:rPr lang="zh-CN" altLang="en-US" sz="1800">
                <a:solidFill>
                  <a:srgbClr val="595959"/>
                </a:solidFill>
                <a:latin typeface="微软雅黑" panose="020B0503020204020204" pitchFamily="34" charset="-122"/>
                <a:ea typeface="微软雅黑" panose="020B0503020204020204" pitchFamily="34" charset="-122"/>
              </a:rPr>
              <a:t>，然后通过</a:t>
            </a:r>
            <a:r>
              <a:rPr lang="en-US" altLang="zh-CN" sz="1800">
                <a:solidFill>
                  <a:srgbClr val="595959"/>
                </a:solidFill>
                <a:latin typeface="微软雅黑" panose="020B0503020204020204" pitchFamily="34" charset="-122"/>
                <a:ea typeface="微软雅黑" panose="020B0503020204020204" pitchFamily="34" charset="-122"/>
              </a:rPr>
              <a:t>SQLALchemy</a:t>
            </a:r>
            <a:r>
              <a:rPr lang="zh-CN" altLang="en-US" sz="1800">
                <a:solidFill>
                  <a:srgbClr val="595959"/>
                </a:solidFill>
                <a:latin typeface="微软雅黑" panose="020B0503020204020204" pitchFamily="34" charset="-122"/>
                <a:ea typeface="微软雅黑" panose="020B0503020204020204" pitchFamily="34" charset="-122"/>
              </a:rPr>
              <a:t>从数据库中</a:t>
            </a:r>
            <a:r>
              <a:rPr lang="zh-CN" altLang="en-US" sz="1800">
                <a:solidFill>
                  <a:srgbClr val="0075CC"/>
                </a:solidFill>
                <a:latin typeface="微软雅黑" panose="020B0503020204020204" pitchFamily="34" charset="-122"/>
                <a:ea typeface="微软雅黑" panose="020B0503020204020204" pitchFamily="34" charset="-122"/>
              </a:rPr>
              <a:t>查询</a:t>
            </a:r>
            <a:r>
              <a:rPr lang="zh-CN" altLang="en-US" sz="1800">
                <a:solidFill>
                  <a:srgbClr val="595959"/>
                </a:solidFill>
                <a:latin typeface="微软雅黑" panose="020B0503020204020204" pitchFamily="34" charset="-122"/>
                <a:ea typeface="微软雅黑" panose="020B0503020204020204" pitchFamily="34" charset="-122"/>
              </a:rPr>
              <a:t>该</a:t>
            </a:r>
            <a:r>
              <a:rPr lang="zh-CN" altLang="en-US" sz="1800">
                <a:solidFill>
                  <a:srgbClr val="0075CC"/>
                </a:solidFill>
                <a:latin typeface="微软雅黑" panose="020B0503020204020204" pitchFamily="34" charset="-122"/>
                <a:ea typeface="微软雅黑" panose="020B0503020204020204" pitchFamily="34" charset="-122"/>
              </a:rPr>
              <a:t>房源</a:t>
            </a:r>
            <a:r>
              <a:rPr lang="en-US" altLang="zh-CN" sz="1800">
                <a:solidFill>
                  <a:srgbClr val="0075CC"/>
                </a:solidFill>
                <a:latin typeface="微软雅黑" panose="020B0503020204020204" pitchFamily="34" charset="-122"/>
                <a:ea typeface="微软雅黑" panose="020B0503020204020204" pitchFamily="34" charset="-122"/>
              </a:rPr>
              <a:t>ID</a:t>
            </a:r>
            <a:r>
              <a:rPr lang="zh-CN" altLang="en-US" sz="1800">
                <a:solidFill>
                  <a:srgbClr val="595959"/>
                </a:solidFill>
                <a:latin typeface="微软雅黑" panose="020B0503020204020204" pitchFamily="34" charset="-122"/>
                <a:ea typeface="微软雅黑" panose="020B0503020204020204" pitchFamily="34" charset="-122"/>
              </a:rPr>
              <a:t>对应的</a:t>
            </a:r>
            <a:r>
              <a:rPr lang="zh-CN" altLang="en-US" sz="1800">
                <a:solidFill>
                  <a:srgbClr val="0075CC"/>
                </a:solidFill>
                <a:latin typeface="微软雅黑" panose="020B0503020204020204" pitchFamily="34" charset="-122"/>
                <a:ea typeface="微软雅黑" panose="020B0503020204020204" pitchFamily="34" charset="-122"/>
              </a:rPr>
              <a:t>房源对象</a:t>
            </a:r>
            <a:r>
              <a:rPr lang="zh-CN" altLang="en-US" sz="1800">
                <a:solidFill>
                  <a:srgbClr val="595959"/>
                </a:solidFill>
                <a:latin typeface="微软雅黑" panose="020B0503020204020204" pitchFamily="34" charset="-122"/>
                <a:ea typeface="微软雅黑" panose="020B0503020204020204" pitchFamily="34" charset="-122"/>
              </a:rPr>
              <a:t>，并将该房源对象的基本信息</a:t>
            </a:r>
            <a:r>
              <a:rPr lang="zh-CN" altLang="en-US" sz="1800">
                <a:solidFill>
                  <a:srgbClr val="0075CC"/>
                </a:solidFill>
                <a:latin typeface="微软雅黑" panose="020B0503020204020204" pitchFamily="34" charset="-122"/>
                <a:ea typeface="微软雅黑" panose="020B0503020204020204" pitchFamily="34" charset="-122"/>
              </a:rPr>
              <a:t>渲染</a:t>
            </a:r>
            <a:r>
              <a:rPr lang="zh-CN" altLang="en-US" sz="1800">
                <a:solidFill>
                  <a:srgbClr val="595959"/>
                </a:solidFill>
                <a:latin typeface="微软雅黑" panose="020B0503020204020204" pitchFamily="34" charset="-122"/>
                <a:ea typeface="微软雅黑" panose="020B0503020204020204" pitchFamily="34" charset="-122"/>
              </a:rPr>
              <a:t>到前端页面中。</a:t>
            </a:r>
          </a:p>
        </p:txBody>
      </p:sp>
      <p:sp>
        <p:nvSpPr>
          <p:cNvPr id="5"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9.1.1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房源基本信息展示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pSp>
        <p:nvGrpSpPr>
          <p:cNvPr id="6" name="组合 5"/>
          <p:cNvGrpSpPr/>
          <p:nvPr/>
        </p:nvGrpSpPr>
        <p:grpSpPr>
          <a:xfrm>
            <a:off x="1045025" y="981522"/>
            <a:ext cx="1953837" cy="648072"/>
            <a:chOff x="1115236" y="981522"/>
            <a:chExt cx="2732370" cy="648072"/>
          </a:xfrm>
        </p:grpSpPr>
        <p:sp>
          <p:nvSpPr>
            <p:cNvPr id="7" name="圆角矩形 6"/>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后端实现</a:t>
              </a:r>
            </a:p>
          </p:txBody>
        </p:sp>
      </p:grpSp>
      <p:sp>
        <p:nvSpPr>
          <p:cNvPr id="9" name="椭圆 8"/>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a:stretch>
            <a:fillRect/>
          </a:stretch>
        </p:blipFill>
        <p:spPr>
          <a:xfrm>
            <a:off x="838622" y="2349674"/>
            <a:ext cx="2995709" cy="3229748"/>
          </a:xfrm>
          <a:prstGeom prst="rect">
            <a:avLst/>
          </a:prstGeom>
        </p:spPr>
      </p:pic>
    </p:spTree>
    <p:extLst>
      <p:ext uri="{BB962C8B-B14F-4D97-AF65-F5344CB8AC3E}">
        <p14:creationId xmlns:p14="http://schemas.microsoft.com/office/powerpoint/2010/main" val="177588826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25134" y="1197546"/>
            <a:ext cx="10326655" cy="1338828"/>
          </a:xfrm>
          <a:prstGeom prst="rect">
            <a:avLst/>
          </a:prstGeom>
        </p:spPr>
        <p:txBody>
          <a:bodyPr wrap="square">
            <a:spAutoFit/>
          </a:bodyPr>
          <a:lstStyle/>
          <a:p>
            <a:pPr>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rPr>
              <a:t>房源基本信息展示功能具体步骤：</a:t>
            </a:r>
            <a:endParaRPr lang="en-US" altLang="zh-CN" sz="1800" dirty="0">
              <a:solidFill>
                <a:srgbClr val="595959"/>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rPr>
              <a:t>（</a:t>
            </a:r>
            <a:r>
              <a:rPr lang="en-US" altLang="zh-CN" sz="1800" dirty="0">
                <a:solidFill>
                  <a:srgbClr val="595959"/>
                </a:solidFill>
                <a:latin typeface="微软雅黑" panose="020B0503020204020204" pitchFamily="34" charset="-122"/>
                <a:ea typeface="微软雅黑" panose="020B0503020204020204" pitchFamily="34" charset="-122"/>
              </a:rPr>
              <a:t>1</a:t>
            </a:r>
            <a:r>
              <a:rPr lang="zh-CN" altLang="en-US" sz="1800" dirty="0">
                <a:solidFill>
                  <a:srgbClr val="595959"/>
                </a:solidFill>
                <a:latin typeface="微软雅黑" panose="020B0503020204020204" pitchFamily="34" charset="-122"/>
                <a:ea typeface="微软雅黑" panose="020B0503020204020204" pitchFamily="34" charset="-122"/>
              </a:rPr>
              <a:t>）在</a:t>
            </a:r>
            <a:r>
              <a:rPr lang="en-US" altLang="zh-CN" sz="1800" dirty="0">
                <a:solidFill>
                  <a:srgbClr val="595959"/>
                </a:solidFill>
                <a:latin typeface="微软雅黑" panose="020B0503020204020204" pitchFamily="34" charset="-122"/>
                <a:ea typeface="微软雅黑" panose="020B0503020204020204" pitchFamily="34" charset="-122"/>
              </a:rPr>
              <a:t>house</a:t>
            </a:r>
            <a:r>
              <a:rPr lang="zh-CN" altLang="en-US" sz="1800" dirty="0">
                <a:solidFill>
                  <a:srgbClr val="595959"/>
                </a:solidFill>
                <a:latin typeface="微软雅黑" panose="020B0503020204020204" pitchFamily="34" charset="-122"/>
                <a:ea typeface="微软雅黑" panose="020B0503020204020204" pitchFamily="34" charset="-122"/>
              </a:rPr>
              <a:t>项目的根目录下新建一个</a:t>
            </a:r>
            <a:r>
              <a:rPr lang="en-US" altLang="zh-CN" sz="1800" dirty="0" err="1">
                <a:solidFill>
                  <a:srgbClr val="595959"/>
                </a:solidFill>
                <a:latin typeface="微软雅黑" panose="020B0503020204020204" pitchFamily="34" charset="-122"/>
                <a:ea typeface="微软雅黑" panose="020B0503020204020204" pitchFamily="34" charset="-122"/>
              </a:rPr>
              <a:t>py</a:t>
            </a:r>
            <a:r>
              <a:rPr lang="zh-CN" altLang="en-US" sz="1800" dirty="0">
                <a:solidFill>
                  <a:srgbClr val="595959"/>
                </a:solidFill>
                <a:latin typeface="微软雅黑" panose="020B0503020204020204" pitchFamily="34" charset="-122"/>
                <a:ea typeface="微软雅黑" panose="020B0503020204020204" pitchFamily="34" charset="-122"/>
              </a:rPr>
              <a:t>文件，命名为</a:t>
            </a:r>
            <a:r>
              <a:rPr lang="en-US" altLang="zh-CN" sz="1800" dirty="0" err="1">
                <a:solidFill>
                  <a:srgbClr val="595959"/>
                </a:solidFill>
                <a:latin typeface="微软雅黑" panose="020B0503020204020204" pitchFamily="34" charset="-122"/>
                <a:ea typeface="微软雅黑" panose="020B0503020204020204" pitchFamily="34" charset="-122"/>
              </a:rPr>
              <a:t>detail_page</a:t>
            </a:r>
            <a:r>
              <a:rPr lang="zh-CN" altLang="en-US" sz="1800" dirty="0">
                <a:solidFill>
                  <a:srgbClr val="595959"/>
                </a:solidFill>
                <a:latin typeface="微软雅黑" panose="020B0503020204020204" pitchFamily="34" charset="-122"/>
                <a:ea typeface="微软雅黑" panose="020B0503020204020204" pitchFamily="34" charset="-122"/>
              </a:rPr>
              <a:t>，该文件用于存放有关详情页逻辑的代码。在</a:t>
            </a:r>
            <a:r>
              <a:rPr lang="en-US" altLang="zh-CN" sz="1800" dirty="0">
                <a:solidFill>
                  <a:srgbClr val="595959"/>
                </a:solidFill>
                <a:latin typeface="微软雅黑" panose="020B0503020204020204" pitchFamily="34" charset="-122"/>
                <a:ea typeface="微软雅黑" panose="020B0503020204020204" pitchFamily="34" charset="-122"/>
              </a:rPr>
              <a:t>detail_page.py</a:t>
            </a:r>
            <a:r>
              <a:rPr lang="zh-CN" altLang="en-US" sz="1800" dirty="0">
                <a:solidFill>
                  <a:srgbClr val="595959"/>
                </a:solidFill>
                <a:latin typeface="微软雅黑" panose="020B0503020204020204" pitchFamily="34" charset="-122"/>
                <a:ea typeface="微软雅黑" panose="020B0503020204020204" pitchFamily="34" charset="-122"/>
              </a:rPr>
              <a:t>文件中</a:t>
            </a:r>
            <a:r>
              <a:rPr lang="zh-CN" altLang="en-US" sz="1800" dirty="0">
                <a:solidFill>
                  <a:srgbClr val="0075CC"/>
                </a:solidFill>
                <a:latin typeface="微软雅黑" panose="020B0503020204020204" pitchFamily="34" charset="-122"/>
                <a:ea typeface="微软雅黑" panose="020B0503020204020204" pitchFamily="34" charset="-122"/>
              </a:rPr>
              <a:t>导入</a:t>
            </a:r>
            <a:r>
              <a:rPr lang="en-US" altLang="zh-CN" sz="1800" dirty="0">
                <a:solidFill>
                  <a:srgbClr val="0075CC"/>
                </a:solidFill>
                <a:latin typeface="微软雅黑" panose="020B0503020204020204" pitchFamily="34" charset="-122"/>
                <a:ea typeface="微软雅黑" panose="020B0503020204020204" pitchFamily="34" charset="-122"/>
              </a:rPr>
              <a:t>Blueprint</a:t>
            </a:r>
            <a:r>
              <a:rPr lang="zh-CN" altLang="en-US" sz="1800" dirty="0">
                <a:solidFill>
                  <a:srgbClr val="0075CC"/>
                </a:solidFill>
                <a:latin typeface="微软雅黑" panose="020B0503020204020204" pitchFamily="34" charset="-122"/>
                <a:ea typeface="微软雅黑" panose="020B0503020204020204" pitchFamily="34" charset="-122"/>
              </a:rPr>
              <a:t>类</a:t>
            </a:r>
            <a:r>
              <a:rPr lang="zh-CN" altLang="en-US" sz="1800" dirty="0">
                <a:solidFill>
                  <a:srgbClr val="595959"/>
                </a:solidFill>
                <a:latin typeface="微软雅黑" panose="020B0503020204020204" pitchFamily="34" charset="-122"/>
                <a:ea typeface="微软雅黑" panose="020B0503020204020204" pitchFamily="34" charset="-122"/>
              </a:rPr>
              <a:t>，并通过实例化</a:t>
            </a:r>
            <a:r>
              <a:rPr lang="en-US" altLang="zh-CN" sz="1800" dirty="0">
                <a:solidFill>
                  <a:srgbClr val="595959"/>
                </a:solidFill>
                <a:latin typeface="微软雅黑" panose="020B0503020204020204" pitchFamily="34" charset="-122"/>
                <a:ea typeface="微软雅黑" panose="020B0503020204020204" pitchFamily="34" charset="-122"/>
              </a:rPr>
              <a:t>Blueprint</a:t>
            </a:r>
            <a:r>
              <a:rPr lang="zh-CN" altLang="en-US" sz="1800" dirty="0">
                <a:solidFill>
                  <a:srgbClr val="595959"/>
                </a:solidFill>
                <a:latin typeface="微软雅黑" panose="020B0503020204020204" pitchFamily="34" charset="-122"/>
                <a:ea typeface="微软雅黑" panose="020B0503020204020204" pitchFamily="34" charset="-122"/>
              </a:rPr>
              <a:t>类来创建一个蓝图。</a:t>
            </a:r>
          </a:p>
        </p:txBody>
      </p:sp>
      <p:sp>
        <p:nvSpPr>
          <p:cNvPr id="8"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9.1.1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房源基本信息展示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5" name="矩形 4"/>
          <p:cNvSpPr/>
          <p:nvPr/>
        </p:nvSpPr>
        <p:spPr bwMode="auto">
          <a:xfrm>
            <a:off x="4583038" y="3855958"/>
            <a:ext cx="5976664" cy="1019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from flask import Blueprint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detail_page = Blueprint('detail_page', __name__)</a:t>
            </a:r>
          </a:p>
        </p:txBody>
      </p:sp>
      <p:pic>
        <p:nvPicPr>
          <p:cNvPr id="6" name="Picture 2" descr="https://gimg2.baidu.com/image_search/src=http%3A%2F%2Fhbimg.b0.upaiyun.com%2F6769784930c2e538676b3fb73a290457ca522195287d8-Cu2GNK_fw658&amp;refer=http%3A%2F%2Fhbimg.b0.upaiyun.com&amp;app=2002&amp;size=f9999,10000&amp;q=a80&amp;n=0&amp;g=0n&amp;fmt=auto?sec=1658649679&amp;t=05f22a4c6ab9bde81529f3951d65c5ee"/>
          <p:cNvPicPr>
            <a:picLocks noChangeAspect="1" noChangeArrowheads="1"/>
          </p:cNvPicPr>
          <p:nvPr/>
        </p:nvPicPr>
        <p:blipFill rotWithShape="1">
          <a:blip r:embed="rId3">
            <a:extLst>
              <a:ext uri="{28A0092B-C50C-407E-A947-70E740481C1C}">
                <a14:useLocalDpi xmlns:a14="http://schemas.microsoft.com/office/drawing/2010/main" val="0"/>
              </a:ext>
            </a:extLst>
          </a:blip>
          <a:srcRect b="5357"/>
          <a:stretch/>
        </p:blipFill>
        <p:spPr bwMode="auto">
          <a:xfrm>
            <a:off x="550590" y="2781722"/>
            <a:ext cx="3431141"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11991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25134" y="1197546"/>
            <a:ext cx="10326655" cy="1338828"/>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房源基本信息展示功能具体步骤：</a:t>
            </a:r>
            <a:endParaRPr lang="en-US" altLang="zh-CN" sz="1800">
              <a:solidFill>
                <a:srgbClr val="595959"/>
              </a:solidFill>
              <a:latin typeface="微软雅黑" panose="020B0503020204020204" pitchFamily="34" charset="-122"/>
              <a:ea typeface="微软雅黑" panose="020B0503020204020204" pitchFamily="34" charset="-122"/>
            </a:endParaRP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2</a:t>
            </a:r>
            <a:r>
              <a:rPr lang="zh-CN" altLang="en-US" sz="1800">
                <a:solidFill>
                  <a:srgbClr val="595959"/>
                </a:solidFill>
                <a:latin typeface="微软雅黑" panose="020B0503020204020204" pitchFamily="34" charset="-122"/>
                <a:ea typeface="微软雅黑" panose="020B0503020204020204" pitchFamily="34" charset="-122"/>
              </a:rPr>
              <a:t>）为了能够让创建的蓝图生效，需要将该</a:t>
            </a:r>
            <a:r>
              <a:rPr lang="zh-CN" altLang="en-US" sz="1800">
                <a:solidFill>
                  <a:srgbClr val="0075CC"/>
                </a:solidFill>
                <a:latin typeface="微软雅黑" panose="020B0503020204020204" pitchFamily="34" charset="-122"/>
                <a:ea typeface="微软雅黑" panose="020B0503020204020204" pitchFamily="34" charset="-122"/>
              </a:rPr>
              <a:t>蓝图注册到程序实例</a:t>
            </a:r>
            <a:r>
              <a:rPr lang="zh-CN" altLang="en-US" sz="1800">
                <a:solidFill>
                  <a:srgbClr val="595959"/>
                </a:solidFill>
                <a:latin typeface="微软雅黑" panose="020B0503020204020204" pitchFamily="34" charset="-122"/>
                <a:ea typeface="微软雅黑" panose="020B0503020204020204" pitchFamily="34" charset="-122"/>
              </a:rPr>
              <a:t>中。切换到</a:t>
            </a:r>
            <a:r>
              <a:rPr lang="en-US" altLang="zh-CN" sz="1800">
                <a:solidFill>
                  <a:srgbClr val="595959"/>
                </a:solidFill>
                <a:latin typeface="微软雅黑" panose="020B0503020204020204" pitchFamily="34" charset="-122"/>
                <a:ea typeface="微软雅黑" panose="020B0503020204020204" pitchFamily="34" charset="-122"/>
              </a:rPr>
              <a:t>app.py</a:t>
            </a:r>
            <a:r>
              <a:rPr lang="zh-CN" altLang="en-US" sz="1800">
                <a:solidFill>
                  <a:srgbClr val="595959"/>
                </a:solidFill>
                <a:latin typeface="微软雅黑" panose="020B0503020204020204" pitchFamily="34" charset="-122"/>
                <a:ea typeface="微软雅黑" panose="020B0503020204020204" pitchFamily="34" charset="-122"/>
              </a:rPr>
              <a:t>文件，在该文件中注册上一步骤创建的蓝图。</a:t>
            </a:r>
          </a:p>
        </p:txBody>
      </p:sp>
      <p:sp>
        <p:nvSpPr>
          <p:cNvPr id="8"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9.1.1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房源基本信息展示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5" name="矩形 4"/>
          <p:cNvSpPr/>
          <p:nvPr/>
        </p:nvSpPr>
        <p:spPr bwMode="auto">
          <a:xfrm>
            <a:off x="4655046" y="2709714"/>
            <a:ext cx="5976664" cy="33123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from detail_page import detail_page</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a:t>
            </a:r>
            <a:r>
              <a:rPr lang="zh-CN" altLang="en-US" sz="1600">
                <a:solidFill>
                  <a:srgbClr val="595959"/>
                </a:solidFill>
                <a:latin typeface="微软雅黑" panose="020B0503020204020204" pitchFamily="34" charset="-122"/>
                <a:ea typeface="微软雅黑" panose="020B0503020204020204" pitchFamily="34" charset="-122"/>
                <a:sym typeface="+mn-ea"/>
              </a:rPr>
              <a:t>将蓝图注册到</a:t>
            </a:r>
            <a:r>
              <a:rPr lang="en-US" altLang="zh-CN" sz="1600">
                <a:solidFill>
                  <a:srgbClr val="595959"/>
                </a:solidFill>
                <a:latin typeface="微软雅黑" panose="020B0503020204020204" pitchFamily="34" charset="-122"/>
                <a:ea typeface="微软雅黑" panose="020B0503020204020204" pitchFamily="34" charset="-122"/>
                <a:sym typeface="+mn-ea"/>
              </a:rPr>
              <a:t>app</a:t>
            </a:r>
            <a:r>
              <a:rPr lang="zh-CN" altLang="en-US" sz="1600">
                <a:solidFill>
                  <a:srgbClr val="595959"/>
                </a:solidFill>
                <a:latin typeface="微软雅黑" panose="020B0503020204020204" pitchFamily="34" charset="-122"/>
                <a:ea typeface="微软雅黑" panose="020B0503020204020204" pitchFamily="34" charset="-122"/>
                <a:sym typeface="+mn-ea"/>
              </a:rPr>
              <a:t>中</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app.register_blueprint(index_page, url_prefix='/')</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app.register_blueprint(list_page, url_prefix='/')</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app.register_blueprint(detail_page, url_prefix='/')</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if __name__ == '__main__':</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app.run(debug=True)</a:t>
            </a:r>
          </a:p>
        </p:txBody>
      </p:sp>
      <p:pic>
        <p:nvPicPr>
          <p:cNvPr id="6" name="Picture 2" descr="https://gimg2.baidu.com/image_search/src=http%3A%2F%2Fhbimg.b0.upaiyun.com%2F6769784930c2e538676b3fb73a290457ca522195287d8-Cu2GNK_fw658&amp;refer=http%3A%2F%2Fhbimg.b0.upaiyun.com&amp;app=2002&amp;size=f9999,10000&amp;q=a80&amp;n=0&amp;g=0n&amp;fmt=auto?sec=1658649679&amp;t=05f22a4c6ab9bde81529f3951d65c5ee"/>
          <p:cNvPicPr>
            <a:picLocks noChangeAspect="1" noChangeArrowheads="1"/>
          </p:cNvPicPr>
          <p:nvPr/>
        </p:nvPicPr>
        <p:blipFill rotWithShape="1">
          <a:blip r:embed="rId3">
            <a:extLst>
              <a:ext uri="{28A0092B-C50C-407E-A947-70E740481C1C}">
                <a14:useLocalDpi xmlns:a14="http://schemas.microsoft.com/office/drawing/2010/main" val="0"/>
              </a:ext>
            </a:extLst>
          </a:blip>
          <a:srcRect b="5357"/>
          <a:stretch/>
        </p:blipFill>
        <p:spPr bwMode="auto">
          <a:xfrm>
            <a:off x="550590" y="2781722"/>
            <a:ext cx="3431141"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0994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25134" y="1197546"/>
            <a:ext cx="10326655" cy="1338828"/>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房源基本信息展示功能具体步骤：</a:t>
            </a:r>
            <a:endParaRPr lang="en-US" altLang="zh-CN" sz="1800">
              <a:solidFill>
                <a:srgbClr val="595959"/>
              </a:solidFill>
              <a:latin typeface="微软雅黑" panose="020B0503020204020204" pitchFamily="34" charset="-122"/>
              <a:ea typeface="微软雅黑" panose="020B0503020204020204" pitchFamily="34" charset="-122"/>
            </a:endParaRP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3</a:t>
            </a:r>
            <a:r>
              <a:rPr lang="zh-CN" altLang="en-US" sz="1800">
                <a:solidFill>
                  <a:srgbClr val="595959"/>
                </a:solidFill>
                <a:latin typeface="微软雅黑" panose="020B0503020204020204" pitchFamily="34" charset="-122"/>
                <a:ea typeface="微软雅黑" panose="020B0503020204020204" pitchFamily="34" charset="-122"/>
              </a:rPr>
              <a:t>）定义一个</a:t>
            </a:r>
            <a:r>
              <a:rPr lang="zh-CN" altLang="en-US" sz="1800">
                <a:solidFill>
                  <a:srgbClr val="0075CC"/>
                </a:solidFill>
                <a:latin typeface="微软雅黑" panose="020B0503020204020204" pitchFamily="34" charset="-122"/>
                <a:ea typeface="微软雅黑" panose="020B0503020204020204" pitchFamily="34" charset="-122"/>
              </a:rPr>
              <a:t>视图函数</a:t>
            </a:r>
            <a:r>
              <a:rPr lang="en-US" altLang="zh-CN" sz="1800">
                <a:solidFill>
                  <a:srgbClr val="0075CC"/>
                </a:solidFill>
                <a:latin typeface="微软雅黑" panose="020B0503020204020204" pitchFamily="34" charset="-122"/>
                <a:ea typeface="微软雅黑" panose="020B0503020204020204" pitchFamily="34" charset="-122"/>
              </a:rPr>
              <a:t>detail()</a:t>
            </a:r>
            <a:r>
              <a:rPr lang="zh-CN" altLang="en-US" sz="1800">
                <a:solidFill>
                  <a:srgbClr val="595959"/>
                </a:solidFill>
                <a:latin typeface="微软雅黑" panose="020B0503020204020204" pitchFamily="34" charset="-122"/>
                <a:ea typeface="微软雅黑" panose="020B0503020204020204" pitchFamily="34" charset="-122"/>
              </a:rPr>
              <a:t>，用于根据</a:t>
            </a:r>
            <a:r>
              <a:rPr lang="en-US" altLang="zh-CN" sz="1800">
                <a:solidFill>
                  <a:srgbClr val="595959"/>
                </a:solidFill>
                <a:latin typeface="微软雅黑" panose="020B0503020204020204" pitchFamily="34" charset="-122"/>
                <a:ea typeface="微软雅黑" panose="020B0503020204020204" pitchFamily="34" charset="-122"/>
              </a:rPr>
              <a:t>URL</a:t>
            </a:r>
            <a:r>
              <a:rPr lang="zh-CN" altLang="en-US" sz="1800">
                <a:solidFill>
                  <a:srgbClr val="595959"/>
                </a:solidFill>
                <a:latin typeface="微软雅黑" panose="020B0503020204020204" pitchFamily="34" charset="-122"/>
                <a:ea typeface="微软雅黑" panose="020B0503020204020204" pitchFamily="34" charset="-122"/>
              </a:rPr>
              <a:t>地址中的</a:t>
            </a:r>
            <a:r>
              <a:rPr lang="zh-CN" altLang="en-US" sz="1800">
                <a:solidFill>
                  <a:srgbClr val="0075CC"/>
                </a:solidFill>
                <a:latin typeface="微软雅黑" panose="020B0503020204020204" pitchFamily="34" charset="-122"/>
                <a:ea typeface="微软雅黑" panose="020B0503020204020204" pitchFamily="34" charset="-122"/>
              </a:rPr>
              <a:t>房源</a:t>
            </a:r>
            <a:r>
              <a:rPr lang="en-US" altLang="zh-CN" sz="1800">
                <a:solidFill>
                  <a:srgbClr val="0075CC"/>
                </a:solidFill>
                <a:latin typeface="微软雅黑" panose="020B0503020204020204" pitchFamily="34" charset="-122"/>
                <a:ea typeface="微软雅黑" panose="020B0503020204020204" pitchFamily="34" charset="-122"/>
              </a:rPr>
              <a:t>ID</a:t>
            </a:r>
            <a:r>
              <a:rPr lang="zh-CN" altLang="en-US" sz="1800">
                <a:solidFill>
                  <a:srgbClr val="595959"/>
                </a:solidFill>
                <a:latin typeface="微软雅黑" panose="020B0503020204020204" pitchFamily="34" charset="-122"/>
                <a:ea typeface="微软雅黑" panose="020B0503020204020204" pitchFamily="34" charset="-122"/>
              </a:rPr>
              <a:t>获取相应的房源对象，之后将该房源对象的基本信息进行</a:t>
            </a:r>
            <a:r>
              <a:rPr lang="zh-CN" altLang="en-US" sz="1800">
                <a:solidFill>
                  <a:srgbClr val="0075CC"/>
                </a:solidFill>
                <a:latin typeface="微软雅黑" panose="020B0503020204020204" pitchFamily="34" charset="-122"/>
                <a:ea typeface="微软雅黑" panose="020B0503020204020204" pitchFamily="34" charset="-122"/>
              </a:rPr>
              <a:t>模板渲染</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8"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9.1.1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房源基本信息展示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5" name="矩形 4"/>
          <p:cNvSpPr/>
          <p:nvPr/>
        </p:nvSpPr>
        <p:spPr bwMode="auto">
          <a:xfrm>
            <a:off x="4655046" y="2889734"/>
            <a:ext cx="5976664" cy="29523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from flask import Blueprint, render_template</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from models import House</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@detail_page.route('/house/&lt;int:hid&gt;')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def detail(hid):</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 </a:t>
            </a:r>
            <a:r>
              <a:rPr lang="zh-CN" altLang="en-US" sz="1600">
                <a:solidFill>
                  <a:srgbClr val="595959"/>
                </a:solidFill>
                <a:latin typeface="微软雅黑" panose="020B0503020204020204" pitchFamily="34" charset="-122"/>
                <a:ea typeface="微软雅黑" panose="020B0503020204020204" pitchFamily="34" charset="-122"/>
                <a:sym typeface="+mn-ea"/>
              </a:rPr>
              <a:t>从数据库查询房源</a:t>
            </a:r>
            <a:r>
              <a:rPr lang="en-US" altLang="zh-CN" sz="1600">
                <a:solidFill>
                  <a:srgbClr val="595959"/>
                </a:solidFill>
                <a:latin typeface="微软雅黑" panose="020B0503020204020204" pitchFamily="34" charset="-122"/>
                <a:ea typeface="微软雅黑" panose="020B0503020204020204" pitchFamily="34" charset="-122"/>
                <a:sym typeface="+mn-ea"/>
              </a:rPr>
              <a:t>ID</a:t>
            </a:r>
            <a:r>
              <a:rPr lang="zh-CN" altLang="en-US" sz="1600">
                <a:solidFill>
                  <a:srgbClr val="595959"/>
                </a:solidFill>
                <a:latin typeface="微软雅黑" panose="020B0503020204020204" pitchFamily="34" charset="-122"/>
                <a:ea typeface="微软雅黑" panose="020B0503020204020204" pitchFamily="34" charset="-122"/>
                <a:sym typeface="+mn-ea"/>
              </a:rPr>
              <a:t>为</a:t>
            </a:r>
            <a:r>
              <a:rPr lang="en-US" altLang="zh-CN" sz="1600">
                <a:solidFill>
                  <a:srgbClr val="595959"/>
                </a:solidFill>
                <a:latin typeface="微软雅黑" panose="020B0503020204020204" pitchFamily="34" charset="-122"/>
                <a:ea typeface="微软雅黑" panose="020B0503020204020204" pitchFamily="34" charset="-122"/>
                <a:sym typeface="+mn-ea"/>
              </a:rPr>
              <a:t>hid</a:t>
            </a:r>
            <a:r>
              <a:rPr lang="zh-CN" altLang="en-US" sz="1600">
                <a:solidFill>
                  <a:srgbClr val="595959"/>
                </a:solidFill>
                <a:latin typeface="微软雅黑" panose="020B0503020204020204" pitchFamily="34" charset="-122"/>
                <a:ea typeface="微软雅黑" panose="020B0503020204020204" pitchFamily="34" charset="-122"/>
                <a:sym typeface="+mn-ea"/>
              </a:rPr>
              <a:t>的房源对象</a:t>
            </a:r>
          </a:p>
          <a:p>
            <a:pPr>
              <a:lnSpc>
                <a:spcPct val="150000"/>
              </a:lnSpc>
              <a:defRPr/>
            </a:pPr>
            <a:r>
              <a:rPr lang="zh-CN" altLang="en-US" sz="1600">
                <a:solidFill>
                  <a:srgbClr val="595959"/>
                </a:solidFill>
                <a:latin typeface="微软雅黑" panose="020B0503020204020204" pitchFamily="34" charset="-122"/>
                <a:ea typeface="微软雅黑" panose="020B0503020204020204" pitchFamily="34" charset="-122"/>
                <a:sym typeface="+mn-ea"/>
              </a:rPr>
              <a:t>    </a:t>
            </a:r>
            <a:r>
              <a:rPr lang="en-US" altLang="zh-CN" sz="1600">
                <a:solidFill>
                  <a:srgbClr val="595959"/>
                </a:solidFill>
                <a:latin typeface="微软雅黑" panose="020B0503020204020204" pitchFamily="34" charset="-122"/>
                <a:ea typeface="微软雅黑" panose="020B0503020204020204" pitchFamily="34" charset="-122"/>
                <a:sym typeface="+mn-ea"/>
              </a:rPr>
              <a:t>house = House.query.get(hid)</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return render_template('detail_page.html', house=house)</a:t>
            </a:r>
          </a:p>
        </p:txBody>
      </p:sp>
      <p:pic>
        <p:nvPicPr>
          <p:cNvPr id="6" name="Picture 2" descr="https://gimg2.baidu.com/image_search/src=http%3A%2F%2Fhbimg.b0.upaiyun.com%2F6769784930c2e538676b3fb73a290457ca522195287d8-Cu2GNK_fw658&amp;refer=http%3A%2F%2Fhbimg.b0.upaiyun.com&amp;app=2002&amp;size=f9999,10000&amp;q=a80&amp;n=0&amp;g=0n&amp;fmt=auto?sec=1658649679&amp;t=05f22a4c6ab9bde81529f3951d65c5ee"/>
          <p:cNvPicPr>
            <a:picLocks noChangeAspect="1" noChangeArrowheads="1"/>
          </p:cNvPicPr>
          <p:nvPr/>
        </p:nvPicPr>
        <p:blipFill rotWithShape="1">
          <a:blip r:embed="rId3">
            <a:extLst>
              <a:ext uri="{28A0092B-C50C-407E-A947-70E740481C1C}">
                <a14:useLocalDpi xmlns:a14="http://schemas.microsoft.com/office/drawing/2010/main" val="0"/>
              </a:ext>
            </a:extLst>
          </a:blip>
          <a:srcRect b="5357"/>
          <a:stretch/>
        </p:blipFill>
        <p:spPr bwMode="auto">
          <a:xfrm>
            <a:off x="550590" y="2781722"/>
            <a:ext cx="3431141"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81252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25134" y="1197546"/>
            <a:ext cx="10326655" cy="1615827"/>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房源基本信息展示功能具体步骤：</a:t>
            </a:r>
            <a:endParaRPr lang="en-US" altLang="zh-CN" sz="1800">
              <a:solidFill>
                <a:srgbClr val="595959"/>
              </a:solidFill>
              <a:latin typeface="微软雅黑" panose="020B0503020204020204" pitchFamily="34" charset="-122"/>
              <a:ea typeface="微软雅黑" panose="020B0503020204020204" pitchFamily="34" charset="-122"/>
            </a:endParaRPr>
          </a:p>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a:t>
            </a:r>
            <a:r>
              <a:rPr lang="en-US" altLang="zh-CN" sz="1600">
                <a:solidFill>
                  <a:srgbClr val="595959"/>
                </a:solidFill>
                <a:latin typeface="微软雅黑" panose="020B0503020204020204" pitchFamily="34" charset="-122"/>
                <a:ea typeface="微软雅黑" panose="020B0503020204020204" pitchFamily="34" charset="-122"/>
              </a:rPr>
              <a:t>4</a:t>
            </a:r>
            <a:r>
              <a:rPr lang="zh-CN" altLang="en-US" sz="1600">
                <a:solidFill>
                  <a:srgbClr val="595959"/>
                </a:solidFill>
                <a:latin typeface="微软雅黑" panose="020B0503020204020204" pitchFamily="34" charset="-122"/>
                <a:ea typeface="微软雅黑" panose="020B0503020204020204" pitchFamily="34" charset="-122"/>
              </a:rPr>
              <a:t>）在详情页的基本信息中，有的</a:t>
            </a:r>
            <a:r>
              <a:rPr lang="zh-CN" altLang="en-US" sz="1600">
                <a:solidFill>
                  <a:srgbClr val="0075CC"/>
                </a:solidFill>
                <a:latin typeface="微软雅黑" panose="020B0503020204020204" pitchFamily="34" charset="-122"/>
                <a:ea typeface="微软雅黑" panose="020B0503020204020204" pitchFamily="34" charset="-122"/>
              </a:rPr>
              <a:t>交通条件</a:t>
            </a:r>
            <a:r>
              <a:rPr lang="zh-CN" altLang="en-US" sz="1600">
                <a:solidFill>
                  <a:srgbClr val="595959"/>
                </a:solidFill>
                <a:latin typeface="微软雅黑" panose="020B0503020204020204" pitchFamily="34" charset="-122"/>
                <a:ea typeface="微软雅黑" panose="020B0503020204020204" pitchFamily="34" charset="-122"/>
              </a:rPr>
              <a:t>对应的数据为空，因此这里将使用</a:t>
            </a:r>
            <a:r>
              <a:rPr lang="zh-CN" altLang="en-US" sz="1600">
                <a:solidFill>
                  <a:srgbClr val="0075CC"/>
                </a:solidFill>
                <a:latin typeface="微软雅黑" panose="020B0503020204020204" pitchFamily="34" charset="-122"/>
                <a:ea typeface="微软雅黑" panose="020B0503020204020204" pitchFamily="34" charset="-122"/>
              </a:rPr>
              <a:t>模板过滤器</a:t>
            </a:r>
            <a:r>
              <a:rPr lang="zh-CN" altLang="en-US" sz="1600">
                <a:solidFill>
                  <a:srgbClr val="595959"/>
                </a:solidFill>
                <a:latin typeface="微软雅黑" panose="020B0503020204020204" pitchFamily="34" charset="-122"/>
                <a:ea typeface="微软雅黑" panose="020B0503020204020204" pitchFamily="34" charset="-122"/>
              </a:rPr>
              <a:t>对这些空数据进行处理。在</a:t>
            </a:r>
            <a:r>
              <a:rPr lang="en-US" altLang="zh-CN" sz="1600">
                <a:solidFill>
                  <a:srgbClr val="595959"/>
                </a:solidFill>
                <a:latin typeface="微软雅黑" panose="020B0503020204020204" pitchFamily="34" charset="-122"/>
                <a:ea typeface="微软雅黑" panose="020B0503020204020204" pitchFamily="34" charset="-122"/>
              </a:rPr>
              <a:t>detail_page.py</a:t>
            </a:r>
            <a:r>
              <a:rPr lang="zh-CN" altLang="en-US" sz="1600">
                <a:solidFill>
                  <a:srgbClr val="595959"/>
                </a:solidFill>
                <a:latin typeface="微软雅黑" panose="020B0503020204020204" pitchFamily="34" charset="-122"/>
                <a:ea typeface="微软雅黑" panose="020B0503020204020204" pitchFamily="34" charset="-122"/>
              </a:rPr>
              <a:t>文件中增加一个</a:t>
            </a:r>
            <a:r>
              <a:rPr lang="zh-CN" altLang="en-US" sz="1600">
                <a:solidFill>
                  <a:srgbClr val="0075CC"/>
                </a:solidFill>
                <a:latin typeface="微软雅黑" panose="020B0503020204020204" pitchFamily="34" charset="-122"/>
                <a:ea typeface="微软雅黑" panose="020B0503020204020204" pitchFamily="34" charset="-122"/>
              </a:rPr>
              <a:t>过滤器函数</a:t>
            </a:r>
            <a:r>
              <a:rPr lang="en-US" altLang="zh-CN" sz="1600">
                <a:solidFill>
                  <a:srgbClr val="0075CC"/>
                </a:solidFill>
                <a:latin typeface="微软雅黑" panose="020B0503020204020204" pitchFamily="34" charset="-122"/>
                <a:ea typeface="微软雅黑" panose="020B0503020204020204" pitchFamily="34" charset="-122"/>
              </a:rPr>
              <a:t>deal_traffic_txt()</a:t>
            </a:r>
            <a:r>
              <a:rPr lang="zh-CN" altLang="en-US" sz="1600">
                <a:solidFill>
                  <a:srgbClr val="595959"/>
                </a:solidFill>
                <a:latin typeface="微软雅黑" panose="020B0503020204020204" pitchFamily="34" charset="-122"/>
                <a:ea typeface="微软雅黑" panose="020B0503020204020204" pitchFamily="34" charset="-122"/>
              </a:rPr>
              <a:t>，通过该函数处理交通条件有无数据的情况，并将该过滤器</a:t>
            </a:r>
            <a:r>
              <a:rPr lang="zh-CN" altLang="en-US" sz="1600">
                <a:solidFill>
                  <a:srgbClr val="0075CC"/>
                </a:solidFill>
                <a:latin typeface="微软雅黑" panose="020B0503020204020204" pitchFamily="34" charset="-122"/>
                <a:ea typeface="微软雅黑" panose="020B0503020204020204" pitchFamily="34" charset="-122"/>
              </a:rPr>
              <a:t>添加</a:t>
            </a:r>
            <a:r>
              <a:rPr lang="zh-CN" altLang="en-US" sz="1600">
                <a:solidFill>
                  <a:srgbClr val="595959"/>
                </a:solidFill>
                <a:latin typeface="微软雅黑" panose="020B0503020204020204" pitchFamily="34" charset="-122"/>
                <a:ea typeface="微软雅黑" panose="020B0503020204020204" pitchFamily="34" charset="-122"/>
              </a:rPr>
              <a:t>到蓝图中。</a:t>
            </a:r>
          </a:p>
        </p:txBody>
      </p:sp>
      <p:sp>
        <p:nvSpPr>
          <p:cNvPr id="8"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9.1.1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房源基本信息展示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5" name="矩形 4"/>
          <p:cNvSpPr/>
          <p:nvPr/>
        </p:nvSpPr>
        <p:spPr bwMode="auto">
          <a:xfrm>
            <a:off x="4655045" y="2889734"/>
            <a:ext cx="6696743" cy="29523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a:t>
            </a:r>
            <a:r>
              <a:rPr lang="zh-CN" altLang="en-US" sz="1600">
                <a:solidFill>
                  <a:srgbClr val="595959"/>
                </a:solidFill>
                <a:latin typeface="微软雅黑" panose="020B0503020204020204" pitchFamily="34" charset="-122"/>
                <a:ea typeface="微软雅黑" panose="020B0503020204020204" pitchFamily="34" charset="-122"/>
                <a:sym typeface="+mn-ea"/>
              </a:rPr>
              <a:t>自定义过滤器，用于处理交通条件有无数据的情况</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def deal_traffic_txt(word):</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if len(word) == 0 or word is None:</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return '</a:t>
            </a:r>
            <a:r>
              <a:rPr lang="zh-CN" altLang="en-US" sz="1600">
                <a:solidFill>
                  <a:srgbClr val="595959"/>
                </a:solidFill>
                <a:latin typeface="微软雅黑" panose="020B0503020204020204" pitchFamily="34" charset="-122"/>
                <a:ea typeface="微软雅黑" panose="020B0503020204020204" pitchFamily="34" charset="-122"/>
                <a:sym typeface="+mn-ea"/>
              </a:rPr>
              <a:t>暂无信息！</a:t>
            </a:r>
            <a:r>
              <a:rPr lang="en-US" altLang="zh-CN" sz="1600">
                <a:solidFill>
                  <a:srgbClr val="595959"/>
                </a:solidFill>
                <a:latin typeface="微软雅黑" panose="020B0503020204020204" pitchFamily="34" charset="-122"/>
                <a:ea typeface="微软雅黑" panose="020B0503020204020204" pitchFamily="34" charset="-122"/>
                <a:sym typeface="+mn-ea"/>
              </a:rPr>
              <a: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else:</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return word</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detail_page.add_app_template_filter(deal_traffic_txt, 'dealNone')</a:t>
            </a:r>
          </a:p>
        </p:txBody>
      </p:sp>
      <p:pic>
        <p:nvPicPr>
          <p:cNvPr id="6" name="Picture 2" descr="https://gimg2.baidu.com/image_search/src=http%3A%2F%2Fhbimg.b0.upaiyun.com%2F6769784930c2e538676b3fb73a290457ca522195287d8-Cu2GNK_fw658&amp;refer=http%3A%2F%2Fhbimg.b0.upaiyun.com&amp;app=2002&amp;size=f9999,10000&amp;q=a80&amp;n=0&amp;g=0n&amp;fmt=auto?sec=1658649679&amp;t=05f22a4c6ab9bde81529f3951d65c5ee"/>
          <p:cNvPicPr>
            <a:picLocks noChangeAspect="1" noChangeArrowheads="1"/>
          </p:cNvPicPr>
          <p:nvPr/>
        </p:nvPicPr>
        <p:blipFill rotWithShape="1">
          <a:blip r:embed="rId3">
            <a:extLst>
              <a:ext uri="{28A0092B-C50C-407E-A947-70E740481C1C}">
                <a14:useLocalDpi xmlns:a14="http://schemas.microsoft.com/office/drawing/2010/main" val="0"/>
              </a:ext>
            </a:extLst>
          </a:blip>
          <a:srcRect b="5357"/>
          <a:stretch/>
        </p:blipFill>
        <p:spPr bwMode="auto">
          <a:xfrm>
            <a:off x="550590" y="2781722"/>
            <a:ext cx="3431141"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02774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83038" y="2904097"/>
            <a:ext cx="6048671" cy="2169825"/>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后端代码将当前</a:t>
            </a:r>
            <a:r>
              <a:rPr lang="zh-CN" altLang="en-US" sz="1800">
                <a:solidFill>
                  <a:srgbClr val="0075CC"/>
                </a:solidFill>
                <a:latin typeface="微软雅黑" panose="020B0503020204020204" pitchFamily="34" charset="-122"/>
                <a:ea typeface="微软雅黑" panose="020B0503020204020204" pitchFamily="34" charset="-122"/>
              </a:rPr>
              <a:t>房源信息</a:t>
            </a:r>
            <a:r>
              <a:rPr lang="zh-CN" altLang="en-US" sz="1800">
                <a:solidFill>
                  <a:srgbClr val="595959"/>
                </a:solidFill>
                <a:latin typeface="微软雅黑" panose="020B0503020204020204" pitchFamily="34" charset="-122"/>
                <a:ea typeface="微软雅黑" panose="020B0503020204020204" pitchFamily="34" charset="-122"/>
              </a:rPr>
              <a:t>放在</a:t>
            </a:r>
            <a:r>
              <a:rPr lang="zh-CN" altLang="en-US" sz="1800">
                <a:solidFill>
                  <a:srgbClr val="0075CC"/>
                </a:solidFill>
                <a:latin typeface="微软雅黑" panose="020B0503020204020204" pitchFamily="34" charset="-122"/>
                <a:ea typeface="微软雅黑" panose="020B0503020204020204" pitchFamily="34" charset="-122"/>
              </a:rPr>
              <a:t>上下文字典</a:t>
            </a:r>
            <a:r>
              <a:rPr lang="zh-CN" altLang="en-US" sz="1800">
                <a:solidFill>
                  <a:srgbClr val="595959"/>
                </a:solidFill>
                <a:latin typeface="微软雅黑" panose="020B0503020204020204" pitchFamily="34" charset="-122"/>
                <a:ea typeface="微软雅黑" panose="020B0503020204020204" pitchFamily="34" charset="-122"/>
              </a:rPr>
              <a:t>中传递给模板文件</a:t>
            </a:r>
            <a:r>
              <a:rPr lang="en-US" altLang="zh-CN" sz="1800">
                <a:solidFill>
                  <a:srgbClr val="595959"/>
                </a:solidFill>
                <a:latin typeface="微软雅黑" panose="020B0503020204020204" pitchFamily="34" charset="-122"/>
                <a:ea typeface="微软雅黑" panose="020B0503020204020204" pitchFamily="34" charset="-122"/>
              </a:rPr>
              <a:t>detail_page.html</a:t>
            </a:r>
            <a:r>
              <a:rPr lang="zh-CN" altLang="en-US" sz="1800">
                <a:solidFill>
                  <a:srgbClr val="595959"/>
                </a:solidFill>
                <a:latin typeface="微软雅黑" panose="020B0503020204020204" pitchFamily="34" charset="-122"/>
                <a:ea typeface="微软雅黑" panose="020B0503020204020204" pitchFamily="34" charset="-122"/>
              </a:rPr>
              <a:t>，模板文件可以通过</a:t>
            </a:r>
            <a:r>
              <a:rPr lang="en-US" altLang="zh-CN" sz="1800">
                <a:solidFill>
                  <a:srgbClr val="595959"/>
                </a:solidFill>
                <a:latin typeface="微软雅黑" panose="020B0503020204020204" pitchFamily="34" charset="-122"/>
                <a:ea typeface="微软雅黑" panose="020B0503020204020204" pitchFamily="34" charset="-122"/>
              </a:rPr>
              <a:t>house</a:t>
            </a:r>
            <a:r>
              <a:rPr lang="zh-CN" altLang="en-US" sz="1800">
                <a:solidFill>
                  <a:srgbClr val="595959"/>
                </a:solidFill>
                <a:latin typeface="微软雅黑" panose="020B0503020204020204" pitchFamily="34" charset="-122"/>
                <a:ea typeface="微软雅黑" panose="020B0503020204020204" pitchFamily="34" charset="-122"/>
              </a:rPr>
              <a:t>获取当前房源的信息。在</a:t>
            </a:r>
            <a:r>
              <a:rPr lang="en-US" altLang="zh-CN" sz="1800">
                <a:solidFill>
                  <a:srgbClr val="595959"/>
                </a:solidFill>
                <a:latin typeface="微软雅黑" panose="020B0503020204020204" pitchFamily="34" charset="-122"/>
                <a:ea typeface="微软雅黑" panose="020B0503020204020204" pitchFamily="34" charset="-122"/>
              </a:rPr>
              <a:t>detail_page.html</a:t>
            </a:r>
            <a:r>
              <a:rPr lang="zh-CN" altLang="en-US" sz="1800">
                <a:solidFill>
                  <a:srgbClr val="595959"/>
                </a:solidFill>
                <a:latin typeface="微软雅黑" panose="020B0503020204020204" pitchFamily="34" charset="-122"/>
                <a:ea typeface="微软雅黑" panose="020B0503020204020204" pitchFamily="34" charset="-122"/>
              </a:rPr>
              <a:t>文件中，查询</a:t>
            </a:r>
            <a:r>
              <a:rPr lang="en-US" altLang="zh-CN" sz="1800">
                <a:solidFill>
                  <a:srgbClr val="595959"/>
                </a:solidFill>
                <a:latin typeface="微软雅黑" panose="020B0503020204020204" pitchFamily="34" charset="-122"/>
                <a:ea typeface="微软雅黑" panose="020B0503020204020204" pitchFamily="34" charset="-122"/>
              </a:rPr>
              <a:t>class</a:t>
            </a:r>
            <a:r>
              <a:rPr lang="zh-CN" altLang="en-US" sz="1800">
                <a:solidFill>
                  <a:srgbClr val="595959"/>
                </a:solidFill>
                <a:latin typeface="微软雅黑" panose="020B0503020204020204" pitchFamily="34" charset="-122"/>
                <a:ea typeface="微软雅黑" panose="020B0503020204020204" pitchFamily="34" charset="-122"/>
              </a:rPr>
              <a:t>属性值为</a:t>
            </a:r>
            <a:r>
              <a:rPr lang="en-US" altLang="zh-CN" sz="1800">
                <a:solidFill>
                  <a:srgbClr val="0075CC"/>
                </a:solidFill>
                <a:latin typeface="微软雅黑" panose="020B0503020204020204" pitchFamily="34" charset="-122"/>
                <a:ea typeface="微软雅黑" panose="020B0503020204020204" pitchFamily="34" charset="-122"/>
              </a:rPr>
              <a:t>row info-line</a:t>
            </a:r>
            <a:r>
              <a:rPr lang="zh-CN" altLang="en-US" sz="1800">
                <a:solidFill>
                  <a:srgbClr val="595959"/>
                </a:solidFill>
                <a:latin typeface="微软雅黑" panose="020B0503020204020204" pitchFamily="34" charset="-122"/>
                <a:ea typeface="微软雅黑" panose="020B0503020204020204" pitchFamily="34" charset="-122"/>
              </a:rPr>
              <a:t>的</a:t>
            </a:r>
            <a:r>
              <a:rPr lang="en-US" altLang="zh-CN" sz="1800">
                <a:solidFill>
                  <a:srgbClr val="0075CC"/>
                </a:solidFill>
                <a:latin typeface="微软雅黑" panose="020B0503020204020204" pitchFamily="34" charset="-122"/>
                <a:ea typeface="微软雅黑" panose="020B0503020204020204" pitchFamily="34" charset="-122"/>
              </a:rPr>
              <a:t>&lt;div&gt;</a:t>
            </a:r>
            <a:r>
              <a:rPr lang="zh-CN" altLang="en-US" sz="1800">
                <a:solidFill>
                  <a:srgbClr val="595959"/>
                </a:solidFill>
                <a:latin typeface="微软雅黑" panose="020B0503020204020204" pitchFamily="34" charset="-122"/>
                <a:ea typeface="微软雅黑" panose="020B0503020204020204" pitchFamily="34" charset="-122"/>
              </a:rPr>
              <a:t>标签，将该</a:t>
            </a:r>
            <a:r>
              <a:rPr lang="zh-CN" altLang="en-US" sz="1800">
                <a:solidFill>
                  <a:srgbClr val="0075CC"/>
                </a:solidFill>
                <a:latin typeface="微软雅黑" panose="020B0503020204020204" pitchFamily="34" charset="-122"/>
                <a:ea typeface="微软雅黑" panose="020B0503020204020204" pitchFamily="34" charset="-122"/>
              </a:rPr>
              <a:t>标签内部</a:t>
            </a:r>
            <a:r>
              <a:rPr lang="zh-CN" altLang="en-US" sz="1800">
                <a:solidFill>
                  <a:srgbClr val="595959"/>
                </a:solidFill>
                <a:latin typeface="微软雅黑" panose="020B0503020204020204" pitchFamily="34" charset="-122"/>
                <a:ea typeface="微软雅黑" panose="020B0503020204020204" pitchFamily="34" charset="-122"/>
              </a:rPr>
              <a:t>有关</a:t>
            </a:r>
            <a:r>
              <a:rPr lang="zh-CN" altLang="en-US" sz="1800">
                <a:solidFill>
                  <a:srgbClr val="0075CC"/>
                </a:solidFill>
                <a:latin typeface="微软雅黑" panose="020B0503020204020204" pitchFamily="34" charset="-122"/>
                <a:ea typeface="微软雅黑" panose="020B0503020204020204" pitchFamily="34" charset="-122"/>
              </a:rPr>
              <a:t>房源基本信息</a:t>
            </a:r>
            <a:r>
              <a:rPr lang="zh-CN" altLang="en-US" sz="1800">
                <a:solidFill>
                  <a:srgbClr val="595959"/>
                </a:solidFill>
                <a:latin typeface="微软雅黑" panose="020B0503020204020204" pitchFamily="34" charset="-122"/>
                <a:ea typeface="微软雅黑" panose="020B0503020204020204" pitchFamily="34" charset="-122"/>
              </a:rPr>
              <a:t>的固定数据替换为相应的模板变量。</a:t>
            </a:r>
          </a:p>
        </p:txBody>
      </p:sp>
      <p:sp>
        <p:nvSpPr>
          <p:cNvPr id="5"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9.1.1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房源基本信息展示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pSp>
        <p:nvGrpSpPr>
          <p:cNvPr id="6" name="组合 5"/>
          <p:cNvGrpSpPr/>
          <p:nvPr/>
        </p:nvGrpSpPr>
        <p:grpSpPr>
          <a:xfrm>
            <a:off x="1045025" y="981522"/>
            <a:ext cx="1953837" cy="648072"/>
            <a:chOff x="1115236" y="981522"/>
            <a:chExt cx="2732370" cy="648072"/>
          </a:xfrm>
        </p:grpSpPr>
        <p:sp>
          <p:nvSpPr>
            <p:cNvPr id="7" name="圆角矩形 6"/>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渲染模板</a:t>
              </a:r>
            </a:p>
          </p:txBody>
        </p:sp>
      </p:grpSp>
      <p:sp>
        <p:nvSpPr>
          <p:cNvPr id="9" name="椭圆 8"/>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a:stretch>
            <a:fillRect/>
          </a:stretch>
        </p:blipFill>
        <p:spPr>
          <a:xfrm>
            <a:off x="838622" y="2349674"/>
            <a:ext cx="2995709" cy="3229748"/>
          </a:xfrm>
          <a:prstGeom prst="rect">
            <a:avLst/>
          </a:prstGeom>
        </p:spPr>
      </p:pic>
      <p:grpSp>
        <p:nvGrpSpPr>
          <p:cNvPr id="11" name="组合 18">
            <a:extLst>
              <a:ext uri="{FF2B5EF4-FFF2-40B4-BE49-F238E27FC236}">
                <a16:creationId xmlns:a16="http://schemas.microsoft.com/office/drawing/2014/main" id="{2B542E9E-0ADD-4266-A889-F99B1E170665}"/>
              </a:ext>
            </a:extLst>
          </p:cNvPr>
          <p:cNvGrpSpPr>
            <a:grpSpLocks/>
          </p:cNvGrpSpPr>
          <p:nvPr/>
        </p:nvGrpSpPr>
        <p:grpSpPr bwMode="auto">
          <a:xfrm>
            <a:off x="8532904" y="5192072"/>
            <a:ext cx="2119312" cy="387350"/>
            <a:chOff x="6356350" y="4705038"/>
            <a:chExt cx="2119842" cy="387349"/>
          </a:xfrm>
        </p:grpSpPr>
        <p:pic>
          <p:nvPicPr>
            <p:cNvPr id="12"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14"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15"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6" name="半闭框 15">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17" name="半闭框 16">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18"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404558919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房源配套设施展示</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功能逻辑，能够实现房源配套设施展示功能</a:t>
            </a:r>
            <a:endPar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9.1.2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房源配套设施展示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72527772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96454" y="981522"/>
            <a:ext cx="10067304" cy="507831"/>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房源配套设施</a:t>
            </a:r>
            <a:r>
              <a:rPr lang="zh-CN" altLang="en-US" sz="1800">
                <a:solidFill>
                  <a:srgbClr val="595959"/>
                </a:solidFill>
                <a:latin typeface="微软雅黑" panose="020B0503020204020204" pitchFamily="34" charset="-122"/>
                <a:ea typeface="微软雅黑" panose="020B0503020204020204" pitchFamily="34" charset="-122"/>
              </a:rPr>
              <a:t>呈现在详情页左侧基本信息的下方，用于给用户罗列租赁房屋标准配置的家用电器。</a:t>
            </a:r>
          </a:p>
        </p:txBody>
      </p:sp>
      <p:sp>
        <p:nvSpPr>
          <p:cNvPr id="5"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9.1.2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房源配套设施展示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205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8902" y="1845618"/>
            <a:ext cx="5550488" cy="2880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矩形 1"/>
          <p:cNvSpPr/>
          <p:nvPr/>
        </p:nvSpPr>
        <p:spPr>
          <a:xfrm>
            <a:off x="996454" y="4941962"/>
            <a:ext cx="10067304" cy="923330"/>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房源标准的配套设施有</a:t>
            </a:r>
            <a:r>
              <a:rPr lang="zh-CN" altLang="en-US" sz="1800">
                <a:solidFill>
                  <a:srgbClr val="0075CC"/>
                </a:solidFill>
                <a:latin typeface="微软雅黑" panose="020B0503020204020204" pitchFamily="34" charset="-122"/>
                <a:ea typeface="微软雅黑" panose="020B0503020204020204" pitchFamily="34" charset="-122"/>
              </a:rPr>
              <a:t>冰箱</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洗衣机</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电视</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空调</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暖气</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热水器</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天然气</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床</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WIFI</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电梯</a:t>
            </a:r>
            <a:r>
              <a:rPr lang="zh-CN" altLang="en-US" sz="1800">
                <a:solidFill>
                  <a:srgbClr val="595959"/>
                </a:solidFill>
                <a:latin typeface="微软雅黑" panose="020B0503020204020204" pitchFamily="34" charset="-122"/>
                <a:ea typeface="微软雅黑" panose="020B0503020204020204" pitchFamily="34" charset="-122"/>
              </a:rPr>
              <a:t>，其中房屋</a:t>
            </a:r>
            <a:r>
              <a:rPr lang="zh-CN" altLang="en-US" sz="1800">
                <a:solidFill>
                  <a:srgbClr val="0075CC"/>
                </a:solidFill>
                <a:latin typeface="微软雅黑" panose="020B0503020204020204" pitchFamily="34" charset="-122"/>
                <a:ea typeface="微软雅黑" panose="020B0503020204020204" pitchFamily="34" charset="-122"/>
              </a:rPr>
              <a:t>没有配置</a:t>
            </a:r>
            <a:r>
              <a:rPr lang="zh-CN" altLang="en-US" sz="1800">
                <a:solidFill>
                  <a:srgbClr val="595959"/>
                </a:solidFill>
                <a:latin typeface="微软雅黑" panose="020B0503020204020204" pitchFamily="34" charset="-122"/>
                <a:ea typeface="微软雅黑" panose="020B0503020204020204" pitchFamily="34" charset="-122"/>
              </a:rPr>
              <a:t>的设施会使用</a:t>
            </a:r>
            <a:r>
              <a:rPr lang="zh-CN" altLang="en-US" sz="1800">
                <a:solidFill>
                  <a:srgbClr val="0075CC"/>
                </a:solidFill>
                <a:latin typeface="微软雅黑" panose="020B0503020204020204" pitchFamily="34" charset="-122"/>
                <a:ea typeface="微软雅黑" panose="020B0503020204020204" pitchFamily="34" charset="-122"/>
              </a:rPr>
              <a:t>带删除线</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灰字显示</a:t>
            </a:r>
            <a:r>
              <a:rPr lang="zh-CN" altLang="en-US" sz="1800">
                <a:solidFill>
                  <a:srgbClr val="595959"/>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84590105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308" y="572758"/>
            <a:ext cx="4775842"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学习目标</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dirty="0">
                <a:solidFill>
                  <a:srgbClr val="1369B2"/>
                </a:solidFill>
                <a:latin typeface="微软雅黑" panose="020B0503020204020204" pitchFamily="34" charset="-122"/>
                <a:ea typeface="微软雅黑" panose="020B0503020204020204" pitchFamily="34" charset="-122"/>
                <a:cs typeface="+mn-ea"/>
                <a:sym typeface="+mn-lt"/>
              </a:rPr>
              <a:t>Target</a:t>
            </a:r>
            <a:endParaRPr lang="en-GB" altLang="zh-CN"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40" name="组合 39"/>
          <p:cNvGrpSpPr/>
          <p:nvPr/>
        </p:nvGrpSpPr>
        <p:grpSpPr>
          <a:xfrm>
            <a:off x="1702718" y="1989634"/>
            <a:ext cx="8187878" cy="688077"/>
            <a:chOff x="978872" y="1800499"/>
            <a:chExt cx="5471124" cy="515938"/>
          </a:xfrm>
        </p:grpSpPr>
        <p:sp>
          <p:nvSpPr>
            <p:cNvPr id="41" name="Pentagon 3"/>
            <p:cNvSpPr/>
            <p:nvPr/>
          </p:nvSpPr>
          <p:spPr bwMode="auto">
            <a:xfrm>
              <a:off x="978872" y="1800499"/>
              <a:ext cx="5471124" cy="51593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详情页房源数据展示</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功能的逻辑，能够实现在详情页上</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展示基本信息和配套设施</a:t>
              </a:r>
            </a:p>
          </p:txBody>
        </p:sp>
        <p:sp>
          <p:nvSpPr>
            <p:cNvPr id="42" name="MH_Others_1"/>
            <p:cNvSpPr/>
            <p:nvPr/>
          </p:nvSpPr>
          <p:spPr bwMode="auto">
            <a:xfrm>
              <a:off x="985222" y="1800500"/>
              <a:ext cx="82550" cy="515937"/>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43" name="组合 42"/>
          <p:cNvGrpSpPr/>
          <p:nvPr/>
        </p:nvGrpSpPr>
        <p:grpSpPr>
          <a:xfrm>
            <a:off x="1702718" y="2859915"/>
            <a:ext cx="8136904" cy="685959"/>
            <a:chOff x="978872" y="2570437"/>
            <a:chExt cx="5437064" cy="514350"/>
          </a:xfrm>
        </p:grpSpPr>
        <p:sp>
          <p:nvSpPr>
            <p:cNvPr id="44" name="Pentagon 5"/>
            <p:cNvSpPr/>
            <p:nvPr/>
          </p:nvSpPr>
          <p:spPr bwMode="auto">
            <a:xfrm>
              <a:off x="978872" y="2570437"/>
              <a:ext cx="5437064" cy="51435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了解</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数据可视化</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，能够说出数据可视化的</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概念和流程</a:t>
              </a:r>
              <a:endParaRPr lang="en-GB" sz="1600" dirty="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45" name="MH_Others_1"/>
            <p:cNvSpPr/>
            <p:nvPr/>
          </p:nvSpPr>
          <p:spPr bwMode="auto">
            <a:xfrm>
              <a:off x="985222" y="2570437"/>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0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46" name="组合 45"/>
          <p:cNvGrpSpPr/>
          <p:nvPr/>
        </p:nvGrpSpPr>
        <p:grpSpPr>
          <a:xfrm>
            <a:off x="1702718" y="3728081"/>
            <a:ext cx="8136904" cy="688077"/>
            <a:chOff x="978872" y="3338787"/>
            <a:chExt cx="5437064" cy="515938"/>
          </a:xfrm>
        </p:grpSpPr>
        <p:sp>
          <p:nvSpPr>
            <p:cNvPr id="47" name="Pentagon 6"/>
            <p:cNvSpPr/>
            <p:nvPr/>
          </p:nvSpPr>
          <p:spPr bwMode="auto">
            <a:xfrm>
              <a:off x="978872" y="3338787"/>
              <a:ext cx="5437064" cy="5159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熟悉</a:t>
              </a:r>
              <a:r>
                <a:rPr lang="en-US" altLang="zh-CN"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ECharts</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的用法和配置项</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，能够通过</a:t>
              </a:r>
              <a:r>
                <a:rPr lang="en-US" altLang="zh-CN"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ECharts</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绘制常用图表</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，并为图表</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添加配置项</a:t>
              </a:r>
              <a:endParaRPr lang="en-GB" sz="1600" dirty="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48" name="MH_Others_1"/>
            <p:cNvSpPr/>
            <p:nvPr/>
          </p:nvSpPr>
          <p:spPr bwMode="auto">
            <a:xfrm>
              <a:off x="985222" y="3338787"/>
              <a:ext cx="82550" cy="515938"/>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0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49" name="组合 48"/>
          <p:cNvGrpSpPr/>
          <p:nvPr/>
        </p:nvGrpSpPr>
        <p:grpSpPr>
          <a:xfrm>
            <a:off x="1702718" y="4598365"/>
            <a:ext cx="8136904" cy="685959"/>
            <a:chOff x="978872" y="4108725"/>
            <a:chExt cx="5437064" cy="514350"/>
          </a:xfrm>
        </p:grpSpPr>
        <p:sp>
          <p:nvSpPr>
            <p:cNvPr id="50" name="Pentagon 7"/>
            <p:cNvSpPr/>
            <p:nvPr/>
          </p:nvSpPr>
          <p:spPr bwMode="auto">
            <a:xfrm>
              <a:off x="978872" y="4108725"/>
              <a:ext cx="5437064" cy="51435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户型占比可视化功能</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的逻辑，能够实现</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户型占比可视化功能</a:t>
              </a:r>
              <a:endParaRPr lang="en-GB" sz="1600" dirty="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51" name="MH_Others_1"/>
            <p:cNvSpPr/>
            <p:nvPr/>
          </p:nvSpPr>
          <p:spPr bwMode="auto">
            <a:xfrm>
              <a:off x="985222" y="4108725"/>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0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52" name="组合 51"/>
          <p:cNvGrpSpPr/>
          <p:nvPr/>
        </p:nvGrpSpPr>
        <p:grpSpPr>
          <a:xfrm>
            <a:off x="1702717" y="5466982"/>
            <a:ext cx="8136904" cy="685959"/>
            <a:chOff x="978872" y="4108725"/>
            <a:chExt cx="5437064" cy="514350"/>
          </a:xfrm>
        </p:grpSpPr>
        <p:sp>
          <p:nvSpPr>
            <p:cNvPr id="53" name="Pentagon 7"/>
            <p:cNvSpPr/>
            <p:nvPr/>
          </p:nvSpPr>
          <p:spPr bwMode="auto">
            <a:xfrm>
              <a:off x="978872" y="4108725"/>
              <a:ext cx="5437064" cy="51435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小区房源数量</a:t>
              </a:r>
              <a:r>
                <a:rPr lang="en-US" altLang="zh-CN"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TOP20</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可视化</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的逻辑，能够实现</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小区房源数量</a:t>
              </a:r>
              <a:r>
                <a:rPr lang="en-US" altLang="zh-CN"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TOP20</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可视化</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的功能</a:t>
              </a:r>
              <a:endParaRPr lang="en-GB" sz="1600" dirty="0">
                <a:solidFill>
                  <a:schemeClr val="accent1"/>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54" name="MH_Others_1"/>
            <p:cNvSpPr/>
            <p:nvPr/>
          </p:nvSpPr>
          <p:spPr bwMode="auto">
            <a:xfrm>
              <a:off x="985222" y="4108725"/>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0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spTree>
    <p:extLst>
      <p:ext uri="{BB962C8B-B14F-4D97-AF65-F5344CB8AC3E}">
        <p14:creationId xmlns:p14="http://schemas.microsoft.com/office/powerpoint/2010/main" val="352794940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83038" y="2280849"/>
            <a:ext cx="6048671" cy="3416320"/>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房源配套设施展示与房源基本信息展示的后端逻辑类似，首先通过</a:t>
            </a:r>
            <a:r>
              <a:rPr lang="en-US" altLang="zh-CN" sz="1800">
                <a:solidFill>
                  <a:srgbClr val="595959"/>
                </a:solidFill>
                <a:latin typeface="微软雅黑" panose="020B0503020204020204" pitchFamily="34" charset="-122"/>
                <a:ea typeface="微软雅黑" panose="020B0503020204020204" pitchFamily="34" charset="-122"/>
              </a:rPr>
              <a:t>SQLALchemy</a:t>
            </a:r>
            <a:r>
              <a:rPr lang="zh-CN" altLang="en-US" sz="1800">
                <a:solidFill>
                  <a:srgbClr val="595959"/>
                </a:solidFill>
                <a:latin typeface="微软雅黑" panose="020B0503020204020204" pitchFamily="34" charset="-122"/>
                <a:ea typeface="微软雅黑" panose="020B0503020204020204" pitchFamily="34" charset="-122"/>
              </a:rPr>
              <a:t>从数据库中</a:t>
            </a:r>
            <a:r>
              <a:rPr lang="zh-CN" altLang="en-US" sz="1800">
                <a:solidFill>
                  <a:srgbClr val="0075CC"/>
                </a:solidFill>
                <a:latin typeface="微软雅黑" panose="020B0503020204020204" pitchFamily="34" charset="-122"/>
                <a:ea typeface="微软雅黑" panose="020B0503020204020204" pitchFamily="34" charset="-122"/>
              </a:rPr>
              <a:t>查询字段</a:t>
            </a:r>
            <a:r>
              <a:rPr lang="zh-CN" altLang="en-US" sz="1800">
                <a:solidFill>
                  <a:srgbClr val="595959"/>
                </a:solidFill>
                <a:latin typeface="微软雅黑" panose="020B0503020204020204" pitchFamily="34" charset="-122"/>
                <a:ea typeface="微软雅黑" panose="020B0503020204020204" pitchFamily="34" charset="-122"/>
              </a:rPr>
              <a:t>为</a:t>
            </a:r>
            <a:r>
              <a:rPr lang="en-US" altLang="zh-CN" sz="1800">
                <a:solidFill>
                  <a:srgbClr val="0075CC"/>
                </a:solidFill>
                <a:latin typeface="微软雅黑" panose="020B0503020204020204" pitchFamily="34" charset="-122"/>
                <a:ea typeface="微软雅黑" panose="020B0503020204020204" pitchFamily="34" charset="-122"/>
              </a:rPr>
              <a:t>facilities</a:t>
            </a:r>
            <a:r>
              <a:rPr lang="zh-CN" altLang="en-US" sz="1800">
                <a:solidFill>
                  <a:srgbClr val="595959"/>
                </a:solidFill>
                <a:latin typeface="微软雅黑" panose="020B0503020204020204" pitchFamily="34" charset="-122"/>
                <a:ea typeface="微软雅黑" panose="020B0503020204020204" pitchFamily="34" charset="-122"/>
              </a:rPr>
              <a:t>的数据，并将获取的数据传递到模板文件后渲染到页面。由于</a:t>
            </a:r>
            <a:r>
              <a:rPr lang="en-US" altLang="zh-CN" sz="1800">
                <a:solidFill>
                  <a:srgbClr val="595959"/>
                </a:solidFill>
                <a:latin typeface="微软雅黑" panose="020B0503020204020204" pitchFamily="34" charset="-122"/>
                <a:ea typeface="微软雅黑" panose="020B0503020204020204" pitchFamily="34" charset="-122"/>
              </a:rPr>
              <a:t>facilities</a:t>
            </a:r>
            <a:r>
              <a:rPr lang="zh-CN" altLang="en-US" sz="1800">
                <a:solidFill>
                  <a:srgbClr val="595959"/>
                </a:solidFill>
                <a:latin typeface="微软雅黑" panose="020B0503020204020204" pitchFamily="34" charset="-122"/>
                <a:ea typeface="微软雅黑" panose="020B0503020204020204" pitchFamily="34" charset="-122"/>
              </a:rPr>
              <a:t>字段对应的数据格式为“</a:t>
            </a:r>
            <a:r>
              <a:rPr lang="zh-CN" altLang="en-US" sz="1800">
                <a:solidFill>
                  <a:srgbClr val="0075CC"/>
                </a:solidFill>
                <a:latin typeface="微软雅黑" panose="020B0503020204020204" pitchFamily="34" charset="-122"/>
                <a:ea typeface="微软雅黑" panose="020B0503020204020204" pitchFamily="34" charset="-122"/>
              </a:rPr>
              <a:t>设施</a:t>
            </a:r>
            <a:r>
              <a:rPr lang="en-US" altLang="zh-CN" sz="1800">
                <a:solidFill>
                  <a:srgbClr val="0075CC"/>
                </a:solidFill>
                <a:latin typeface="微软雅黑" panose="020B0503020204020204" pitchFamily="34" charset="-122"/>
                <a:ea typeface="微软雅黑" panose="020B0503020204020204" pitchFamily="34" charset="-122"/>
              </a:rPr>
              <a:t>1-</a:t>
            </a:r>
            <a:r>
              <a:rPr lang="zh-CN" altLang="en-US" sz="1800">
                <a:solidFill>
                  <a:srgbClr val="0075CC"/>
                </a:solidFill>
                <a:latin typeface="微软雅黑" panose="020B0503020204020204" pitchFamily="34" charset="-122"/>
                <a:ea typeface="微软雅黑" panose="020B0503020204020204" pitchFamily="34" charset="-122"/>
              </a:rPr>
              <a:t>设施</a:t>
            </a:r>
            <a:r>
              <a:rPr lang="en-US" altLang="zh-CN" sz="1800">
                <a:solidFill>
                  <a:srgbClr val="0075CC"/>
                </a:solidFill>
                <a:latin typeface="微软雅黑" panose="020B0503020204020204" pitchFamily="34" charset="-122"/>
                <a:ea typeface="微软雅黑" panose="020B0503020204020204" pitchFamily="34" charset="-122"/>
              </a:rPr>
              <a:t>2-</a:t>
            </a:r>
            <a:r>
              <a:rPr lang="zh-CN" altLang="en-US" sz="1800">
                <a:solidFill>
                  <a:srgbClr val="0075CC"/>
                </a:solidFill>
                <a:latin typeface="微软雅黑" panose="020B0503020204020204" pitchFamily="34" charset="-122"/>
                <a:ea typeface="微软雅黑" panose="020B0503020204020204" pitchFamily="34" charset="-122"/>
              </a:rPr>
              <a:t>设施</a:t>
            </a:r>
            <a:r>
              <a:rPr lang="en-US" altLang="zh-CN" sz="1800">
                <a:solidFill>
                  <a:srgbClr val="0075CC"/>
                </a:solidFill>
                <a:latin typeface="微软雅黑" panose="020B0503020204020204" pitchFamily="34" charset="-122"/>
                <a:ea typeface="微软雅黑" panose="020B0503020204020204" pitchFamily="34" charset="-122"/>
              </a:rPr>
              <a:t>3…-</a:t>
            </a:r>
            <a:r>
              <a:rPr lang="zh-CN" altLang="en-US" sz="1800">
                <a:solidFill>
                  <a:srgbClr val="0075CC"/>
                </a:solidFill>
                <a:latin typeface="微软雅黑" panose="020B0503020204020204" pitchFamily="34" charset="-122"/>
                <a:ea typeface="微软雅黑" panose="020B0503020204020204" pitchFamily="34" charset="-122"/>
              </a:rPr>
              <a:t>设施</a:t>
            </a:r>
            <a:r>
              <a:rPr lang="en-US" altLang="zh-CN" sz="1800">
                <a:solidFill>
                  <a:srgbClr val="0075CC"/>
                </a:solidFill>
                <a:latin typeface="微软雅黑" panose="020B0503020204020204" pitchFamily="34" charset="-122"/>
                <a:ea typeface="微软雅黑" panose="020B0503020204020204" pitchFamily="34" charset="-122"/>
              </a:rPr>
              <a:t>N</a:t>
            </a:r>
            <a:r>
              <a:rPr lang="en-US" altLang="zh-CN" sz="1800">
                <a:solidFill>
                  <a:srgbClr val="595959"/>
                </a:solidFill>
                <a:latin typeface="微软雅黑" panose="020B0503020204020204" pitchFamily="34" charset="-122"/>
                <a:ea typeface="微软雅黑" panose="020B0503020204020204" pitchFamily="34" charset="-122"/>
              </a:rPr>
              <a:t>”</a:t>
            </a:r>
            <a:r>
              <a:rPr lang="zh-CN" altLang="en-US" sz="1800">
                <a:solidFill>
                  <a:srgbClr val="595959"/>
                </a:solidFill>
                <a:latin typeface="微软雅黑" panose="020B0503020204020204" pitchFamily="34" charset="-122"/>
                <a:ea typeface="微软雅黑" panose="020B0503020204020204" pitchFamily="34" charset="-122"/>
              </a:rPr>
              <a:t>，即使用</a:t>
            </a:r>
            <a:r>
              <a:rPr lang="en-US" altLang="zh-CN" sz="1800">
                <a:solidFill>
                  <a:srgbClr val="595959"/>
                </a:solidFill>
                <a:latin typeface="微软雅黑" panose="020B0503020204020204" pitchFamily="34" charset="-122"/>
                <a:ea typeface="微软雅黑" panose="020B0503020204020204" pitchFamily="34" charset="-122"/>
              </a:rPr>
              <a:t>-</a:t>
            </a:r>
            <a:r>
              <a:rPr lang="zh-CN" altLang="en-US" sz="1800">
                <a:solidFill>
                  <a:srgbClr val="595959"/>
                </a:solidFill>
                <a:latin typeface="微软雅黑" panose="020B0503020204020204" pitchFamily="34" charset="-122"/>
                <a:ea typeface="微软雅黑" panose="020B0503020204020204" pitchFamily="34" charset="-122"/>
              </a:rPr>
              <a:t>连接了多个已有设施的名称，比如床</a:t>
            </a:r>
            <a:r>
              <a:rPr lang="en-US" altLang="zh-CN" sz="1800">
                <a:solidFill>
                  <a:srgbClr val="595959"/>
                </a:solidFill>
                <a:latin typeface="微软雅黑" panose="020B0503020204020204" pitchFamily="34" charset="-122"/>
                <a:ea typeface="微软雅黑" panose="020B0503020204020204" pitchFamily="34" charset="-122"/>
              </a:rPr>
              <a:t>-</a:t>
            </a:r>
            <a:r>
              <a:rPr lang="zh-CN" altLang="en-US" sz="1800">
                <a:solidFill>
                  <a:srgbClr val="595959"/>
                </a:solidFill>
                <a:latin typeface="微软雅黑" panose="020B0503020204020204" pitchFamily="34" charset="-122"/>
                <a:ea typeface="微软雅黑" panose="020B0503020204020204" pitchFamily="34" charset="-122"/>
              </a:rPr>
              <a:t>宽带</a:t>
            </a:r>
            <a:r>
              <a:rPr lang="en-US" altLang="zh-CN" sz="1800">
                <a:solidFill>
                  <a:srgbClr val="595959"/>
                </a:solidFill>
                <a:latin typeface="微软雅黑" panose="020B0503020204020204" pitchFamily="34" charset="-122"/>
                <a:ea typeface="微软雅黑" panose="020B0503020204020204" pitchFamily="34" charset="-122"/>
              </a:rPr>
              <a:t>-</a:t>
            </a:r>
            <a:r>
              <a:rPr lang="zh-CN" altLang="en-US" sz="1800">
                <a:solidFill>
                  <a:srgbClr val="595959"/>
                </a:solidFill>
                <a:latin typeface="微软雅黑" panose="020B0503020204020204" pitchFamily="34" charset="-122"/>
                <a:ea typeface="微软雅黑" panose="020B0503020204020204" pitchFamily="34" charset="-122"/>
              </a:rPr>
              <a:t>洗衣机</a:t>
            </a:r>
            <a:r>
              <a:rPr lang="en-US" altLang="zh-CN" sz="1800">
                <a:solidFill>
                  <a:srgbClr val="595959"/>
                </a:solidFill>
                <a:latin typeface="微软雅黑" panose="020B0503020204020204" pitchFamily="34" charset="-122"/>
                <a:ea typeface="微软雅黑" panose="020B0503020204020204" pitchFamily="34" charset="-122"/>
              </a:rPr>
              <a:t>-</a:t>
            </a:r>
            <a:r>
              <a:rPr lang="zh-CN" altLang="en-US" sz="1800">
                <a:solidFill>
                  <a:srgbClr val="595959"/>
                </a:solidFill>
                <a:latin typeface="微软雅黑" panose="020B0503020204020204" pitchFamily="34" charset="-122"/>
                <a:ea typeface="微软雅黑" panose="020B0503020204020204" pitchFamily="34" charset="-122"/>
              </a:rPr>
              <a:t>空调</a:t>
            </a:r>
            <a:r>
              <a:rPr lang="en-US" altLang="zh-CN" sz="1800">
                <a:solidFill>
                  <a:srgbClr val="595959"/>
                </a:solidFill>
                <a:latin typeface="微软雅黑" panose="020B0503020204020204" pitchFamily="34" charset="-122"/>
                <a:ea typeface="微软雅黑" panose="020B0503020204020204" pitchFamily="34" charset="-122"/>
              </a:rPr>
              <a:t>-</a:t>
            </a:r>
            <a:r>
              <a:rPr lang="zh-CN" altLang="en-US" sz="1800">
                <a:solidFill>
                  <a:srgbClr val="595959"/>
                </a:solidFill>
                <a:latin typeface="微软雅黑" panose="020B0503020204020204" pitchFamily="34" charset="-122"/>
                <a:ea typeface="微软雅黑" panose="020B0503020204020204" pitchFamily="34" charset="-122"/>
              </a:rPr>
              <a:t>热水器</a:t>
            </a:r>
            <a:r>
              <a:rPr lang="en-US" altLang="zh-CN" sz="1800">
                <a:solidFill>
                  <a:srgbClr val="595959"/>
                </a:solidFill>
                <a:latin typeface="微软雅黑" panose="020B0503020204020204" pitchFamily="34" charset="-122"/>
                <a:ea typeface="微软雅黑" panose="020B0503020204020204" pitchFamily="34" charset="-122"/>
              </a:rPr>
              <a:t>-</a:t>
            </a:r>
            <a:r>
              <a:rPr lang="zh-CN" altLang="en-US" sz="1800">
                <a:solidFill>
                  <a:srgbClr val="595959"/>
                </a:solidFill>
                <a:latin typeface="微软雅黑" panose="020B0503020204020204" pitchFamily="34" charset="-122"/>
                <a:ea typeface="微软雅黑" panose="020B0503020204020204" pitchFamily="34" charset="-122"/>
              </a:rPr>
              <a:t>暖气，所以这里需要将</a:t>
            </a:r>
            <a:r>
              <a:rPr lang="en-US" altLang="zh-CN" sz="1800">
                <a:solidFill>
                  <a:srgbClr val="595959"/>
                </a:solidFill>
                <a:latin typeface="微软雅黑" panose="020B0503020204020204" pitchFamily="34" charset="-122"/>
                <a:ea typeface="微软雅黑" panose="020B0503020204020204" pitchFamily="34" charset="-122"/>
              </a:rPr>
              <a:t>facilities</a:t>
            </a:r>
            <a:r>
              <a:rPr lang="zh-CN" altLang="en-US" sz="1800">
                <a:solidFill>
                  <a:srgbClr val="595959"/>
                </a:solidFill>
                <a:latin typeface="微软雅黑" panose="020B0503020204020204" pitchFamily="34" charset="-122"/>
                <a:ea typeface="微软雅黑" panose="020B0503020204020204" pitchFamily="34" charset="-122"/>
              </a:rPr>
              <a:t>字段对应的数据进行分割处理，以获得每个设施的名称。</a:t>
            </a:r>
          </a:p>
        </p:txBody>
      </p:sp>
      <p:grpSp>
        <p:nvGrpSpPr>
          <p:cNvPr id="6" name="组合 5"/>
          <p:cNvGrpSpPr/>
          <p:nvPr/>
        </p:nvGrpSpPr>
        <p:grpSpPr>
          <a:xfrm>
            <a:off x="1045025" y="981522"/>
            <a:ext cx="1953837" cy="648072"/>
            <a:chOff x="1115236" y="981522"/>
            <a:chExt cx="2732370" cy="648072"/>
          </a:xfrm>
        </p:grpSpPr>
        <p:sp>
          <p:nvSpPr>
            <p:cNvPr id="7" name="圆角矩形 6"/>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后端实现</a:t>
              </a:r>
            </a:p>
          </p:txBody>
        </p:sp>
      </p:grpSp>
      <p:sp>
        <p:nvSpPr>
          <p:cNvPr id="9" name="椭圆 8"/>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a:stretch>
            <a:fillRect/>
          </a:stretch>
        </p:blipFill>
        <p:spPr>
          <a:xfrm>
            <a:off x="838622" y="2349674"/>
            <a:ext cx="2995709" cy="3229748"/>
          </a:xfrm>
          <a:prstGeom prst="rect">
            <a:avLst/>
          </a:prstGeom>
        </p:spPr>
      </p:pic>
      <p:sp>
        <p:nvSpPr>
          <p:cNvPr id="19"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9.1.2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房源配套设施展示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1959056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5025" y="1790372"/>
            <a:ext cx="9477707" cy="507831"/>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在</a:t>
            </a:r>
            <a:r>
              <a:rPr lang="en-US" altLang="zh-CN" sz="1800">
                <a:solidFill>
                  <a:srgbClr val="0075CC"/>
                </a:solidFill>
                <a:latin typeface="微软雅黑" panose="020B0503020204020204" pitchFamily="34" charset="-122"/>
                <a:ea typeface="微软雅黑" panose="020B0503020204020204" pitchFamily="34" charset="-122"/>
              </a:rPr>
              <a:t>detail_page.py</a:t>
            </a:r>
            <a:r>
              <a:rPr lang="zh-CN" altLang="en-US" sz="1800">
                <a:solidFill>
                  <a:srgbClr val="595959"/>
                </a:solidFill>
                <a:latin typeface="微软雅黑" panose="020B0503020204020204" pitchFamily="34" charset="-122"/>
                <a:ea typeface="微软雅黑" panose="020B0503020204020204" pitchFamily="34" charset="-122"/>
              </a:rPr>
              <a:t>文件中修改</a:t>
            </a:r>
            <a:r>
              <a:rPr lang="en-US" altLang="zh-CN" sz="1800">
                <a:solidFill>
                  <a:srgbClr val="0075CC"/>
                </a:solidFill>
                <a:latin typeface="微软雅黑" panose="020B0503020204020204" pitchFamily="34" charset="-122"/>
                <a:ea typeface="微软雅黑" panose="020B0503020204020204" pitchFamily="34" charset="-122"/>
              </a:rPr>
              <a:t>detail()</a:t>
            </a:r>
            <a:r>
              <a:rPr lang="zh-CN" altLang="en-US" sz="1800">
                <a:solidFill>
                  <a:srgbClr val="0075CC"/>
                </a:solidFill>
                <a:latin typeface="微软雅黑" panose="020B0503020204020204" pitchFamily="34" charset="-122"/>
                <a:ea typeface="微软雅黑" panose="020B0503020204020204" pitchFamily="34" charset="-122"/>
              </a:rPr>
              <a:t>函数</a:t>
            </a:r>
            <a:r>
              <a:rPr lang="zh-CN" altLang="en-US" sz="1800">
                <a:solidFill>
                  <a:srgbClr val="595959"/>
                </a:solidFill>
                <a:latin typeface="微软雅黑" panose="020B0503020204020204" pitchFamily="34" charset="-122"/>
                <a:ea typeface="微软雅黑" panose="020B0503020204020204" pitchFamily="34" charset="-122"/>
              </a:rPr>
              <a:t>，增加处理配套设施的代码。</a:t>
            </a:r>
          </a:p>
        </p:txBody>
      </p:sp>
      <p:grpSp>
        <p:nvGrpSpPr>
          <p:cNvPr id="6" name="组合 5"/>
          <p:cNvGrpSpPr/>
          <p:nvPr/>
        </p:nvGrpSpPr>
        <p:grpSpPr>
          <a:xfrm>
            <a:off x="1045025" y="981522"/>
            <a:ext cx="1953837" cy="648072"/>
            <a:chOff x="1115236" y="981522"/>
            <a:chExt cx="2732370" cy="648072"/>
          </a:xfrm>
        </p:grpSpPr>
        <p:sp>
          <p:nvSpPr>
            <p:cNvPr id="7" name="圆角矩形 6"/>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后端实现</a:t>
              </a:r>
            </a:p>
          </p:txBody>
        </p:sp>
      </p:grpSp>
      <p:sp>
        <p:nvSpPr>
          <p:cNvPr id="9" name="椭圆 8"/>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9.1.2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房源配套设施展示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11" name="矩形 10"/>
          <p:cNvSpPr/>
          <p:nvPr/>
        </p:nvSpPr>
        <p:spPr bwMode="auto">
          <a:xfrm>
            <a:off x="1694689" y="2527214"/>
            <a:ext cx="8461903" cy="35438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@detail_page.route('/house/&lt;int:hid&gt;')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def detail(hid):</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 </a:t>
            </a:r>
            <a:r>
              <a:rPr lang="zh-CN" altLang="en-US" sz="1600">
                <a:solidFill>
                  <a:srgbClr val="595959"/>
                </a:solidFill>
                <a:latin typeface="微软雅黑" panose="020B0503020204020204" pitchFamily="34" charset="-122"/>
                <a:ea typeface="微软雅黑" panose="020B0503020204020204" pitchFamily="34" charset="-122"/>
                <a:sym typeface="+mn-ea"/>
              </a:rPr>
              <a:t>从数据库查询房源</a:t>
            </a:r>
            <a:r>
              <a:rPr lang="en-US" altLang="zh-CN" sz="1600">
                <a:solidFill>
                  <a:srgbClr val="595959"/>
                </a:solidFill>
                <a:latin typeface="微软雅黑" panose="020B0503020204020204" pitchFamily="34" charset="-122"/>
                <a:ea typeface="微软雅黑" panose="020B0503020204020204" pitchFamily="34" charset="-122"/>
                <a:sym typeface="+mn-ea"/>
              </a:rPr>
              <a:t>ID</a:t>
            </a:r>
            <a:r>
              <a:rPr lang="zh-CN" altLang="en-US" sz="1600">
                <a:solidFill>
                  <a:srgbClr val="595959"/>
                </a:solidFill>
                <a:latin typeface="微软雅黑" panose="020B0503020204020204" pitchFamily="34" charset="-122"/>
                <a:ea typeface="微软雅黑" panose="020B0503020204020204" pitchFamily="34" charset="-122"/>
                <a:sym typeface="+mn-ea"/>
              </a:rPr>
              <a:t>为</a:t>
            </a:r>
            <a:r>
              <a:rPr lang="en-US" altLang="zh-CN" sz="1600">
                <a:solidFill>
                  <a:srgbClr val="595959"/>
                </a:solidFill>
                <a:latin typeface="微软雅黑" panose="020B0503020204020204" pitchFamily="34" charset="-122"/>
                <a:ea typeface="微软雅黑" panose="020B0503020204020204" pitchFamily="34" charset="-122"/>
                <a:sym typeface="+mn-ea"/>
              </a:rPr>
              <a:t>hid</a:t>
            </a:r>
            <a:r>
              <a:rPr lang="zh-CN" altLang="en-US" sz="1600">
                <a:solidFill>
                  <a:srgbClr val="595959"/>
                </a:solidFill>
                <a:latin typeface="微软雅黑" panose="020B0503020204020204" pitchFamily="34" charset="-122"/>
                <a:ea typeface="微软雅黑" panose="020B0503020204020204" pitchFamily="34" charset="-122"/>
                <a:sym typeface="+mn-ea"/>
              </a:rPr>
              <a:t>的房源对象</a:t>
            </a:r>
          </a:p>
          <a:p>
            <a:pPr>
              <a:lnSpc>
                <a:spcPct val="150000"/>
              </a:lnSpc>
              <a:defRPr/>
            </a:pPr>
            <a:r>
              <a:rPr lang="zh-CN" altLang="en-US" sz="1600">
                <a:solidFill>
                  <a:srgbClr val="595959"/>
                </a:solidFill>
                <a:latin typeface="微软雅黑" panose="020B0503020204020204" pitchFamily="34" charset="-122"/>
                <a:ea typeface="微软雅黑" panose="020B0503020204020204" pitchFamily="34" charset="-122"/>
                <a:sym typeface="+mn-ea"/>
              </a:rPr>
              <a:t>    </a:t>
            </a:r>
            <a:r>
              <a:rPr lang="en-US" altLang="zh-CN" sz="1600">
                <a:solidFill>
                  <a:srgbClr val="595959"/>
                </a:solidFill>
                <a:latin typeface="微软雅黑" panose="020B0503020204020204" pitchFamily="34" charset="-122"/>
                <a:ea typeface="微软雅黑" panose="020B0503020204020204" pitchFamily="34" charset="-122"/>
                <a:sym typeface="+mn-ea"/>
              </a:rPr>
              <a:t>house = House.query.get(hid)</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 </a:t>
            </a:r>
            <a:r>
              <a:rPr lang="zh-CN" altLang="en-US" sz="1600">
                <a:solidFill>
                  <a:srgbClr val="595959"/>
                </a:solidFill>
                <a:latin typeface="微软雅黑" panose="020B0503020204020204" pitchFamily="34" charset="-122"/>
                <a:ea typeface="微软雅黑" panose="020B0503020204020204" pitchFamily="34" charset="-122"/>
                <a:sym typeface="+mn-ea"/>
              </a:rPr>
              <a:t>获取房源对象的配套设施，比如床</a:t>
            </a:r>
            <a:r>
              <a:rPr lang="en-US" altLang="zh-CN" sz="1600">
                <a:solidFill>
                  <a:srgbClr val="595959"/>
                </a:solidFill>
                <a:latin typeface="微软雅黑" panose="020B0503020204020204" pitchFamily="34" charset="-122"/>
                <a:ea typeface="微软雅黑" panose="020B0503020204020204" pitchFamily="34" charset="-122"/>
                <a:sym typeface="+mn-ea"/>
              </a:rPr>
              <a:t>-</a:t>
            </a:r>
            <a:r>
              <a:rPr lang="zh-CN" altLang="en-US" sz="1600">
                <a:solidFill>
                  <a:srgbClr val="595959"/>
                </a:solidFill>
                <a:latin typeface="微软雅黑" panose="020B0503020204020204" pitchFamily="34" charset="-122"/>
                <a:ea typeface="微软雅黑" panose="020B0503020204020204" pitchFamily="34" charset="-122"/>
                <a:sym typeface="+mn-ea"/>
              </a:rPr>
              <a:t>宽带</a:t>
            </a:r>
            <a:r>
              <a:rPr lang="en-US" altLang="zh-CN" sz="1600">
                <a:solidFill>
                  <a:srgbClr val="595959"/>
                </a:solidFill>
                <a:latin typeface="微软雅黑" panose="020B0503020204020204" pitchFamily="34" charset="-122"/>
                <a:ea typeface="微软雅黑" panose="020B0503020204020204" pitchFamily="34" charset="-122"/>
                <a:sym typeface="+mn-ea"/>
              </a:rPr>
              <a:t>-</a:t>
            </a:r>
            <a:r>
              <a:rPr lang="zh-CN" altLang="en-US" sz="1600">
                <a:solidFill>
                  <a:srgbClr val="595959"/>
                </a:solidFill>
                <a:latin typeface="微软雅黑" panose="020B0503020204020204" pitchFamily="34" charset="-122"/>
                <a:ea typeface="微软雅黑" panose="020B0503020204020204" pitchFamily="34" charset="-122"/>
                <a:sym typeface="+mn-ea"/>
              </a:rPr>
              <a:t>洗衣机</a:t>
            </a:r>
            <a:r>
              <a:rPr lang="en-US" altLang="zh-CN" sz="1600">
                <a:solidFill>
                  <a:srgbClr val="595959"/>
                </a:solidFill>
                <a:latin typeface="微软雅黑" panose="020B0503020204020204" pitchFamily="34" charset="-122"/>
                <a:ea typeface="微软雅黑" panose="020B0503020204020204" pitchFamily="34" charset="-122"/>
                <a:sym typeface="+mn-ea"/>
              </a:rPr>
              <a:t>-</a:t>
            </a:r>
            <a:r>
              <a:rPr lang="zh-CN" altLang="en-US" sz="1600">
                <a:solidFill>
                  <a:srgbClr val="595959"/>
                </a:solidFill>
                <a:latin typeface="微软雅黑" panose="020B0503020204020204" pitchFamily="34" charset="-122"/>
                <a:ea typeface="微软雅黑" panose="020B0503020204020204" pitchFamily="34" charset="-122"/>
                <a:sym typeface="+mn-ea"/>
              </a:rPr>
              <a:t>空调</a:t>
            </a:r>
            <a:r>
              <a:rPr lang="en-US" altLang="zh-CN" sz="1600">
                <a:solidFill>
                  <a:srgbClr val="595959"/>
                </a:solidFill>
                <a:latin typeface="微软雅黑" panose="020B0503020204020204" pitchFamily="34" charset="-122"/>
                <a:ea typeface="微软雅黑" panose="020B0503020204020204" pitchFamily="34" charset="-122"/>
                <a:sym typeface="+mn-ea"/>
              </a:rPr>
              <a:t>-</a:t>
            </a:r>
            <a:r>
              <a:rPr lang="zh-CN" altLang="en-US" sz="1600">
                <a:solidFill>
                  <a:srgbClr val="595959"/>
                </a:solidFill>
                <a:latin typeface="微软雅黑" panose="020B0503020204020204" pitchFamily="34" charset="-122"/>
                <a:ea typeface="微软雅黑" panose="020B0503020204020204" pitchFamily="34" charset="-122"/>
                <a:sym typeface="+mn-ea"/>
              </a:rPr>
              <a:t>热水器</a:t>
            </a:r>
            <a:r>
              <a:rPr lang="en-US" altLang="zh-CN" sz="1600">
                <a:solidFill>
                  <a:srgbClr val="595959"/>
                </a:solidFill>
                <a:latin typeface="微软雅黑" panose="020B0503020204020204" pitchFamily="34" charset="-122"/>
                <a:ea typeface="微软雅黑" panose="020B0503020204020204" pitchFamily="34" charset="-122"/>
                <a:sym typeface="+mn-ea"/>
              </a:rPr>
              <a:t>-</a:t>
            </a:r>
            <a:r>
              <a:rPr lang="zh-CN" altLang="en-US" sz="1600">
                <a:solidFill>
                  <a:srgbClr val="595959"/>
                </a:solidFill>
                <a:latin typeface="微软雅黑" panose="020B0503020204020204" pitchFamily="34" charset="-122"/>
                <a:ea typeface="微软雅黑" panose="020B0503020204020204" pitchFamily="34" charset="-122"/>
                <a:sym typeface="+mn-ea"/>
              </a:rPr>
              <a:t>暖气</a:t>
            </a:r>
          </a:p>
          <a:p>
            <a:pPr>
              <a:lnSpc>
                <a:spcPct val="150000"/>
              </a:lnSpc>
              <a:defRPr/>
            </a:pPr>
            <a:r>
              <a:rPr lang="zh-CN" altLang="en-US" sz="1600">
                <a:solidFill>
                  <a:srgbClr val="595959"/>
                </a:solidFill>
                <a:latin typeface="微软雅黑" panose="020B0503020204020204" pitchFamily="34" charset="-122"/>
                <a:ea typeface="微软雅黑" panose="020B0503020204020204" pitchFamily="34" charset="-122"/>
                <a:sym typeface="+mn-ea"/>
              </a:rPr>
              <a:t>    </a:t>
            </a:r>
            <a:r>
              <a:rPr lang="en-US" altLang="zh-CN" sz="1600">
                <a:solidFill>
                  <a:srgbClr val="595959"/>
                </a:solidFill>
                <a:latin typeface="微软雅黑" panose="020B0503020204020204" pitchFamily="34" charset="-122"/>
                <a:ea typeface="微软雅黑" panose="020B0503020204020204" pitchFamily="34" charset="-122"/>
                <a:sym typeface="+mn-ea"/>
              </a:rPr>
              <a:t>facilities_str = house.facilities</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 </a:t>
            </a:r>
            <a:r>
              <a:rPr lang="zh-CN" altLang="en-US" sz="1600">
                <a:solidFill>
                  <a:srgbClr val="595959"/>
                </a:solidFill>
                <a:latin typeface="微软雅黑" panose="020B0503020204020204" pitchFamily="34" charset="-122"/>
                <a:ea typeface="微软雅黑" panose="020B0503020204020204" pitchFamily="34" charset="-122"/>
                <a:sym typeface="+mn-ea"/>
              </a:rPr>
              <a:t>将分割后的每个设施名称保存到列表中</a:t>
            </a:r>
          </a:p>
          <a:p>
            <a:pPr>
              <a:lnSpc>
                <a:spcPct val="150000"/>
              </a:lnSpc>
              <a:defRPr/>
            </a:pPr>
            <a:r>
              <a:rPr lang="zh-CN" altLang="en-US" sz="1600">
                <a:solidFill>
                  <a:srgbClr val="595959"/>
                </a:solidFill>
                <a:latin typeface="微软雅黑" panose="020B0503020204020204" pitchFamily="34" charset="-122"/>
                <a:ea typeface="微软雅黑" panose="020B0503020204020204" pitchFamily="34" charset="-122"/>
                <a:sym typeface="+mn-ea"/>
              </a:rPr>
              <a:t>    </a:t>
            </a:r>
            <a:r>
              <a:rPr lang="en-US" altLang="zh-CN" sz="1600">
                <a:solidFill>
                  <a:srgbClr val="595959"/>
                </a:solidFill>
                <a:latin typeface="微软雅黑" panose="020B0503020204020204" pitchFamily="34" charset="-122"/>
                <a:ea typeface="微软雅黑" panose="020B0503020204020204" pitchFamily="34" charset="-122"/>
                <a:sym typeface="+mn-ea"/>
              </a:rPr>
              <a:t>facilities_list = facilities_str.split('-')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return render_template('detail_page.html', house=house,facilities=facilities_list)</a:t>
            </a:r>
          </a:p>
        </p:txBody>
      </p:sp>
    </p:spTree>
    <p:extLst>
      <p:ext uri="{BB962C8B-B14F-4D97-AF65-F5344CB8AC3E}">
        <p14:creationId xmlns:p14="http://schemas.microsoft.com/office/powerpoint/2010/main" val="49635187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39022" y="3087385"/>
            <a:ext cx="5976664" cy="1754326"/>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在</a:t>
            </a:r>
            <a:r>
              <a:rPr lang="en-US" altLang="zh-CN" sz="1800">
                <a:solidFill>
                  <a:srgbClr val="0075CC"/>
                </a:solidFill>
                <a:latin typeface="微软雅黑" panose="020B0503020204020204" pitchFamily="34" charset="-122"/>
                <a:ea typeface="微软雅黑" panose="020B0503020204020204" pitchFamily="34" charset="-122"/>
              </a:rPr>
              <a:t>detail_page.html</a:t>
            </a:r>
            <a:r>
              <a:rPr lang="zh-CN" altLang="en-US" sz="1800">
                <a:solidFill>
                  <a:srgbClr val="595959"/>
                </a:solidFill>
                <a:latin typeface="微软雅黑" panose="020B0503020204020204" pitchFamily="34" charset="-122"/>
                <a:ea typeface="微软雅黑" panose="020B0503020204020204" pitchFamily="34" charset="-122"/>
              </a:rPr>
              <a:t>文件中，查询</a:t>
            </a:r>
            <a:r>
              <a:rPr lang="en-US" altLang="zh-CN" sz="1800">
                <a:solidFill>
                  <a:srgbClr val="0075CC"/>
                </a:solidFill>
                <a:latin typeface="微软雅黑" panose="020B0503020204020204" pitchFamily="34" charset="-122"/>
                <a:ea typeface="微软雅黑" panose="020B0503020204020204" pitchFamily="34" charset="-122"/>
              </a:rPr>
              <a:t>class</a:t>
            </a:r>
            <a:r>
              <a:rPr lang="zh-CN" altLang="en-US" sz="1800">
                <a:solidFill>
                  <a:srgbClr val="0075CC"/>
                </a:solidFill>
                <a:latin typeface="微软雅黑" panose="020B0503020204020204" pitchFamily="34" charset="-122"/>
                <a:ea typeface="微软雅黑" panose="020B0503020204020204" pitchFamily="34" charset="-122"/>
              </a:rPr>
              <a:t>属性值</a:t>
            </a:r>
            <a:r>
              <a:rPr lang="zh-CN" altLang="en-US" sz="1800">
                <a:solidFill>
                  <a:srgbClr val="595959"/>
                </a:solidFill>
                <a:latin typeface="微软雅黑" panose="020B0503020204020204" pitchFamily="34" charset="-122"/>
                <a:ea typeface="微软雅黑" panose="020B0503020204020204" pitchFamily="34" charset="-122"/>
              </a:rPr>
              <a:t>为</a:t>
            </a:r>
            <a:r>
              <a:rPr lang="en-US" altLang="zh-CN" sz="1800">
                <a:solidFill>
                  <a:srgbClr val="0075CC"/>
                </a:solidFill>
                <a:latin typeface="微软雅黑" panose="020B0503020204020204" pitchFamily="34" charset="-122"/>
                <a:ea typeface="微软雅黑" panose="020B0503020204020204" pitchFamily="34" charset="-122"/>
              </a:rPr>
              <a:t>row attribute-info</a:t>
            </a:r>
            <a:r>
              <a:rPr lang="zh-CN" altLang="en-US" sz="1800">
                <a:solidFill>
                  <a:srgbClr val="595959"/>
                </a:solidFill>
                <a:latin typeface="微软雅黑" panose="020B0503020204020204" pitchFamily="34" charset="-122"/>
                <a:ea typeface="微软雅黑" panose="020B0503020204020204" pitchFamily="34" charset="-122"/>
              </a:rPr>
              <a:t>的</a:t>
            </a:r>
            <a:r>
              <a:rPr lang="en-US" altLang="zh-CN" sz="1800">
                <a:solidFill>
                  <a:srgbClr val="0075CC"/>
                </a:solidFill>
                <a:latin typeface="微软雅黑" panose="020B0503020204020204" pitchFamily="34" charset="-122"/>
                <a:ea typeface="微软雅黑" panose="020B0503020204020204" pitchFamily="34" charset="-122"/>
              </a:rPr>
              <a:t>&lt;div&gt;</a:t>
            </a:r>
            <a:r>
              <a:rPr lang="zh-CN" altLang="en-US" sz="1800">
                <a:solidFill>
                  <a:srgbClr val="595959"/>
                </a:solidFill>
                <a:latin typeface="微软雅黑" panose="020B0503020204020204" pitchFamily="34" charset="-122"/>
                <a:ea typeface="微软雅黑" panose="020B0503020204020204" pitchFamily="34" charset="-122"/>
              </a:rPr>
              <a:t>标签，在该标签内部通过选择结构判断配套设施是否存在，</a:t>
            </a:r>
            <a:r>
              <a:rPr lang="zh-CN" altLang="en-US" sz="1800">
                <a:solidFill>
                  <a:srgbClr val="0075CC"/>
                </a:solidFill>
                <a:latin typeface="微软雅黑" panose="020B0503020204020204" pitchFamily="34" charset="-122"/>
                <a:ea typeface="微软雅黑" panose="020B0503020204020204" pitchFamily="34" charset="-122"/>
              </a:rPr>
              <a:t>若存在</a:t>
            </a:r>
            <a:r>
              <a:rPr lang="zh-CN" altLang="en-US" sz="1800">
                <a:solidFill>
                  <a:srgbClr val="595959"/>
                </a:solidFill>
                <a:latin typeface="微软雅黑" panose="020B0503020204020204" pitchFamily="34" charset="-122"/>
                <a:ea typeface="微软雅黑" panose="020B0503020204020204" pitchFamily="34" charset="-122"/>
              </a:rPr>
              <a:t>则</a:t>
            </a:r>
            <a:r>
              <a:rPr lang="zh-CN" altLang="en-US" sz="1800">
                <a:solidFill>
                  <a:srgbClr val="0075CC"/>
                </a:solidFill>
                <a:latin typeface="微软雅黑" panose="020B0503020204020204" pitchFamily="34" charset="-122"/>
                <a:ea typeface="微软雅黑" panose="020B0503020204020204" pitchFamily="34" charset="-122"/>
              </a:rPr>
              <a:t>正常显示</a:t>
            </a:r>
            <a:r>
              <a:rPr lang="zh-CN" altLang="en-US" sz="1800">
                <a:solidFill>
                  <a:srgbClr val="595959"/>
                </a:solidFill>
                <a:latin typeface="微软雅黑" panose="020B0503020204020204" pitchFamily="34" charset="-122"/>
                <a:ea typeface="微软雅黑" panose="020B0503020204020204" pitchFamily="34" charset="-122"/>
              </a:rPr>
              <a:t>文字，</a:t>
            </a:r>
            <a:r>
              <a:rPr lang="zh-CN" altLang="en-US" sz="1800">
                <a:solidFill>
                  <a:srgbClr val="0075CC"/>
                </a:solidFill>
                <a:latin typeface="微软雅黑" panose="020B0503020204020204" pitchFamily="34" charset="-122"/>
                <a:ea typeface="微软雅黑" panose="020B0503020204020204" pitchFamily="34" charset="-122"/>
              </a:rPr>
              <a:t>否则</a:t>
            </a:r>
            <a:r>
              <a:rPr lang="zh-CN" altLang="en-US" sz="1800">
                <a:solidFill>
                  <a:srgbClr val="595959"/>
                </a:solidFill>
                <a:latin typeface="微软雅黑" panose="020B0503020204020204" pitchFamily="34" charset="-122"/>
                <a:ea typeface="微软雅黑" panose="020B0503020204020204" pitchFamily="34" charset="-122"/>
              </a:rPr>
              <a:t>显示为</a:t>
            </a:r>
            <a:r>
              <a:rPr lang="zh-CN" altLang="en-US" sz="1800">
                <a:solidFill>
                  <a:srgbClr val="0075CC"/>
                </a:solidFill>
                <a:latin typeface="微软雅黑" panose="020B0503020204020204" pitchFamily="34" charset="-122"/>
                <a:ea typeface="微软雅黑" panose="020B0503020204020204" pitchFamily="34" charset="-122"/>
              </a:rPr>
              <a:t>带删除线</a:t>
            </a:r>
            <a:r>
              <a:rPr lang="zh-CN" altLang="en-US" sz="1800">
                <a:solidFill>
                  <a:srgbClr val="595959"/>
                </a:solidFill>
                <a:latin typeface="微软雅黑" panose="020B0503020204020204" pitchFamily="34" charset="-122"/>
                <a:ea typeface="微软雅黑" panose="020B0503020204020204" pitchFamily="34" charset="-122"/>
              </a:rPr>
              <a:t>的文字。</a:t>
            </a:r>
          </a:p>
        </p:txBody>
      </p:sp>
      <p:grpSp>
        <p:nvGrpSpPr>
          <p:cNvPr id="6" name="组合 5"/>
          <p:cNvGrpSpPr/>
          <p:nvPr/>
        </p:nvGrpSpPr>
        <p:grpSpPr>
          <a:xfrm>
            <a:off x="1045025" y="981522"/>
            <a:ext cx="1953837" cy="648072"/>
            <a:chOff x="1115236" y="981522"/>
            <a:chExt cx="2732370" cy="648072"/>
          </a:xfrm>
        </p:grpSpPr>
        <p:sp>
          <p:nvSpPr>
            <p:cNvPr id="7" name="圆角矩形 6"/>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渲染模板</a:t>
              </a:r>
            </a:p>
          </p:txBody>
        </p:sp>
      </p:grpSp>
      <p:sp>
        <p:nvSpPr>
          <p:cNvPr id="9" name="椭圆 8"/>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9.1.2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房源配套设施展示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0" name="图片 9"/>
          <p:cNvPicPr>
            <a:picLocks noChangeAspect="1"/>
          </p:cNvPicPr>
          <p:nvPr/>
        </p:nvPicPr>
        <p:blipFill>
          <a:blip r:embed="rId3"/>
          <a:stretch>
            <a:fillRect/>
          </a:stretch>
        </p:blipFill>
        <p:spPr>
          <a:xfrm>
            <a:off x="838622" y="2349674"/>
            <a:ext cx="2995709" cy="3229748"/>
          </a:xfrm>
          <a:prstGeom prst="rect">
            <a:avLst/>
          </a:prstGeom>
        </p:spPr>
      </p:pic>
      <p:grpSp>
        <p:nvGrpSpPr>
          <p:cNvPr id="12" name="组合 18">
            <a:extLst>
              <a:ext uri="{FF2B5EF4-FFF2-40B4-BE49-F238E27FC236}">
                <a16:creationId xmlns:a16="http://schemas.microsoft.com/office/drawing/2014/main" id="{2B542E9E-0ADD-4266-A889-F99B1E170665}"/>
              </a:ext>
            </a:extLst>
          </p:cNvPr>
          <p:cNvGrpSpPr>
            <a:grpSpLocks/>
          </p:cNvGrpSpPr>
          <p:nvPr/>
        </p:nvGrpSpPr>
        <p:grpSpPr bwMode="auto">
          <a:xfrm>
            <a:off x="8296374" y="5192072"/>
            <a:ext cx="2119312" cy="387350"/>
            <a:chOff x="6356350" y="4705038"/>
            <a:chExt cx="2119842" cy="387349"/>
          </a:xfrm>
        </p:grpSpPr>
        <p:pic>
          <p:nvPicPr>
            <p:cNvPr id="13"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15"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16"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7" name="半闭框 16">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18" name="半闭框 17">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20"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34650862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8101752" cy="830997"/>
          </a:xfrm>
          <a:prstGeom prst="rect">
            <a:avLst/>
          </a:prstGeom>
          <a:noFill/>
        </p:spPr>
        <p:txBody>
          <a:bodyPr wrap="square" lIns="91443" tIns="45720" rIns="91443" bIns="45720" rtlCol="0">
            <a:spAutoFit/>
          </a:bodyPr>
          <a:lstStyle/>
          <a:p>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利用</a:t>
            </a:r>
            <a:r>
              <a:rPr lang="en-US" altLang="zh-CN" sz="4800" b="1" dirty="0" err="1">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ECharts</a:t>
            </a:r>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实现数据可视化</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a:solidFill>
                  <a:srgbClr val="FAFAFA"/>
                </a:solidFill>
                <a:latin typeface="微软雅黑" panose="020B0503020204020204" pitchFamily="34" charset="-122"/>
                <a:ea typeface="微软雅黑" panose="020B0503020204020204" pitchFamily="34" charset="-122"/>
                <a:cs typeface="+mn-ea"/>
                <a:sym typeface="+mn-lt"/>
              </a:rPr>
              <a:t>9.2</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36311245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13242" y="3416379"/>
            <a:ext cx="566929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rPr>
              <a:t>了解</a:t>
            </a:r>
            <a:r>
              <a:rPr lang="zh-CN" altLang="en-US" sz="2000">
                <a:solidFill>
                  <a:srgbClr val="0075CC"/>
                </a:solidFill>
                <a:latin typeface="微软雅黑" panose="020B0503020204020204" pitchFamily="34" charset="-122"/>
                <a:ea typeface="微软雅黑" panose="020B0503020204020204" pitchFamily="34" charset="-122"/>
                <a:cs typeface="+mn-ea"/>
              </a:rPr>
              <a:t>数据可视化</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rPr>
              <a:t>，能够说出什么是数据可视化</a:t>
            </a:r>
            <a:endParaRPr 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9.2.1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认识数据可视化</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78620732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583038" y="2032089"/>
            <a:ext cx="6336704" cy="3000821"/>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数据可视化</a:t>
            </a:r>
            <a:r>
              <a:rPr lang="zh-CN" altLang="en-US" sz="1800">
                <a:solidFill>
                  <a:srgbClr val="595959"/>
                </a:solidFill>
                <a:latin typeface="微软雅黑" panose="020B0503020204020204" pitchFamily="34" charset="-122"/>
                <a:ea typeface="微软雅黑" panose="020B0503020204020204" pitchFamily="34" charset="-122"/>
              </a:rPr>
              <a:t>是指</a:t>
            </a:r>
            <a:r>
              <a:rPr lang="zh-CN" altLang="en-US" sz="1800">
                <a:solidFill>
                  <a:srgbClr val="0075CC"/>
                </a:solidFill>
                <a:latin typeface="微软雅黑" panose="020B0503020204020204" pitchFamily="34" charset="-122"/>
                <a:ea typeface="微软雅黑" panose="020B0503020204020204" pitchFamily="34" charset="-122"/>
              </a:rPr>
              <a:t>将大型数据集中的数据</a:t>
            </a:r>
            <a:r>
              <a:rPr lang="zh-CN" altLang="en-US" sz="1800">
                <a:solidFill>
                  <a:srgbClr val="595959"/>
                </a:solidFill>
                <a:latin typeface="微软雅黑" panose="020B0503020204020204" pitchFamily="34" charset="-122"/>
                <a:ea typeface="微软雅黑" panose="020B0503020204020204" pitchFamily="34" charset="-122"/>
              </a:rPr>
              <a:t>以</a:t>
            </a:r>
            <a:r>
              <a:rPr lang="zh-CN" altLang="en-US" sz="1800">
                <a:solidFill>
                  <a:srgbClr val="0075CC"/>
                </a:solidFill>
                <a:latin typeface="微软雅黑" panose="020B0503020204020204" pitchFamily="34" charset="-122"/>
                <a:ea typeface="微软雅黑" panose="020B0503020204020204" pitchFamily="34" charset="-122"/>
              </a:rPr>
              <a:t>图形图像</a:t>
            </a:r>
            <a:r>
              <a:rPr lang="zh-CN" altLang="en-US" sz="1800">
                <a:solidFill>
                  <a:srgbClr val="595959"/>
                </a:solidFill>
                <a:latin typeface="微软雅黑" panose="020B0503020204020204" pitchFamily="34" charset="-122"/>
                <a:ea typeface="微软雅黑" panose="020B0503020204020204" pitchFamily="34" charset="-122"/>
              </a:rPr>
              <a:t>形式表示，并利用数据分析和开发工具发现其中未知信息的处理过程。</a:t>
            </a: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数据可视化提倡美学形式与功能需要齐头并进，它既不会因为要实现功能用途而令人枯燥乏味，也不会因为要实现绚丽多彩的视觉效果而令图表过于复杂，而是</a:t>
            </a:r>
            <a:r>
              <a:rPr lang="zh-CN" altLang="en-US" sz="1800">
                <a:solidFill>
                  <a:srgbClr val="0075CC"/>
                </a:solidFill>
                <a:latin typeface="微软雅黑" panose="020B0503020204020204" pitchFamily="34" charset="-122"/>
                <a:ea typeface="微软雅黑" panose="020B0503020204020204" pitchFamily="34" charset="-122"/>
              </a:rPr>
              <a:t>直观</a:t>
            </a:r>
            <a:r>
              <a:rPr lang="zh-CN" altLang="en-US" sz="1800">
                <a:solidFill>
                  <a:srgbClr val="595959"/>
                </a:solidFill>
                <a:latin typeface="微软雅黑" panose="020B0503020204020204" pitchFamily="34" charset="-122"/>
                <a:ea typeface="微软雅黑" panose="020B0503020204020204" pitchFamily="34" charset="-122"/>
              </a:rPr>
              <a:t>地</a:t>
            </a:r>
            <a:r>
              <a:rPr lang="zh-CN" altLang="en-US" sz="1800">
                <a:solidFill>
                  <a:srgbClr val="0075CC"/>
                </a:solidFill>
                <a:latin typeface="微软雅黑" panose="020B0503020204020204" pitchFamily="34" charset="-122"/>
                <a:ea typeface="微软雅黑" panose="020B0503020204020204" pitchFamily="34" charset="-122"/>
              </a:rPr>
              <a:t>传达关键的方面与特征</a:t>
            </a:r>
            <a:r>
              <a:rPr lang="zh-CN" altLang="en-US" sz="1800">
                <a:solidFill>
                  <a:srgbClr val="595959"/>
                </a:solidFill>
                <a:latin typeface="微软雅黑" panose="020B0503020204020204" pitchFamily="34" charset="-122"/>
                <a:ea typeface="微软雅黑" panose="020B0503020204020204" pitchFamily="34" charset="-122"/>
              </a:rPr>
              <a:t>，从而实现对于相当稀疏而又复杂的数据集的深入洞察。</a:t>
            </a:r>
          </a:p>
        </p:txBody>
      </p:sp>
      <p:sp>
        <p:nvSpPr>
          <p:cNvPr id="7"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9.2.1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认识数据可视化</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1" name="图片 10"/>
          <p:cNvPicPr>
            <a:picLocks noChangeAspect="1"/>
          </p:cNvPicPr>
          <p:nvPr/>
        </p:nvPicPr>
        <p:blipFill>
          <a:blip r:embed="rId2"/>
          <a:stretch>
            <a:fillRect/>
          </a:stretch>
        </p:blipFill>
        <p:spPr>
          <a:xfrm>
            <a:off x="1025135" y="1917626"/>
            <a:ext cx="2995709" cy="3229748"/>
          </a:xfrm>
          <a:prstGeom prst="rect">
            <a:avLst/>
          </a:prstGeom>
        </p:spPr>
      </p:pic>
    </p:spTree>
    <p:extLst>
      <p:ext uri="{BB962C8B-B14F-4D97-AF65-F5344CB8AC3E}">
        <p14:creationId xmlns:p14="http://schemas.microsoft.com/office/powerpoint/2010/main" val="403335352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9.2.1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认识数据可视化</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3074" name="图片 17" descr="图示, 瀑布图&#10;&#10;描述已自动生成"/>
          <p:cNvPicPr>
            <a:picLocks noChangeAspect="1" noChangeArrowheads="1"/>
          </p:cNvPicPr>
          <p:nvPr/>
        </p:nvPicPr>
        <p:blipFill>
          <a:blip r:embed="rId2">
            <a:extLst>
              <a:ext uri="{28A0092B-C50C-407E-A947-70E740481C1C}">
                <a14:useLocalDpi xmlns:a14="http://schemas.microsoft.com/office/drawing/2010/main" val="0"/>
              </a:ext>
            </a:extLst>
          </a:blip>
          <a:srcRect l="6317" t="18938" r="5235" b="9430"/>
          <a:stretch>
            <a:fillRect/>
          </a:stretch>
        </p:blipFill>
        <p:spPr bwMode="auto">
          <a:xfrm>
            <a:off x="2864550" y="3407218"/>
            <a:ext cx="6554566" cy="19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241586" y="5552867"/>
            <a:ext cx="1800493" cy="369332"/>
          </a:xfrm>
          <a:prstGeom prst="rect">
            <a:avLst/>
          </a:prstGeom>
          <a:solidFill>
            <a:srgbClr val="FFFF00"/>
          </a:solidFill>
        </p:spPr>
        <p:txBody>
          <a:bodyPr wrap="none">
            <a:spAutoFit/>
          </a:bodyPr>
          <a:lstStyle/>
          <a:p>
            <a:r>
              <a:rPr lang="zh-CN" altLang="en-US" sz="1800">
                <a:latin typeface="微软雅黑" panose="020B0503020204020204" pitchFamily="34" charset="-122"/>
                <a:ea typeface="微软雅黑" panose="020B0503020204020204" pitchFamily="34" charset="-122"/>
              </a:rPr>
              <a:t>数据可视化流程</a:t>
            </a:r>
            <a:endParaRPr lang="zh-CN" altLang="en-US" sz="1800"/>
          </a:p>
        </p:txBody>
      </p:sp>
      <p:sp>
        <p:nvSpPr>
          <p:cNvPr id="2" name="矩形 1"/>
          <p:cNvSpPr/>
          <p:nvPr/>
        </p:nvSpPr>
        <p:spPr>
          <a:xfrm>
            <a:off x="904560" y="1202604"/>
            <a:ext cx="10474544" cy="1754326"/>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数据可视化</a:t>
            </a:r>
            <a:r>
              <a:rPr lang="zh-CN" altLang="en-US" sz="1800">
                <a:solidFill>
                  <a:srgbClr val="595959"/>
                </a:solidFill>
                <a:latin typeface="微软雅黑" panose="020B0503020204020204" pitchFamily="34" charset="-122"/>
                <a:ea typeface="微软雅黑" panose="020B0503020204020204" pitchFamily="34" charset="-122"/>
              </a:rPr>
              <a:t>的基本流程是</a:t>
            </a:r>
            <a:r>
              <a:rPr lang="zh-CN" altLang="en-US" sz="1800">
                <a:solidFill>
                  <a:srgbClr val="0075CC"/>
                </a:solidFill>
                <a:latin typeface="微软雅黑" panose="020B0503020204020204" pitchFamily="34" charset="-122"/>
                <a:ea typeface="微软雅黑" panose="020B0503020204020204" pitchFamily="34" charset="-122"/>
              </a:rPr>
              <a:t>从源数据到数据展示</a:t>
            </a:r>
            <a:r>
              <a:rPr lang="zh-CN" altLang="en-US" sz="1800">
                <a:solidFill>
                  <a:srgbClr val="595959"/>
                </a:solidFill>
                <a:latin typeface="微软雅黑" panose="020B0503020204020204" pitchFamily="34" charset="-122"/>
                <a:ea typeface="微软雅黑" panose="020B0503020204020204" pitchFamily="34" charset="-122"/>
              </a:rPr>
              <a:t>的完整过程：首先从源数据中选择与目标需求关系紧密的目标数据，然后对目标数据进行一系列处理操作，比如</a:t>
            </a:r>
            <a:r>
              <a:rPr lang="zh-CN" altLang="en-US" sz="1800">
                <a:solidFill>
                  <a:srgbClr val="0075CC"/>
                </a:solidFill>
                <a:latin typeface="微软雅黑" panose="020B0503020204020204" pitchFamily="34" charset="-122"/>
                <a:ea typeface="微软雅黑" panose="020B0503020204020204" pitchFamily="34" charset="-122"/>
              </a:rPr>
              <a:t>填充缺失值</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删除重复值</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替换异常值</a:t>
            </a:r>
            <a:r>
              <a:rPr lang="zh-CN" altLang="en-US" sz="1800">
                <a:solidFill>
                  <a:srgbClr val="595959"/>
                </a:solidFill>
                <a:latin typeface="微软雅黑" panose="020B0503020204020204" pitchFamily="34" charset="-122"/>
                <a:ea typeface="微软雅黑" panose="020B0503020204020204" pitchFamily="34" charset="-122"/>
              </a:rPr>
              <a:t>等，</a:t>
            </a:r>
            <a:r>
              <a:rPr lang="zh-CN" altLang="en-US" sz="1800">
                <a:solidFill>
                  <a:srgbClr val="0075CC"/>
                </a:solidFill>
                <a:latin typeface="微软雅黑" panose="020B0503020204020204" pitchFamily="34" charset="-122"/>
                <a:ea typeface="微软雅黑" panose="020B0503020204020204" pitchFamily="34" charset="-122"/>
              </a:rPr>
              <a:t>生成预处理数据</a:t>
            </a:r>
            <a:r>
              <a:rPr lang="zh-CN" altLang="en-US" sz="1800">
                <a:solidFill>
                  <a:srgbClr val="595959"/>
                </a:solidFill>
                <a:latin typeface="微软雅黑" panose="020B0503020204020204" pitchFamily="34" charset="-122"/>
                <a:ea typeface="微软雅黑" panose="020B0503020204020204" pitchFamily="34" charset="-122"/>
              </a:rPr>
              <a:t>，接着将预处理数据变换成变换数据，使变换数据的结构符合可视化工具的要求，最后借助数据可视化工具将变换数据渲染到网页上进行展示。</a:t>
            </a:r>
          </a:p>
        </p:txBody>
      </p:sp>
    </p:spTree>
    <p:extLst>
      <p:ext uri="{BB962C8B-B14F-4D97-AF65-F5344CB8AC3E}">
        <p14:creationId xmlns:p14="http://schemas.microsoft.com/office/powerpoint/2010/main" val="179731042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426770"/>
            <a:ext cx="566929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了解</a:t>
            </a:r>
            <a:r>
              <a:rPr lang="en-US" altLang="zh-CN"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ECharts</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，能够说出什么是</a:t>
            </a:r>
            <a:r>
              <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ECharts</a:t>
            </a: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9.2.2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认识</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ECharts</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16981200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83038" y="2337688"/>
            <a:ext cx="6668889" cy="2677656"/>
          </a:xfrm>
          <a:prstGeom prst="rect">
            <a:avLst/>
          </a:prstGeom>
        </p:spPr>
        <p:txBody>
          <a:bodyPr wrap="square">
            <a:spAutoFit/>
          </a:bodyPr>
          <a:lstStyle/>
          <a:p>
            <a:pPr>
              <a:lnSpc>
                <a:spcPct val="150000"/>
              </a:lnSpc>
            </a:pPr>
            <a:r>
              <a:rPr lang="en-US" altLang="zh-CN" sz="1600">
                <a:solidFill>
                  <a:srgbClr val="0075CC"/>
                </a:solidFill>
                <a:latin typeface="微软雅黑" panose="020B0503020204020204" pitchFamily="34" charset="-122"/>
                <a:ea typeface="微软雅黑" panose="020B0503020204020204" pitchFamily="34" charset="-122"/>
              </a:rPr>
              <a:t>ECharts</a:t>
            </a:r>
            <a:r>
              <a:rPr lang="zh-CN" altLang="en-US" sz="1600">
                <a:solidFill>
                  <a:srgbClr val="595959"/>
                </a:solidFill>
                <a:latin typeface="微软雅黑" panose="020B0503020204020204" pitchFamily="34" charset="-122"/>
                <a:ea typeface="微软雅黑" panose="020B0503020204020204" pitchFamily="34" charset="-122"/>
              </a:rPr>
              <a:t>是一款基于</a:t>
            </a:r>
            <a:r>
              <a:rPr lang="en-US" altLang="zh-CN" sz="1600">
                <a:solidFill>
                  <a:srgbClr val="595959"/>
                </a:solidFill>
                <a:latin typeface="微软雅黑" panose="020B0503020204020204" pitchFamily="34" charset="-122"/>
                <a:ea typeface="微软雅黑" panose="020B0503020204020204" pitchFamily="34" charset="-122"/>
              </a:rPr>
              <a:t>JavaScript</a:t>
            </a:r>
            <a:r>
              <a:rPr lang="zh-CN" altLang="en-US" sz="1600">
                <a:solidFill>
                  <a:srgbClr val="595959"/>
                </a:solidFill>
                <a:latin typeface="微软雅黑" panose="020B0503020204020204" pitchFamily="34" charset="-122"/>
                <a:ea typeface="微软雅黑" panose="020B0503020204020204" pitchFamily="34" charset="-122"/>
              </a:rPr>
              <a:t>语言的</a:t>
            </a:r>
            <a:r>
              <a:rPr lang="zh-CN" altLang="en-US" sz="1600">
                <a:solidFill>
                  <a:srgbClr val="0075CC"/>
                </a:solidFill>
                <a:latin typeface="微软雅黑" panose="020B0503020204020204" pitchFamily="34" charset="-122"/>
                <a:ea typeface="微软雅黑" panose="020B0503020204020204" pitchFamily="34" charset="-122"/>
              </a:rPr>
              <a:t>数据可视化库</a:t>
            </a:r>
            <a:r>
              <a:rPr lang="zh-CN" altLang="en-US" sz="1600">
                <a:solidFill>
                  <a:srgbClr val="595959"/>
                </a:solidFill>
                <a:latin typeface="微软雅黑" panose="020B0503020204020204" pitchFamily="34" charset="-122"/>
                <a:ea typeface="微软雅黑" panose="020B0503020204020204" pitchFamily="34" charset="-122"/>
              </a:rPr>
              <a:t>，它提供了</a:t>
            </a:r>
            <a:r>
              <a:rPr lang="zh-CN" altLang="en-US" sz="1600">
                <a:solidFill>
                  <a:srgbClr val="0075CC"/>
                </a:solidFill>
                <a:latin typeface="微软雅黑" panose="020B0503020204020204" pitchFamily="34" charset="-122"/>
                <a:ea typeface="微软雅黑" panose="020B0503020204020204" pitchFamily="34" charset="-122"/>
              </a:rPr>
              <a:t>直观生动</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可交互</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可个性化定制</a:t>
            </a:r>
            <a:r>
              <a:rPr lang="zh-CN" altLang="en-US" sz="1600">
                <a:solidFill>
                  <a:srgbClr val="595959"/>
                </a:solidFill>
                <a:latin typeface="微软雅黑" panose="020B0503020204020204" pitchFamily="34" charset="-122"/>
                <a:ea typeface="微软雅黑" panose="020B0503020204020204" pitchFamily="34" charset="-122"/>
              </a:rPr>
              <a:t>的图表，能够流畅地运行在</a:t>
            </a:r>
            <a:r>
              <a:rPr lang="en-US" altLang="zh-CN" sz="1600">
                <a:solidFill>
                  <a:srgbClr val="595959"/>
                </a:solidFill>
                <a:latin typeface="微软雅黑" panose="020B0503020204020204" pitchFamily="34" charset="-122"/>
                <a:ea typeface="微软雅黑" panose="020B0503020204020204" pitchFamily="34" charset="-122"/>
              </a:rPr>
              <a:t>PC</a:t>
            </a:r>
            <a:r>
              <a:rPr lang="zh-CN" altLang="en-US" sz="1600">
                <a:solidFill>
                  <a:srgbClr val="595959"/>
                </a:solidFill>
                <a:latin typeface="微软雅黑" panose="020B0503020204020204" pitchFamily="34" charset="-122"/>
                <a:ea typeface="微软雅黑" panose="020B0503020204020204" pitchFamily="34" charset="-122"/>
              </a:rPr>
              <a:t>或移动设备上。</a:t>
            </a:r>
            <a:endParaRPr lang="en-US" altLang="zh-CN" sz="1600">
              <a:solidFill>
                <a:srgbClr val="595959"/>
              </a:solidFill>
              <a:latin typeface="微软雅黑" panose="020B0503020204020204" pitchFamily="34" charset="-122"/>
              <a:ea typeface="微软雅黑" panose="020B0503020204020204" pitchFamily="34" charset="-122"/>
            </a:endParaRPr>
          </a:p>
          <a:p>
            <a:pPr>
              <a:lnSpc>
                <a:spcPct val="150000"/>
              </a:lnSpc>
            </a:pPr>
            <a:r>
              <a:rPr lang="en-US" altLang="zh-CN" sz="1600">
                <a:solidFill>
                  <a:srgbClr val="595959"/>
                </a:solidFill>
                <a:latin typeface="微软雅黑" panose="020B0503020204020204" pitchFamily="34" charset="-122"/>
                <a:ea typeface="微软雅黑" panose="020B0503020204020204" pitchFamily="34" charset="-122"/>
              </a:rPr>
              <a:t>ECharts</a:t>
            </a:r>
            <a:r>
              <a:rPr lang="zh-CN" altLang="en-US" sz="1600">
                <a:solidFill>
                  <a:srgbClr val="595959"/>
                </a:solidFill>
                <a:latin typeface="微软雅黑" panose="020B0503020204020204" pitchFamily="34" charset="-122"/>
                <a:ea typeface="微软雅黑" panose="020B0503020204020204" pitchFamily="34" charset="-122"/>
              </a:rPr>
              <a:t>支持多达</a:t>
            </a:r>
            <a:r>
              <a:rPr lang="en-US" altLang="zh-CN" sz="1600">
                <a:solidFill>
                  <a:srgbClr val="595959"/>
                </a:solidFill>
                <a:latin typeface="微软雅黑" panose="020B0503020204020204" pitchFamily="34" charset="-122"/>
                <a:ea typeface="微软雅黑" panose="020B0503020204020204" pitchFamily="34" charset="-122"/>
              </a:rPr>
              <a:t>39</a:t>
            </a:r>
            <a:r>
              <a:rPr lang="zh-CN" altLang="en-US" sz="1600">
                <a:solidFill>
                  <a:srgbClr val="595959"/>
                </a:solidFill>
                <a:latin typeface="微软雅黑" panose="020B0503020204020204" pitchFamily="34" charset="-122"/>
                <a:ea typeface="微软雅黑" panose="020B0503020204020204" pitchFamily="34" charset="-122"/>
              </a:rPr>
              <a:t>种图表，常用的图表有</a:t>
            </a:r>
            <a:r>
              <a:rPr lang="zh-CN" altLang="en-US" sz="1600">
                <a:solidFill>
                  <a:srgbClr val="0075CC"/>
                </a:solidFill>
                <a:latin typeface="微软雅黑" panose="020B0503020204020204" pitchFamily="34" charset="-122"/>
                <a:ea typeface="微软雅黑" panose="020B0503020204020204" pitchFamily="34" charset="-122"/>
              </a:rPr>
              <a:t>折线图</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柱状图</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散点图</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饼图</a:t>
            </a:r>
            <a:r>
              <a:rPr lang="zh-CN" altLang="en-US" sz="1600">
                <a:solidFill>
                  <a:srgbClr val="595959"/>
                </a:solidFill>
                <a:latin typeface="微软雅黑" panose="020B0503020204020204" pitchFamily="34" charset="-122"/>
                <a:ea typeface="微软雅黑" panose="020B0503020204020204" pitchFamily="34" charset="-122"/>
              </a:rPr>
              <a:t>，用于地理数据可视化的图表有地图、热力图、线图，用于关系数据可视化的图表有关系图、树图、旭日图等。与此同时，</a:t>
            </a:r>
            <a:r>
              <a:rPr lang="en-US" altLang="zh-CN" sz="1600">
                <a:solidFill>
                  <a:srgbClr val="595959"/>
                </a:solidFill>
                <a:latin typeface="微软雅黑" panose="020B0503020204020204" pitchFamily="34" charset="-122"/>
                <a:ea typeface="微软雅黑" panose="020B0503020204020204" pitchFamily="34" charset="-122"/>
              </a:rPr>
              <a:t>ECharts</a:t>
            </a:r>
            <a:r>
              <a:rPr lang="zh-CN" altLang="en-US" sz="1600">
                <a:solidFill>
                  <a:srgbClr val="595959"/>
                </a:solidFill>
                <a:latin typeface="微软雅黑" panose="020B0503020204020204" pitchFamily="34" charset="-122"/>
                <a:ea typeface="微软雅黑" panose="020B0503020204020204" pitchFamily="34" charset="-122"/>
              </a:rPr>
              <a:t>还提供了标题、详情气泡、图例、值域、数据区域、时间轴、工具箱等</a:t>
            </a:r>
            <a:r>
              <a:rPr lang="en-US" altLang="zh-CN" sz="1600">
                <a:solidFill>
                  <a:srgbClr val="595959"/>
                </a:solidFill>
                <a:latin typeface="微软雅黑" panose="020B0503020204020204" pitchFamily="34" charset="-122"/>
                <a:ea typeface="微软雅黑" panose="020B0503020204020204" pitchFamily="34" charset="-122"/>
              </a:rPr>
              <a:t>7</a:t>
            </a:r>
            <a:r>
              <a:rPr lang="zh-CN" altLang="en-US" sz="1600">
                <a:solidFill>
                  <a:srgbClr val="595959"/>
                </a:solidFill>
                <a:latin typeface="微软雅黑" panose="020B0503020204020204" pitchFamily="34" charset="-122"/>
                <a:ea typeface="微软雅黑" panose="020B0503020204020204" pitchFamily="34" charset="-122"/>
              </a:rPr>
              <a:t>个可交互组件，支持多个图表、组件联动和混搭展现。</a:t>
            </a:r>
          </a:p>
        </p:txBody>
      </p:sp>
      <p:pic>
        <p:nvPicPr>
          <p:cNvPr id="16" name="图片 15"/>
          <p:cNvPicPr>
            <a:picLocks noChangeAspect="1"/>
          </p:cNvPicPr>
          <p:nvPr/>
        </p:nvPicPr>
        <p:blipFill>
          <a:blip r:embed="rId3"/>
          <a:stretch>
            <a:fillRect/>
          </a:stretch>
        </p:blipFill>
        <p:spPr>
          <a:xfrm>
            <a:off x="1126654" y="2061642"/>
            <a:ext cx="2995709" cy="3229748"/>
          </a:xfrm>
          <a:prstGeom prst="rect">
            <a:avLst/>
          </a:prstGeom>
        </p:spPr>
      </p:pic>
      <p:sp>
        <p:nvSpPr>
          <p:cNvPr id="5"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9.2.2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认识</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ECharts</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55059595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69560" y="1629594"/>
            <a:ext cx="10138213" cy="830997"/>
          </a:xfrm>
          <a:prstGeom prst="rect">
            <a:avLst/>
          </a:prstGeom>
        </p:spPr>
        <p:txBody>
          <a:bodyPr wrap="square">
            <a:spAutoFit/>
          </a:bodyPr>
          <a:lstStyle/>
          <a:p>
            <a:pPr>
              <a:lnSpc>
                <a:spcPct val="150000"/>
              </a:lnSpc>
            </a:pPr>
            <a:r>
              <a:rPr lang="zh-CN" altLang="en-US" sz="1600">
                <a:solidFill>
                  <a:srgbClr val="0075CC"/>
                </a:solidFill>
                <a:latin typeface="微软雅黑" panose="020B0503020204020204" pitchFamily="34" charset="-122"/>
                <a:ea typeface="微软雅黑" panose="020B0503020204020204" pitchFamily="34" charset="-122"/>
              </a:rPr>
              <a:t>折线图</a:t>
            </a:r>
            <a:r>
              <a:rPr lang="zh-CN" altLang="en-US" sz="1600">
                <a:solidFill>
                  <a:srgbClr val="595959"/>
                </a:solidFill>
                <a:latin typeface="微软雅黑" panose="020B0503020204020204" pitchFamily="34" charset="-122"/>
                <a:ea typeface="微软雅黑" panose="020B0503020204020204" pitchFamily="34" charset="-122"/>
              </a:rPr>
              <a:t>一般由</a:t>
            </a:r>
            <a:r>
              <a:rPr lang="en-US" altLang="zh-CN" sz="1600">
                <a:solidFill>
                  <a:srgbClr val="0075CC"/>
                </a:solidFill>
                <a:latin typeface="微软雅黑" panose="020B0503020204020204" pitchFamily="34" charset="-122"/>
                <a:ea typeface="微软雅黑" panose="020B0503020204020204" pitchFamily="34" charset="-122"/>
              </a:rPr>
              <a:t>X</a:t>
            </a:r>
            <a:r>
              <a:rPr lang="zh-CN" altLang="en-US" sz="1600">
                <a:solidFill>
                  <a:srgbClr val="0075CC"/>
                </a:solidFill>
                <a:latin typeface="微软雅黑" panose="020B0503020204020204" pitchFamily="34" charset="-122"/>
                <a:ea typeface="微软雅黑" panose="020B0503020204020204" pitchFamily="34" charset="-122"/>
              </a:rPr>
              <a:t>轴（横轴）</a:t>
            </a:r>
            <a:r>
              <a:rPr lang="zh-CN" altLang="en-US" sz="1600">
                <a:solidFill>
                  <a:srgbClr val="595959"/>
                </a:solidFill>
                <a:latin typeface="微软雅黑" panose="020B0503020204020204" pitchFamily="34" charset="-122"/>
                <a:ea typeface="微软雅黑" panose="020B0503020204020204" pitchFamily="34" charset="-122"/>
              </a:rPr>
              <a:t>、</a:t>
            </a:r>
            <a:r>
              <a:rPr lang="en-US" altLang="zh-CN" sz="1600">
                <a:solidFill>
                  <a:srgbClr val="0075CC"/>
                </a:solidFill>
                <a:latin typeface="微软雅黑" panose="020B0503020204020204" pitchFamily="34" charset="-122"/>
                <a:ea typeface="微软雅黑" panose="020B0503020204020204" pitchFamily="34" charset="-122"/>
              </a:rPr>
              <a:t>Y</a:t>
            </a:r>
            <a:r>
              <a:rPr lang="zh-CN" altLang="en-US" sz="1600">
                <a:solidFill>
                  <a:srgbClr val="0075CC"/>
                </a:solidFill>
                <a:latin typeface="微软雅黑" panose="020B0503020204020204" pitchFamily="34" charset="-122"/>
                <a:ea typeface="微软雅黑" panose="020B0503020204020204" pitchFamily="34" charset="-122"/>
              </a:rPr>
              <a:t>轴（纵轴）</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数据点</a:t>
            </a:r>
            <a:r>
              <a:rPr lang="zh-CN" altLang="en-US" sz="1600">
                <a:solidFill>
                  <a:srgbClr val="595959"/>
                </a:solidFill>
                <a:latin typeface="微软雅黑" panose="020B0503020204020204" pitchFamily="34" charset="-122"/>
                <a:ea typeface="微软雅黑" panose="020B0503020204020204" pitchFamily="34" charset="-122"/>
              </a:rPr>
              <a:t>和</a:t>
            </a:r>
            <a:r>
              <a:rPr lang="zh-CN" altLang="en-US" sz="1600">
                <a:solidFill>
                  <a:srgbClr val="0075CC"/>
                </a:solidFill>
                <a:latin typeface="微软雅黑" panose="020B0503020204020204" pitchFamily="34" charset="-122"/>
                <a:ea typeface="微软雅黑" panose="020B0503020204020204" pitchFamily="34" charset="-122"/>
              </a:rPr>
              <a:t>趋势线</a:t>
            </a:r>
            <a:r>
              <a:rPr lang="zh-CN" altLang="en-US" sz="1600">
                <a:solidFill>
                  <a:srgbClr val="595959"/>
                </a:solidFill>
                <a:latin typeface="微软雅黑" panose="020B0503020204020204" pitchFamily="34" charset="-122"/>
                <a:ea typeface="微软雅黑" panose="020B0503020204020204" pitchFamily="34" charset="-122"/>
              </a:rPr>
              <a:t>构成，用于描述</a:t>
            </a:r>
            <a:r>
              <a:rPr lang="zh-CN" altLang="en-US" sz="1600">
                <a:solidFill>
                  <a:srgbClr val="0075CC"/>
                </a:solidFill>
                <a:latin typeface="微软雅黑" panose="020B0503020204020204" pitchFamily="34" charset="-122"/>
                <a:ea typeface="微软雅黑" panose="020B0503020204020204" pitchFamily="34" charset="-122"/>
              </a:rPr>
              <a:t>一组</a:t>
            </a:r>
            <a:r>
              <a:rPr lang="zh-CN" altLang="en-US" sz="1600">
                <a:solidFill>
                  <a:srgbClr val="595959"/>
                </a:solidFill>
                <a:latin typeface="微软雅黑" panose="020B0503020204020204" pitchFamily="34" charset="-122"/>
                <a:ea typeface="微软雅黑" panose="020B0503020204020204" pitchFamily="34" charset="-122"/>
              </a:rPr>
              <a:t>或</a:t>
            </a:r>
            <a:r>
              <a:rPr lang="zh-CN" altLang="en-US" sz="1600">
                <a:solidFill>
                  <a:srgbClr val="0075CC"/>
                </a:solidFill>
                <a:latin typeface="微软雅黑" panose="020B0503020204020204" pitchFamily="34" charset="-122"/>
                <a:ea typeface="微软雅黑" panose="020B0503020204020204" pitchFamily="34" charset="-122"/>
              </a:rPr>
              <a:t>多组数据</a:t>
            </a:r>
            <a:r>
              <a:rPr lang="zh-CN" altLang="en-US" sz="1600">
                <a:solidFill>
                  <a:srgbClr val="595959"/>
                </a:solidFill>
                <a:latin typeface="微软雅黑" panose="020B0503020204020204" pitchFamily="34" charset="-122"/>
                <a:ea typeface="微软雅黑" panose="020B0503020204020204" pitchFamily="34" charset="-122"/>
              </a:rPr>
              <a:t>在有序数据类别（多为时间序列）上的变化情况，反映数据增减的</a:t>
            </a:r>
            <a:r>
              <a:rPr lang="zh-CN" altLang="en-US" sz="1600">
                <a:solidFill>
                  <a:srgbClr val="0075CC"/>
                </a:solidFill>
                <a:latin typeface="微软雅黑" panose="020B0503020204020204" pitchFamily="34" charset="-122"/>
                <a:ea typeface="微软雅黑" panose="020B0503020204020204" pitchFamily="34" charset="-122"/>
              </a:rPr>
              <a:t>规律</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速率</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峰值</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谷值</a:t>
            </a:r>
            <a:r>
              <a:rPr lang="zh-CN" altLang="en-US" sz="1600">
                <a:solidFill>
                  <a:srgbClr val="595959"/>
                </a:solidFill>
                <a:latin typeface="微软雅黑" panose="020B0503020204020204" pitchFamily="34" charset="-122"/>
                <a:ea typeface="微软雅黑" panose="020B0503020204020204" pitchFamily="34" charset="-122"/>
              </a:rPr>
              <a:t>等特征。</a:t>
            </a:r>
            <a:endParaRPr lang="en-US" altLang="zh-CN" sz="1600">
              <a:solidFill>
                <a:srgbClr val="595959"/>
              </a:solidFill>
              <a:latin typeface="微软雅黑" panose="020B0503020204020204" pitchFamily="34" charset="-122"/>
              <a:ea typeface="微软雅黑" panose="020B0503020204020204" pitchFamily="34" charset="-122"/>
            </a:endParaRPr>
          </a:p>
        </p:txBody>
      </p:sp>
      <p:sp>
        <p:nvSpPr>
          <p:cNvPr id="13"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9.2.2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认识</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ECharts</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pSp>
        <p:nvGrpSpPr>
          <p:cNvPr id="16" name="组合 15"/>
          <p:cNvGrpSpPr/>
          <p:nvPr/>
        </p:nvGrpSpPr>
        <p:grpSpPr>
          <a:xfrm>
            <a:off x="1045025" y="981522"/>
            <a:ext cx="1737813" cy="648072"/>
            <a:chOff x="1115236" y="981522"/>
            <a:chExt cx="2732370" cy="648072"/>
          </a:xfrm>
        </p:grpSpPr>
        <p:sp>
          <p:nvSpPr>
            <p:cNvPr id="17" name="圆角矩形 16"/>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折线图</a:t>
              </a:r>
            </a:p>
          </p:txBody>
        </p:sp>
      </p:grpSp>
      <p:sp>
        <p:nvSpPr>
          <p:cNvPr id="19" name="椭圆 18"/>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98"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2758" y="2637706"/>
            <a:ext cx="3230968" cy="23042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99" name="图片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7254" y="2637706"/>
            <a:ext cx="3418040" cy="2303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矩形 1"/>
          <p:cNvSpPr/>
          <p:nvPr/>
        </p:nvSpPr>
        <p:spPr>
          <a:xfrm>
            <a:off x="1165032" y="5229994"/>
            <a:ext cx="10056773" cy="830997"/>
          </a:xfrm>
          <a:prstGeom prst="rect">
            <a:avLst/>
          </a:prstGeom>
        </p:spPr>
        <p:txBody>
          <a:bodyPr wrap="square">
            <a:spAutoFit/>
          </a:bodyPr>
          <a:lstStyle/>
          <a:p>
            <a:pPr>
              <a:lnSpc>
                <a:spcPct val="150000"/>
              </a:lnSpc>
            </a:pPr>
            <a:r>
              <a:rPr lang="zh-CN" altLang="en-US" sz="1600">
                <a:solidFill>
                  <a:srgbClr val="0075CC"/>
                </a:solidFill>
                <a:latin typeface="微软雅黑" panose="020B0503020204020204" pitchFamily="34" charset="-122"/>
                <a:ea typeface="微软雅黑" panose="020B0503020204020204" pitchFamily="34" charset="-122"/>
              </a:rPr>
              <a:t>数据点</a:t>
            </a:r>
            <a:r>
              <a:rPr lang="zh-CN" altLang="en-US" sz="1600">
                <a:solidFill>
                  <a:srgbClr val="595959"/>
                </a:solidFill>
                <a:latin typeface="微软雅黑" panose="020B0503020204020204" pitchFamily="34" charset="-122"/>
                <a:ea typeface="微软雅黑" panose="020B0503020204020204" pitchFamily="34" charset="-122"/>
              </a:rPr>
              <a:t>标注为</a:t>
            </a:r>
            <a:r>
              <a:rPr lang="zh-CN" altLang="en-US" sz="1600">
                <a:solidFill>
                  <a:srgbClr val="0075CC"/>
                </a:solidFill>
                <a:latin typeface="微软雅黑" panose="020B0503020204020204" pitchFamily="34" charset="-122"/>
                <a:ea typeface="微软雅黑" panose="020B0503020204020204" pitchFamily="34" charset="-122"/>
              </a:rPr>
              <a:t>圆点</a:t>
            </a:r>
            <a:r>
              <a:rPr lang="zh-CN" altLang="en-US" sz="1600">
                <a:solidFill>
                  <a:srgbClr val="595959"/>
                </a:solidFill>
                <a:latin typeface="微软雅黑" panose="020B0503020204020204" pitchFamily="34" charset="-122"/>
                <a:ea typeface="微软雅黑" panose="020B0503020204020204" pitchFamily="34" charset="-122"/>
              </a:rPr>
              <a:t>，并沿着</a:t>
            </a:r>
            <a:r>
              <a:rPr lang="zh-CN" altLang="en-US" sz="1600">
                <a:solidFill>
                  <a:srgbClr val="0075CC"/>
                </a:solidFill>
                <a:latin typeface="微软雅黑" panose="020B0503020204020204" pitchFamily="34" charset="-122"/>
                <a:ea typeface="微软雅黑" panose="020B0503020204020204" pitchFamily="34" charset="-122"/>
              </a:rPr>
              <a:t>日期</a:t>
            </a:r>
            <a:r>
              <a:rPr lang="zh-CN" altLang="en-US" sz="1600">
                <a:solidFill>
                  <a:srgbClr val="595959"/>
                </a:solidFill>
                <a:latin typeface="微软雅黑" panose="020B0503020204020204" pitchFamily="34" charset="-122"/>
                <a:ea typeface="微软雅黑" panose="020B0503020204020204" pitchFamily="34" charset="-122"/>
              </a:rPr>
              <a:t>或</a:t>
            </a:r>
            <a:r>
              <a:rPr lang="zh-CN" altLang="en-US" sz="1600">
                <a:solidFill>
                  <a:srgbClr val="0075CC"/>
                </a:solidFill>
                <a:latin typeface="微软雅黑" panose="020B0503020204020204" pitchFamily="34" charset="-122"/>
                <a:ea typeface="微软雅黑" panose="020B0503020204020204" pitchFamily="34" charset="-122"/>
              </a:rPr>
              <a:t>时间</a:t>
            </a:r>
            <a:r>
              <a:rPr lang="zh-CN" altLang="en-US" sz="1600">
                <a:solidFill>
                  <a:srgbClr val="595959"/>
                </a:solidFill>
                <a:latin typeface="微软雅黑" panose="020B0503020204020204" pitchFamily="34" charset="-122"/>
                <a:ea typeface="微软雅黑" panose="020B0503020204020204" pitchFamily="34" charset="-122"/>
              </a:rPr>
              <a:t>的</a:t>
            </a:r>
            <a:r>
              <a:rPr lang="zh-CN" altLang="en-US" sz="1600">
                <a:solidFill>
                  <a:srgbClr val="0075CC"/>
                </a:solidFill>
                <a:latin typeface="微软雅黑" panose="020B0503020204020204" pitchFamily="34" charset="-122"/>
                <a:ea typeface="微软雅黑" panose="020B0503020204020204" pitchFamily="34" charset="-122"/>
              </a:rPr>
              <a:t>先后顺序</a:t>
            </a:r>
            <a:r>
              <a:rPr lang="zh-CN" altLang="en-US" sz="1600">
                <a:solidFill>
                  <a:srgbClr val="595959"/>
                </a:solidFill>
                <a:latin typeface="微软雅黑" panose="020B0503020204020204" pitchFamily="34" charset="-122"/>
                <a:ea typeface="微软雅黑" panose="020B0503020204020204" pitchFamily="34" charset="-122"/>
              </a:rPr>
              <a:t>串联成趋势线。折线的峰值和谷值趋势线的走势可以直观地看出，数据随着随着时间变化的趋势。</a:t>
            </a:r>
          </a:p>
        </p:txBody>
      </p:sp>
    </p:spTree>
    <p:extLst>
      <p:ext uri="{BB962C8B-B14F-4D97-AF65-F5344CB8AC3E}">
        <p14:creationId xmlns:p14="http://schemas.microsoft.com/office/powerpoint/2010/main" val="75136601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308" y="572758"/>
            <a:ext cx="4775842"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学习目标</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dirty="0">
                <a:solidFill>
                  <a:srgbClr val="1369B2"/>
                </a:solidFill>
                <a:latin typeface="微软雅黑" panose="020B0503020204020204" pitchFamily="34" charset="-122"/>
                <a:ea typeface="微软雅黑" panose="020B0503020204020204" pitchFamily="34" charset="-122"/>
                <a:cs typeface="+mn-ea"/>
                <a:sym typeface="+mn-lt"/>
              </a:rPr>
              <a:t>Target</a:t>
            </a:r>
            <a:endParaRPr lang="en-GB" altLang="zh-CN"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40" name="组合 39"/>
          <p:cNvGrpSpPr/>
          <p:nvPr/>
        </p:nvGrpSpPr>
        <p:grpSpPr>
          <a:xfrm>
            <a:off x="1702718" y="2367352"/>
            <a:ext cx="8187878" cy="688077"/>
            <a:chOff x="978872" y="1800499"/>
            <a:chExt cx="5471124" cy="515938"/>
          </a:xfrm>
        </p:grpSpPr>
        <p:sp>
          <p:nvSpPr>
            <p:cNvPr id="41" name="Pentagon 3"/>
            <p:cNvSpPr/>
            <p:nvPr/>
          </p:nvSpPr>
          <p:spPr bwMode="auto">
            <a:xfrm>
              <a:off x="978872" y="1800499"/>
              <a:ext cx="5471124" cy="51593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户型价格走势可视化</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的逻辑，能够实现</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户型价格走势可视化的功能</a:t>
              </a:r>
            </a:p>
          </p:txBody>
        </p:sp>
        <p:sp>
          <p:nvSpPr>
            <p:cNvPr id="42" name="MH_Others_1"/>
            <p:cNvSpPr/>
            <p:nvPr/>
          </p:nvSpPr>
          <p:spPr bwMode="auto">
            <a:xfrm>
              <a:off x="985222" y="1800500"/>
              <a:ext cx="82550" cy="515937"/>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43" name="组合 42"/>
          <p:cNvGrpSpPr/>
          <p:nvPr/>
        </p:nvGrpSpPr>
        <p:grpSpPr>
          <a:xfrm>
            <a:off x="1702718" y="3237633"/>
            <a:ext cx="8136904" cy="685959"/>
            <a:chOff x="978872" y="2570437"/>
            <a:chExt cx="5437064" cy="514350"/>
          </a:xfrm>
        </p:grpSpPr>
        <p:sp>
          <p:nvSpPr>
            <p:cNvPr id="44" name="Pentagon 5"/>
            <p:cNvSpPr/>
            <p:nvPr/>
          </p:nvSpPr>
          <p:spPr bwMode="auto">
            <a:xfrm>
              <a:off x="978872" y="2570437"/>
              <a:ext cx="5437064" cy="51435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了解</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线性回归算法</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，能够说出</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线性回归算法的概念与应用</a:t>
              </a:r>
              <a:endParaRPr lang="en-GB" altLang="zh-CN" sz="1600" dirty="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45" name="MH_Others_1"/>
            <p:cNvSpPr/>
            <p:nvPr/>
          </p:nvSpPr>
          <p:spPr bwMode="auto">
            <a:xfrm>
              <a:off x="985222" y="2570437"/>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0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46" name="组合 45"/>
          <p:cNvGrpSpPr/>
          <p:nvPr/>
        </p:nvGrpSpPr>
        <p:grpSpPr>
          <a:xfrm>
            <a:off x="1702718" y="4105799"/>
            <a:ext cx="8136904" cy="688077"/>
            <a:chOff x="978872" y="3338787"/>
            <a:chExt cx="5437064" cy="515938"/>
          </a:xfrm>
        </p:grpSpPr>
        <p:sp>
          <p:nvSpPr>
            <p:cNvPr id="47" name="Pentagon 6"/>
            <p:cNvSpPr/>
            <p:nvPr/>
          </p:nvSpPr>
          <p:spPr bwMode="auto">
            <a:xfrm>
              <a:off x="978872" y="3338787"/>
              <a:ext cx="5437064" cy="5159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熟悉</a:t>
              </a:r>
              <a:r>
                <a:rPr lang="en-US" altLang="zh-CN"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scikit-learn</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库</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的用法，能够通过</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scikit-learn</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库实现</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线性回归算法</a:t>
              </a:r>
              <a:endParaRPr lang="en-GB" altLang="zh-CN" sz="1600" dirty="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48" name="MH_Others_1"/>
            <p:cNvSpPr/>
            <p:nvPr/>
          </p:nvSpPr>
          <p:spPr bwMode="auto">
            <a:xfrm>
              <a:off x="985222" y="3338787"/>
              <a:ext cx="82550" cy="515938"/>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0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49" name="组合 48"/>
          <p:cNvGrpSpPr/>
          <p:nvPr/>
        </p:nvGrpSpPr>
        <p:grpSpPr>
          <a:xfrm>
            <a:off x="1702718" y="4976083"/>
            <a:ext cx="8136904" cy="685959"/>
            <a:chOff x="978872" y="4108725"/>
            <a:chExt cx="5437064" cy="514350"/>
          </a:xfrm>
        </p:grpSpPr>
        <p:sp>
          <p:nvSpPr>
            <p:cNvPr id="50" name="Pentagon 7"/>
            <p:cNvSpPr/>
            <p:nvPr/>
          </p:nvSpPr>
          <p:spPr bwMode="auto">
            <a:xfrm>
              <a:off x="978872" y="4108725"/>
              <a:ext cx="5437064" cy="51435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预测房价走势可视化</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的逻辑，能够实现</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预测房价走势可视化</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功能</a:t>
              </a:r>
              <a:endParaRPr lang="en-GB" altLang="zh-CN" sz="1600" dirty="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51" name="MH_Others_1"/>
            <p:cNvSpPr/>
            <p:nvPr/>
          </p:nvSpPr>
          <p:spPr bwMode="auto">
            <a:xfrm>
              <a:off x="985222" y="4108725"/>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0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spTree>
    <p:extLst>
      <p:ext uri="{BB962C8B-B14F-4D97-AF65-F5344CB8AC3E}">
        <p14:creationId xmlns:p14="http://schemas.microsoft.com/office/powerpoint/2010/main" val="145067202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69560" y="1629594"/>
            <a:ext cx="10138213" cy="830997"/>
          </a:xfrm>
          <a:prstGeom prst="rect">
            <a:avLst/>
          </a:prstGeom>
        </p:spPr>
        <p:txBody>
          <a:bodyPr wrap="square">
            <a:spAutoFit/>
          </a:bodyPr>
          <a:lstStyle/>
          <a:p>
            <a:pPr>
              <a:lnSpc>
                <a:spcPct val="150000"/>
              </a:lnSpc>
            </a:pPr>
            <a:r>
              <a:rPr lang="zh-CN" altLang="en-US" sz="1600">
                <a:solidFill>
                  <a:srgbClr val="0075CC"/>
                </a:solidFill>
                <a:latin typeface="微软雅黑" panose="020B0503020204020204" pitchFamily="34" charset="-122"/>
                <a:ea typeface="微软雅黑" panose="020B0503020204020204" pitchFamily="34" charset="-122"/>
              </a:rPr>
              <a:t>柱状图</a:t>
            </a:r>
            <a:r>
              <a:rPr lang="zh-CN" altLang="en-US" sz="1600">
                <a:solidFill>
                  <a:srgbClr val="595959"/>
                </a:solidFill>
                <a:latin typeface="微软雅黑" panose="020B0503020204020204" pitchFamily="34" charset="-122"/>
                <a:ea typeface="微软雅黑" panose="020B0503020204020204" pitchFamily="34" charset="-122"/>
              </a:rPr>
              <a:t>用于描述</a:t>
            </a:r>
            <a:r>
              <a:rPr lang="zh-CN" altLang="en-US" sz="1600">
                <a:solidFill>
                  <a:srgbClr val="0075CC"/>
                </a:solidFill>
                <a:latin typeface="微软雅黑" panose="020B0503020204020204" pitchFamily="34" charset="-122"/>
                <a:ea typeface="微软雅黑" panose="020B0503020204020204" pitchFamily="34" charset="-122"/>
              </a:rPr>
              <a:t>分类数据</a:t>
            </a:r>
            <a:r>
              <a:rPr lang="zh-CN" altLang="en-US" sz="1600">
                <a:solidFill>
                  <a:srgbClr val="595959"/>
                </a:solidFill>
                <a:latin typeface="微软雅黑" panose="020B0503020204020204" pitchFamily="34" charset="-122"/>
                <a:ea typeface="微软雅黑" panose="020B0503020204020204" pitchFamily="34" charset="-122"/>
              </a:rPr>
              <a:t>，并</a:t>
            </a:r>
            <a:r>
              <a:rPr lang="zh-CN" altLang="en-US" sz="1600">
                <a:solidFill>
                  <a:srgbClr val="0075CC"/>
                </a:solidFill>
                <a:latin typeface="微软雅黑" panose="020B0503020204020204" pitchFamily="34" charset="-122"/>
                <a:ea typeface="微软雅黑" panose="020B0503020204020204" pitchFamily="34" charset="-122"/>
              </a:rPr>
              <a:t>统计</a:t>
            </a:r>
            <a:r>
              <a:rPr lang="zh-CN" altLang="en-US" sz="1600">
                <a:solidFill>
                  <a:srgbClr val="595959"/>
                </a:solidFill>
                <a:latin typeface="微软雅黑" panose="020B0503020204020204" pitchFamily="34" charset="-122"/>
                <a:ea typeface="微软雅黑" panose="020B0503020204020204" pitchFamily="34" charset="-122"/>
              </a:rPr>
              <a:t>每个</a:t>
            </a:r>
            <a:r>
              <a:rPr lang="zh-CN" altLang="en-US" sz="1600">
                <a:solidFill>
                  <a:srgbClr val="0075CC"/>
                </a:solidFill>
                <a:latin typeface="微软雅黑" panose="020B0503020204020204" pitchFamily="34" charset="-122"/>
                <a:ea typeface="微软雅黑" panose="020B0503020204020204" pitchFamily="34" charset="-122"/>
              </a:rPr>
              <a:t>分类</a:t>
            </a:r>
            <a:r>
              <a:rPr lang="zh-CN" altLang="en-US" sz="1600">
                <a:solidFill>
                  <a:srgbClr val="595959"/>
                </a:solidFill>
                <a:latin typeface="微软雅黑" panose="020B0503020204020204" pitchFamily="34" charset="-122"/>
                <a:ea typeface="微软雅黑" panose="020B0503020204020204" pitchFamily="34" charset="-122"/>
              </a:rPr>
              <a:t>的</a:t>
            </a:r>
            <a:r>
              <a:rPr lang="zh-CN" altLang="en-US" sz="1600">
                <a:solidFill>
                  <a:srgbClr val="0075CC"/>
                </a:solidFill>
                <a:latin typeface="微软雅黑" panose="020B0503020204020204" pitchFamily="34" charset="-122"/>
                <a:ea typeface="微软雅黑" panose="020B0503020204020204" pitchFamily="34" charset="-122"/>
              </a:rPr>
              <a:t>数量</a:t>
            </a:r>
            <a:r>
              <a:rPr lang="zh-CN" altLang="en-US" sz="1600">
                <a:solidFill>
                  <a:srgbClr val="595959"/>
                </a:solidFill>
                <a:latin typeface="微软雅黑" panose="020B0503020204020204" pitchFamily="34" charset="-122"/>
                <a:ea typeface="微软雅黑" panose="020B0503020204020204" pitchFamily="34" charset="-122"/>
              </a:rPr>
              <a:t>，通过矩形条的</a:t>
            </a:r>
            <a:r>
              <a:rPr lang="zh-CN" altLang="en-US" sz="1600">
                <a:solidFill>
                  <a:srgbClr val="0075CC"/>
                </a:solidFill>
                <a:latin typeface="微软雅黑" panose="020B0503020204020204" pitchFamily="34" charset="-122"/>
                <a:ea typeface="微软雅黑" panose="020B0503020204020204" pitchFamily="34" charset="-122"/>
              </a:rPr>
              <a:t>高度</a:t>
            </a:r>
            <a:r>
              <a:rPr lang="zh-CN" altLang="en-US" sz="1600">
                <a:solidFill>
                  <a:srgbClr val="595959"/>
                </a:solidFill>
                <a:latin typeface="微软雅黑" panose="020B0503020204020204" pitchFamily="34" charset="-122"/>
                <a:ea typeface="微软雅黑" panose="020B0503020204020204" pitchFamily="34" charset="-122"/>
              </a:rPr>
              <a:t>反映</a:t>
            </a:r>
            <a:r>
              <a:rPr lang="zh-CN" altLang="en-US" sz="1600">
                <a:solidFill>
                  <a:srgbClr val="0075CC"/>
                </a:solidFill>
                <a:latin typeface="微软雅黑" panose="020B0503020204020204" pitchFamily="34" charset="-122"/>
                <a:ea typeface="微软雅黑" panose="020B0503020204020204" pitchFamily="34" charset="-122"/>
              </a:rPr>
              <a:t>各分类</a:t>
            </a:r>
            <a:r>
              <a:rPr lang="zh-CN" altLang="en-US" sz="1600">
                <a:solidFill>
                  <a:srgbClr val="595959"/>
                </a:solidFill>
                <a:latin typeface="微软雅黑" panose="020B0503020204020204" pitchFamily="34" charset="-122"/>
                <a:ea typeface="微软雅黑" panose="020B0503020204020204" pitchFamily="34" charset="-122"/>
              </a:rPr>
              <a:t>的</a:t>
            </a:r>
            <a:r>
              <a:rPr lang="zh-CN" altLang="en-US" sz="1600">
                <a:solidFill>
                  <a:srgbClr val="0075CC"/>
                </a:solidFill>
                <a:latin typeface="微软雅黑" panose="020B0503020204020204" pitchFamily="34" charset="-122"/>
                <a:ea typeface="微软雅黑" panose="020B0503020204020204" pitchFamily="34" charset="-122"/>
              </a:rPr>
              <a:t>数量差异</a:t>
            </a:r>
            <a:r>
              <a:rPr lang="zh-CN" altLang="en-US" sz="1600">
                <a:solidFill>
                  <a:srgbClr val="595959"/>
                </a:solidFill>
                <a:latin typeface="微软雅黑" panose="020B0503020204020204" pitchFamily="34" charset="-122"/>
                <a:ea typeface="微软雅黑" panose="020B0503020204020204" pitchFamily="34" charset="-122"/>
              </a:rPr>
              <a:t>。柱状图基本由</a:t>
            </a:r>
            <a:r>
              <a:rPr lang="en-US" altLang="zh-CN" sz="1600">
                <a:solidFill>
                  <a:srgbClr val="0075CC"/>
                </a:solidFill>
                <a:latin typeface="微软雅黑" panose="020B0503020204020204" pitchFamily="34" charset="-122"/>
                <a:ea typeface="微软雅黑" panose="020B0503020204020204" pitchFamily="34" charset="-122"/>
              </a:rPr>
              <a:t>X</a:t>
            </a:r>
            <a:r>
              <a:rPr lang="zh-CN" altLang="en-US" sz="1600">
                <a:solidFill>
                  <a:srgbClr val="0075CC"/>
                </a:solidFill>
                <a:latin typeface="微软雅黑" panose="020B0503020204020204" pitchFamily="34" charset="-122"/>
                <a:ea typeface="微软雅黑" panose="020B0503020204020204" pitchFamily="34" charset="-122"/>
              </a:rPr>
              <a:t>轴（横轴）</a:t>
            </a:r>
            <a:r>
              <a:rPr lang="zh-CN" altLang="en-US" sz="1600">
                <a:solidFill>
                  <a:srgbClr val="595959"/>
                </a:solidFill>
                <a:latin typeface="微软雅黑" panose="020B0503020204020204" pitchFamily="34" charset="-122"/>
                <a:ea typeface="微软雅黑" panose="020B0503020204020204" pitchFamily="34" charset="-122"/>
              </a:rPr>
              <a:t>、</a:t>
            </a:r>
            <a:r>
              <a:rPr lang="en-US" altLang="zh-CN" sz="1600">
                <a:solidFill>
                  <a:srgbClr val="0075CC"/>
                </a:solidFill>
                <a:latin typeface="微软雅黑" panose="020B0503020204020204" pitchFamily="34" charset="-122"/>
                <a:ea typeface="微软雅黑" panose="020B0503020204020204" pitchFamily="34" charset="-122"/>
              </a:rPr>
              <a:t>Y</a:t>
            </a:r>
            <a:r>
              <a:rPr lang="zh-CN" altLang="en-US" sz="1600">
                <a:solidFill>
                  <a:srgbClr val="0075CC"/>
                </a:solidFill>
                <a:latin typeface="微软雅黑" panose="020B0503020204020204" pitchFamily="34" charset="-122"/>
                <a:ea typeface="微软雅黑" panose="020B0503020204020204" pitchFamily="34" charset="-122"/>
              </a:rPr>
              <a:t>轴（纵轴）</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纵向矩形条</a:t>
            </a:r>
            <a:r>
              <a:rPr lang="zh-CN" altLang="en-US" sz="1600">
                <a:solidFill>
                  <a:srgbClr val="595959"/>
                </a:solidFill>
                <a:latin typeface="微软雅黑" panose="020B0503020204020204" pitchFamily="34" charset="-122"/>
                <a:ea typeface="微软雅黑" panose="020B0503020204020204" pitchFamily="34" charset="-122"/>
              </a:rPr>
              <a:t>构成。</a:t>
            </a:r>
            <a:endParaRPr lang="en-US" altLang="zh-CN" sz="1600">
              <a:solidFill>
                <a:srgbClr val="595959"/>
              </a:solidFill>
              <a:latin typeface="微软雅黑" panose="020B0503020204020204" pitchFamily="34" charset="-122"/>
              <a:ea typeface="微软雅黑" panose="020B0503020204020204" pitchFamily="34" charset="-122"/>
            </a:endParaRPr>
          </a:p>
        </p:txBody>
      </p:sp>
      <p:sp>
        <p:nvSpPr>
          <p:cNvPr id="13"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9.2.2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认识</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ECharts</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pSp>
        <p:nvGrpSpPr>
          <p:cNvPr id="16" name="组合 15"/>
          <p:cNvGrpSpPr/>
          <p:nvPr/>
        </p:nvGrpSpPr>
        <p:grpSpPr>
          <a:xfrm>
            <a:off x="1045025" y="981522"/>
            <a:ext cx="1737813" cy="648072"/>
            <a:chOff x="1115236" y="981522"/>
            <a:chExt cx="2732370" cy="648072"/>
          </a:xfrm>
        </p:grpSpPr>
        <p:sp>
          <p:nvSpPr>
            <p:cNvPr id="17" name="圆角矩形 16"/>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柱状图</a:t>
              </a:r>
            </a:p>
          </p:txBody>
        </p:sp>
      </p:grpSp>
      <p:sp>
        <p:nvSpPr>
          <p:cNvPr id="19" name="椭圆 18"/>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165032" y="5229994"/>
            <a:ext cx="10056773" cy="1200329"/>
          </a:xfrm>
          <a:prstGeom prst="rect">
            <a:avLst/>
          </a:prstGeom>
        </p:spPr>
        <p:txBody>
          <a:bodyPr wrap="square">
            <a:spAutoFit/>
          </a:bodyPr>
          <a:lstStyle/>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在</a:t>
            </a:r>
            <a:r>
              <a:rPr lang="zh-CN" altLang="en-US" sz="1600">
                <a:solidFill>
                  <a:srgbClr val="0075CC"/>
                </a:solidFill>
                <a:latin typeface="微软雅黑" panose="020B0503020204020204" pitchFamily="34" charset="-122"/>
                <a:ea typeface="微软雅黑" panose="020B0503020204020204" pitchFamily="34" charset="-122"/>
              </a:rPr>
              <a:t>基础柱状图</a:t>
            </a:r>
            <a:r>
              <a:rPr lang="zh-CN" altLang="en-US" sz="1600">
                <a:solidFill>
                  <a:srgbClr val="595959"/>
                </a:solidFill>
                <a:latin typeface="微软雅黑" panose="020B0503020204020204" pitchFamily="34" charset="-122"/>
                <a:ea typeface="微软雅黑" panose="020B0503020204020204" pitchFamily="34" charset="-122"/>
              </a:rPr>
              <a:t>中，</a:t>
            </a:r>
            <a:r>
              <a:rPr lang="zh-CN" altLang="en-US" sz="1600">
                <a:solidFill>
                  <a:srgbClr val="0075CC"/>
                </a:solidFill>
                <a:latin typeface="微软雅黑" panose="020B0503020204020204" pitchFamily="34" charset="-122"/>
                <a:ea typeface="微软雅黑" panose="020B0503020204020204" pitchFamily="34" charset="-122"/>
              </a:rPr>
              <a:t>每个纵向矩形条</a:t>
            </a:r>
            <a:r>
              <a:rPr lang="zh-CN" altLang="en-US" sz="1600">
                <a:solidFill>
                  <a:srgbClr val="595959"/>
                </a:solidFill>
                <a:latin typeface="微软雅黑" panose="020B0503020204020204" pitchFamily="34" charset="-122"/>
                <a:ea typeface="微软雅黑" panose="020B0503020204020204" pitchFamily="34" charset="-122"/>
              </a:rPr>
              <a:t>对应一个</a:t>
            </a:r>
            <a:r>
              <a:rPr lang="zh-CN" altLang="en-US" sz="1600">
                <a:solidFill>
                  <a:srgbClr val="0075CC"/>
                </a:solidFill>
                <a:latin typeface="微软雅黑" panose="020B0503020204020204" pitchFamily="34" charset="-122"/>
                <a:ea typeface="微软雅黑" panose="020B0503020204020204" pitchFamily="34" charset="-122"/>
              </a:rPr>
              <a:t>分类</a:t>
            </a:r>
            <a:r>
              <a:rPr lang="zh-CN" altLang="en-US" sz="1600">
                <a:solidFill>
                  <a:srgbClr val="595959"/>
                </a:solidFill>
                <a:latin typeface="微软雅黑" panose="020B0503020204020204" pitchFamily="34" charset="-122"/>
                <a:ea typeface="微软雅黑" panose="020B0503020204020204" pitchFamily="34" charset="-122"/>
              </a:rPr>
              <a:t>，其</a:t>
            </a:r>
            <a:r>
              <a:rPr lang="zh-CN" altLang="en-US" sz="1600">
                <a:solidFill>
                  <a:srgbClr val="0075CC"/>
                </a:solidFill>
                <a:latin typeface="微软雅黑" panose="020B0503020204020204" pitchFamily="34" charset="-122"/>
                <a:ea typeface="微软雅黑" panose="020B0503020204020204" pitchFamily="34" charset="-122"/>
              </a:rPr>
              <a:t>高度</a:t>
            </a:r>
            <a:r>
              <a:rPr lang="zh-CN" altLang="en-US" sz="1600">
                <a:solidFill>
                  <a:srgbClr val="595959"/>
                </a:solidFill>
                <a:latin typeface="微软雅黑" panose="020B0503020204020204" pitchFamily="34" charset="-122"/>
                <a:ea typeface="微软雅黑" panose="020B0503020204020204" pitchFamily="34" charset="-122"/>
              </a:rPr>
              <a:t>代表</a:t>
            </a:r>
            <a:r>
              <a:rPr lang="zh-CN" altLang="en-US" sz="1600">
                <a:solidFill>
                  <a:srgbClr val="0075CC"/>
                </a:solidFill>
                <a:latin typeface="微软雅黑" panose="020B0503020204020204" pitchFamily="34" charset="-122"/>
                <a:ea typeface="微软雅黑" panose="020B0503020204020204" pitchFamily="34" charset="-122"/>
              </a:rPr>
              <a:t>分类</a:t>
            </a:r>
            <a:r>
              <a:rPr lang="zh-CN" altLang="en-US" sz="1600">
                <a:solidFill>
                  <a:srgbClr val="595959"/>
                </a:solidFill>
                <a:latin typeface="微软雅黑" panose="020B0503020204020204" pitchFamily="34" charset="-122"/>
                <a:ea typeface="微软雅黑" panose="020B0503020204020204" pitchFamily="34" charset="-122"/>
              </a:rPr>
              <a:t>的</a:t>
            </a:r>
            <a:r>
              <a:rPr lang="zh-CN" altLang="en-US" sz="1600">
                <a:solidFill>
                  <a:srgbClr val="0075CC"/>
                </a:solidFill>
                <a:latin typeface="微软雅黑" panose="020B0503020204020204" pitchFamily="34" charset="-122"/>
                <a:ea typeface="微软雅黑" panose="020B0503020204020204" pitchFamily="34" charset="-122"/>
              </a:rPr>
              <a:t>数量</a:t>
            </a:r>
            <a:r>
              <a:rPr lang="zh-CN" altLang="en-US" sz="1600">
                <a:solidFill>
                  <a:srgbClr val="595959"/>
                </a:solidFill>
                <a:latin typeface="微软雅黑" panose="020B0503020204020204" pitchFamily="34" charset="-122"/>
                <a:ea typeface="微软雅黑" panose="020B0503020204020204" pitchFamily="34" charset="-122"/>
              </a:rPr>
              <a:t>；在</a:t>
            </a:r>
            <a:r>
              <a:rPr lang="zh-CN" altLang="en-US" sz="1600">
                <a:solidFill>
                  <a:srgbClr val="0075CC"/>
                </a:solidFill>
                <a:latin typeface="微软雅黑" panose="020B0503020204020204" pitchFamily="34" charset="-122"/>
                <a:ea typeface="微软雅黑" panose="020B0503020204020204" pitchFamily="34" charset="-122"/>
              </a:rPr>
              <a:t>多柱形图</a:t>
            </a:r>
            <a:r>
              <a:rPr lang="zh-CN" altLang="en-US" sz="1600">
                <a:solidFill>
                  <a:srgbClr val="595959"/>
                </a:solidFill>
                <a:latin typeface="微软雅黑" panose="020B0503020204020204" pitchFamily="34" charset="-122"/>
                <a:ea typeface="微软雅黑" panose="020B0503020204020204" pitchFamily="34" charset="-122"/>
              </a:rPr>
              <a:t>中，</a:t>
            </a:r>
            <a:r>
              <a:rPr lang="zh-CN" altLang="en-US" sz="1600">
                <a:solidFill>
                  <a:srgbClr val="0075CC"/>
                </a:solidFill>
                <a:latin typeface="微软雅黑" panose="020B0503020204020204" pitchFamily="34" charset="-122"/>
                <a:ea typeface="微软雅黑" panose="020B0503020204020204" pitchFamily="34" charset="-122"/>
              </a:rPr>
              <a:t>两个纵向矩形条</a:t>
            </a:r>
            <a:r>
              <a:rPr lang="zh-CN" altLang="en-US" sz="1600">
                <a:solidFill>
                  <a:srgbClr val="595959"/>
                </a:solidFill>
                <a:latin typeface="微软雅黑" panose="020B0503020204020204" pitchFamily="34" charset="-122"/>
                <a:ea typeface="微软雅黑" panose="020B0503020204020204" pitchFamily="34" charset="-122"/>
              </a:rPr>
              <a:t>对应一个</a:t>
            </a:r>
            <a:r>
              <a:rPr lang="zh-CN" altLang="en-US" sz="1600">
                <a:solidFill>
                  <a:srgbClr val="0075CC"/>
                </a:solidFill>
                <a:latin typeface="微软雅黑" panose="020B0503020204020204" pitchFamily="34" charset="-122"/>
                <a:ea typeface="微软雅黑" panose="020B0503020204020204" pitchFamily="34" charset="-122"/>
              </a:rPr>
              <a:t>分类</a:t>
            </a:r>
            <a:r>
              <a:rPr lang="zh-CN" altLang="en-US" sz="1600">
                <a:solidFill>
                  <a:srgbClr val="595959"/>
                </a:solidFill>
                <a:latin typeface="微软雅黑" panose="020B0503020204020204" pitchFamily="34" charset="-122"/>
                <a:ea typeface="微软雅黑" panose="020B0503020204020204" pitchFamily="34" charset="-122"/>
              </a:rPr>
              <a:t>，为了区分每组矩形条所代表的含义，图表上方增加了图例（图形或颜色所表示含义的说明，通常集中标注于图表的上方或一侧）加以说明。</a:t>
            </a:r>
          </a:p>
        </p:txBody>
      </p:sp>
      <p:pic>
        <p:nvPicPr>
          <p:cNvPr id="5122"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7331" y="2615036"/>
            <a:ext cx="3012194" cy="23069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3" name="图片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8666" y="2615036"/>
            <a:ext cx="3363533" cy="231469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88474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69560" y="1759591"/>
            <a:ext cx="10138213" cy="1569660"/>
          </a:xfrm>
          <a:prstGeom prst="rect">
            <a:avLst/>
          </a:prstGeom>
        </p:spPr>
        <p:txBody>
          <a:bodyPr wrap="square">
            <a:spAutoFit/>
          </a:bodyPr>
          <a:lstStyle/>
          <a:p>
            <a:pPr>
              <a:lnSpc>
                <a:spcPct val="150000"/>
              </a:lnSpc>
            </a:pPr>
            <a:r>
              <a:rPr lang="zh-CN" altLang="en-US" sz="1600" dirty="0">
                <a:solidFill>
                  <a:srgbClr val="0075CC"/>
                </a:solidFill>
                <a:latin typeface="微软雅黑" panose="020B0503020204020204" pitchFamily="34" charset="-122"/>
                <a:ea typeface="微软雅黑" panose="020B0503020204020204" pitchFamily="34" charset="-122"/>
              </a:rPr>
              <a:t>散点图</a:t>
            </a:r>
            <a:r>
              <a:rPr lang="zh-CN" altLang="en-US" sz="1600" dirty="0">
                <a:solidFill>
                  <a:srgbClr val="595959"/>
                </a:solidFill>
                <a:latin typeface="微软雅黑" panose="020B0503020204020204" pitchFamily="34" charset="-122"/>
                <a:ea typeface="微软雅黑" panose="020B0503020204020204" pitchFamily="34" charset="-122"/>
              </a:rPr>
              <a:t>又称</a:t>
            </a:r>
            <a:r>
              <a:rPr lang="en-US" altLang="zh-CN" sz="1600" dirty="0">
                <a:solidFill>
                  <a:srgbClr val="0075CC"/>
                </a:solidFill>
                <a:latin typeface="微软雅黑" panose="020B0503020204020204" pitchFamily="34" charset="-122"/>
                <a:ea typeface="微软雅黑" panose="020B0503020204020204" pitchFamily="34" charset="-122"/>
              </a:rPr>
              <a:t>X-Y</a:t>
            </a:r>
            <a:r>
              <a:rPr lang="zh-CN" altLang="en-US" sz="1600" dirty="0">
                <a:solidFill>
                  <a:srgbClr val="0075CC"/>
                </a:solidFill>
                <a:latin typeface="微软雅黑" panose="020B0503020204020204" pitchFamily="34" charset="-122"/>
                <a:ea typeface="微软雅黑" panose="020B0503020204020204" pitchFamily="34" charset="-122"/>
              </a:rPr>
              <a:t>图</a:t>
            </a:r>
            <a:r>
              <a:rPr lang="zh-CN" altLang="en-US" sz="1600" dirty="0">
                <a:solidFill>
                  <a:srgbClr val="595959"/>
                </a:solidFill>
                <a:latin typeface="微软雅黑" panose="020B0503020204020204" pitchFamily="34" charset="-122"/>
                <a:ea typeface="微软雅黑" panose="020B0503020204020204" pitchFamily="34" charset="-122"/>
              </a:rPr>
              <a:t>，一般由</a:t>
            </a:r>
            <a:r>
              <a:rPr lang="en-US" altLang="zh-CN" sz="1600" dirty="0">
                <a:solidFill>
                  <a:srgbClr val="0075CC"/>
                </a:solidFill>
                <a:latin typeface="微软雅黑" panose="020B0503020204020204" pitchFamily="34" charset="-122"/>
                <a:ea typeface="微软雅黑" panose="020B0503020204020204" pitchFamily="34" charset="-122"/>
              </a:rPr>
              <a:t>X</a:t>
            </a:r>
            <a:r>
              <a:rPr lang="zh-CN" altLang="en-US" sz="1600" dirty="0">
                <a:solidFill>
                  <a:srgbClr val="0075CC"/>
                </a:solidFill>
                <a:latin typeface="微软雅黑" panose="020B0503020204020204" pitchFamily="34" charset="-122"/>
                <a:ea typeface="微软雅黑" panose="020B0503020204020204" pitchFamily="34" charset="-122"/>
              </a:rPr>
              <a:t>轴（横轴）</a:t>
            </a:r>
            <a:r>
              <a:rPr lang="zh-CN" altLang="en-US" sz="1600" dirty="0">
                <a:solidFill>
                  <a:srgbClr val="595959"/>
                </a:solidFill>
                <a:latin typeface="微软雅黑" panose="020B0503020204020204" pitchFamily="34" charset="-122"/>
                <a:ea typeface="微软雅黑" panose="020B0503020204020204" pitchFamily="34" charset="-122"/>
              </a:rPr>
              <a:t>、</a:t>
            </a:r>
            <a:r>
              <a:rPr lang="en-US" altLang="zh-CN" sz="1600" dirty="0">
                <a:solidFill>
                  <a:srgbClr val="0075CC"/>
                </a:solidFill>
                <a:latin typeface="微软雅黑" panose="020B0503020204020204" pitchFamily="34" charset="-122"/>
                <a:ea typeface="微软雅黑" panose="020B0503020204020204" pitchFamily="34" charset="-122"/>
              </a:rPr>
              <a:t>Y</a:t>
            </a:r>
            <a:r>
              <a:rPr lang="zh-CN" altLang="en-US" sz="1600" dirty="0">
                <a:solidFill>
                  <a:srgbClr val="0075CC"/>
                </a:solidFill>
                <a:latin typeface="微软雅黑" panose="020B0503020204020204" pitchFamily="34" charset="-122"/>
                <a:ea typeface="微软雅黑" panose="020B0503020204020204" pitchFamily="34" charset="-122"/>
              </a:rPr>
              <a:t>轴（纵轴）</a:t>
            </a:r>
            <a:r>
              <a:rPr lang="zh-CN" altLang="en-US" sz="1600" dirty="0">
                <a:solidFill>
                  <a:srgbClr val="595959"/>
                </a:solidFill>
                <a:latin typeface="微软雅黑" panose="020B0503020204020204" pitchFamily="34" charset="-122"/>
                <a:ea typeface="微软雅黑" panose="020B0503020204020204" pitchFamily="34" charset="-122"/>
              </a:rPr>
              <a:t>、</a:t>
            </a:r>
            <a:r>
              <a:rPr lang="zh-CN" altLang="en-US" sz="1600" dirty="0">
                <a:solidFill>
                  <a:srgbClr val="0075CC"/>
                </a:solidFill>
                <a:latin typeface="微软雅黑" panose="020B0503020204020204" pitchFamily="34" charset="-122"/>
                <a:ea typeface="微软雅黑" panose="020B0503020204020204" pitchFamily="34" charset="-122"/>
              </a:rPr>
              <a:t>数据点</a:t>
            </a:r>
            <a:r>
              <a:rPr lang="zh-CN" altLang="en-US" sz="1600" dirty="0">
                <a:solidFill>
                  <a:srgbClr val="595959"/>
                </a:solidFill>
                <a:latin typeface="微软雅黑" panose="020B0503020204020204" pitchFamily="34" charset="-122"/>
                <a:ea typeface="微软雅黑" panose="020B0503020204020204" pitchFamily="34" charset="-122"/>
              </a:rPr>
              <a:t>构成，用于比较两个类别之间是否存在某种关联，通过数据点的分布情况体现两个类别的相关性：若</a:t>
            </a:r>
            <a:r>
              <a:rPr lang="zh-CN" altLang="en-US" sz="1600" dirty="0">
                <a:solidFill>
                  <a:srgbClr val="0075CC"/>
                </a:solidFill>
                <a:latin typeface="微软雅黑" panose="020B0503020204020204" pitchFamily="34" charset="-122"/>
                <a:ea typeface="微软雅黑" panose="020B0503020204020204" pitchFamily="34" charset="-122"/>
              </a:rPr>
              <a:t>所有</a:t>
            </a:r>
            <a:r>
              <a:rPr lang="zh-CN" altLang="en-US" sz="1600" dirty="0">
                <a:solidFill>
                  <a:srgbClr val="595959"/>
                </a:solidFill>
                <a:latin typeface="微软雅黑" panose="020B0503020204020204" pitchFamily="34" charset="-122"/>
                <a:ea typeface="微软雅黑" panose="020B0503020204020204" pitchFamily="34" charset="-122"/>
              </a:rPr>
              <a:t>的</a:t>
            </a:r>
            <a:r>
              <a:rPr lang="zh-CN" altLang="en-US" sz="1600" dirty="0">
                <a:solidFill>
                  <a:srgbClr val="0075CC"/>
                </a:solidFill>
                <a:latin typeface="微软雅黑" panose="020B0503020204020204" pitchFamily="34" charset="-122"/>
                <a:ea typeface="微软雅黑" panose="020B0503020204020204" pitchFamily="34" charset="-122"/>
              </a:rPr>
              <a:t>数据点</a:t>
            </a:r>
            <a:r>
              <a:rPr lang="zh-CN" altLang="en-US" sz="1600" dirty="0">
                <a:solidFill>
                  <a:srgbClr val="595959"/>
                </a:solidFill>
                <a:latin typeface="微软雅黑" panose="020B0503020204020204" pitchFamily="34" charset="-122"/>
                <a:ea typeface="微软雅黑" panose="020B0503020204020204" pitchFamily="34" charset="-122"/>
              </a:rPr>
              <a:t>在</a:t>
            </a:r>
            <a:r>
              <a:rPr lang="zh-CN" altLang="en-US" sz="1600" dirty="0">
                <a:solidFill>
                  <a:srgbClr val="0075CC"/>
                </a:solidFill>
                <a:latin typeface="微软雅黑" panose="020B0503020204020204" pitchFamily="34" charset="-122"/>
                <a:ea typeface="微软雅黑" panose="020B0503020204020204" pitchFamily="34" charset="-122"/>
              </a:rPr>
              <a:t>一条直线</a:t>
            </a:r>
            <a:r>
              <a:rPr lang="zh-CN" altLang="en-US" sz="1600" dirty="0">
                <a:solidFill>
                  <a:srgbClr val="595959"/>
                </a:solidFill>
                <a:latin typeface="微软雅黑" panose="020B0503020204020204" pitchFamily="34" charset="-122"/>
                <a:ea typeface="微软雅黑" panose="020B0503020204020204" pitchFamily="34" charset="-122"/>
              </a:rPr>
              <a:t>附近呈波动趋势，说明两个类别是</a:t>
            </a:r>
            <a:r>
              <a:rPr lang="zh-CN" altLang="en-US" sz="1600" dirty="0">
                <a:solidFill>
                  <a:srgbClr val="0075CC"/>
                </a:solidFill>
                <a:latin typeface="微软雅黑" panose="020B0503020204020204" pitchFamily="34" charset="-122"/>
                <a:ea typeface="微软雅黑" panose="020B0503020204020204" pitchFamily="34" charset="-122"/>
              </a:rPr>
              <a:t>线性相关</a:t>
            </a:r>
            <a:r>
              <a:rPr lang="zh-CN" altLang="en-US" sz="1600" dirty="0">
                <a:solidFill>
                  <a:srgbClr val="595959"/>
                </a:solidFill>
                <a:latin typeface="微软雅黑" panose="020B0503020204020204" pitchFamily="34" charset="-122"/>
                <a:ea typeface="微软雅黑" panose="020B0503020204020204" pitchFamily="34" charset="-122"/>
              </a:rPr>
              <a:t>的；若数据点在</a:t>
            </a:r>
            <a:r>
              <a:rPr lang="zh-CN" altLang="en-US" sz="1600" dirty="0">
                <a:solidFill>
                  <a:srgbClr val="0075CC"/>
                </a:solidFill>
                <a:latin typeface="微软雅黑" panose="020B0503020204020204" pitchFamily="34" charset="-122"/>
                <a:ea typeface="微软雅黑" panose="020B0503020204020204" pitchFamily="34" charset="-122"/>
              </a:rPr>
              <a:t>曲线附近呈波动</a:t>
            </a:r>
            <a:r>
              <a:rPr lang="zh-CN" altLang="en-US" sz="1600" dirty="0">
                <a:solidFill>
                  <a:srgbClr val="595959"/>
                </a:solidFill>
                <a:latin typeface="微软雅黑" panose="020B0503020204020204" pitchFamily="34" charset="-122"/>
                <a:ea typeface="微软雅黑" panose="020B0503020204020204" pitchFamily="34" charset="-122"/>
              </a:rPr>
              <a:t>趋势，说明两个类别是</a:t>
            </a:r>
            <a:r>
              <a:rPr lang="zh-CN" altLang="en-US" sz="1600" dirty="0">
                <a:solidFill>
                  <a:srgbClr val="0075CC"/>
                </a:solidFill>
                <a:latin typeface="微软雅黑" panose="020B0503020204020204" pitchFamily="34" charset="-122"/>
                <a:ea typeface="微软雅黑" panose="020B0503020204020204" pitchFamily="34" charset="-122"/>
              </a:rPr>
              <a:t>非线性相关</a:t>
            </a:r>
            <a:r>
              <a:rPr lang="zh-CN" altLang="en-US" sz="1600" dirty="0">
                <a:solidFill>
                  <a:srgbClr val="595959"/>
                </a:solidFill>
                <a:latin typeface="微软雅黑" panose="020B0503020204020204" pitchFamily="34" charset="-122"/>
                <a:ea typeface="微软雅黑" panose="020B0503020204020204" pitchFamily="34" charset="-122"/>
              </a:rPr>
              <a:t>的；若数据点呈现其他情况，说明两个类别是不相关的。</a:t>
            </a:r>
            <a:endParaRPr lang="en-US" altLang="zh-CN" sz="1600" dirty="0">
              <a:solidFill>
                <a:srgbClr val="595959"/>
              </a:solidFill>
              <a:latin typeface="微软雅黑" panose="020B0503020204020204" pitchFamily="34" charset="-122"/>
              <a:ea typeface="微软雅黑" panose="020B0503020204020204" pitchFamily="34" charset="-122"/>
            </a:endParaRPr>
          </a:p>
        </p:txBody>
      </p:sp>
      <p:sp>
        <p:nvSpPr>
          <p:cNvPr id="13"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9.2.2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认识</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ECharts</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pSp>
        <p:nvGrpSpPr>
          <p:cNvPr id="16" name="组合 15"/>
          <p:cNvGrpSpPr/>
          <p:nvPr/>
        </p:nvGrpSpPr>
        <p:grpSpPr>
          <a:xfrm>
            <a:off x="1045025" y="981522"/>
            <a:ext cx="1737813" cy="648072"/>
            <a:chOff x="1115236" y="981522"/>
            <a:chExt cx="2732370" cy="648072"/>
          </a:xfrm>
        </p:grpSpPr>
        <p:sp>
          <p:nvSpPr>
            <p:cNvPr id="17" name="圆角矩形 16"/>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散点图</a:t>
              </a:r>
            </a:p>
          </p:txBody>
        </p:sp>
      </p:grpSp>
      <p:sp>
        <p:nvSpPr>
          <p:cNvPr id="19" name="椭圆 18"/>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46"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395" y="3645818"/>
            <a:ext cx="3628755" cy="22940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7"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5246" y="3645817"/>
            <a:ext cx="3510159" cy="22940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2077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69560" y="1759591"/>
            <a:ext cx="10138213" cy="830997"/>
          </a:xfrm>
          <a:prstGeom prst="rect">
            <a:avLst/>
          </a:prstGeom>
        </p:spPr>
        <p:txBody>
          <a:bodyPr wrap="square">
            <a:spAutoFit/>
          </a:bodyPr>
          <a:lstStyle/>
          <a:p>
            <a:pPr>
              <a:lnSpc>
                <a:spcPct val="150000"/>
              </a:lnSpc>
            </a:pPr>
            <a:r>
              <a:rPr lang="zh-CN" altLang="en-US" sz="1600">
                <a:solidFill>
                  <a:srgbClr val="0075CC"/>
                </a:solidFill>
                <a:latin typeface="微软雅黑" panose="020B0503020204020204" pitchFamily="34" charset="-122"/>
                <a:ea typeface="微软雅黑" panose="020B0503020204020204" pitchFamily="34" charset="-122"/>
              </a:rPr>
              <a:t>饼图</a:t>
            </a:r>
            <a:r>
              <a:rPr lang="zh-CN" altLang="en-US" sz="1600">
                <a:solidFill>
                  <a:srgbClr val="595959"/>
                </a:solidFill>
                <a:latin typeface="微软雅黑" panose="020B0503020204020204" pitchFamily="34" charset="-122"/>
                <a:ea typeface="微软雅黑" panose="020B0503020204020204" pitchFamily="34" charset="-122"/>
              </a:rPr>
              <a:t>一般由</a:t>
            </a:r>
            <a:r>
              <a:rPr lang="zh-CN" altLang="en-US" sz="1600">
                <a:solidFill>
                  <a:srgbClr val="0075CC"/>
                </a:solidFill>
                <a:latin typeface="微软雅黑" panose="020B0503020204020204" pitchFamily="34" charset="-122"/>
                <a:ea typeface="微软雅黑" panose="020B0503020204020204" pitchFamily="34" charset="-122"/>
              </a:rPr>
              <a:t>若干个扇形</a:t>
            </a:r>
            <a:r>
              <a:rPr lang="zh-CN" altLang="en-US" sz="1600">
                <a:solidFill>
                  <a:srgbClr val="595959"/>
                </a:solidFill>
                <a:latin typeface="微软雅黑" panose="020B0503020204020204" pitchFamily="34" charset="-122"/>
                <a:ea typeface="微软雅黑" panose="020B0503020204020204" pitchFamily="34" charset="-122"/>
              </a:rPr>
              <a:t>构成，它使用</a:t>
            </a:r>
            <a:r>
              <a:rPr lang="zh-CN" altLang="en-US" sz="1600">
                <a:solidFill>
                  <a:srgbClr val="0075CC"/>
                </a:solidFill>
                <a:latin typeface="微软雅黑" panose="020B0503020204020204" pitchFamily="34" charset="-122"/>
                <a:ea typeface="微软雅黑" panose="020B0503020204020204" pitchFamily="34" charset="-122"/>
              </a:rPr>
              <a:t>圆</a:t>
            </a:r>
            <a:r>
              <a:rPr lang="zh-CN" altLang="en-US" sz="1600">
                <a:solidFill>
                  <a:srgbClr val="595959"/>
                </a:solidFill>
                <a:latin typeface="微软雅黑" panose="020B0503020204020204" pitchFamily="34" charset="-122"/>
                <a:ea typeface="微软雅黑" panose="020B0503020204020204" pitchFamily="34" charset="-122"/>
              </a:rPr>
              <a:t>代表数据的总量，组成圆的</a:t>
            </a:r>
            <a:r>
              <a:rPr lang="zh-CN" altLang="en-US" sz="1600">
                <a:solidFill>
                  <a:srgbClr val="0075CC"/>
                </a:solidFill>
                <a:latin typeface="微软雅黑" panose="020B0503020204020204" pitchFamily="34" charset="-122"/>
                <a:ea typeface="微软雅黑" panose="020B0503020204020204" pitchFamily="34" charset="-122"/>
              </a:rPr>
              <a:t>每个扇形</a:t>
            </a:r>
            <a:r>
              <a:rPr lang="zh-CN" altLang="en-US" sz="1600">
                <a:solidFill>
                  <a:srgbClr val="595959"/>
                </a:solidFill>
                <a:latin typeface="微软雅黑" panose="020B0503020204020204" pitchFamily="34" charset="-122"/>
                <a:ea typeface="微软雅黑" panose="020B0503020204020204" pitchFamily="34" charset="-122"/>
              </a:rPr>
              <a:t>表示</a:t>
            </a:r>
            <a:r>
              <a:rPr lang="zh-CN" altLang="en-US" sz="1600">
                <a:solidFill>
                  <a:srgbClr val="0075CC"/>
                </a:solidFill>
                <a:latin typeface="微软雅黑" panose="020B0503020204020204" pitchFamily="34" charset="-122"/>
                <a:ea typeface="微软雅黑" panose="020B0503020204020204" pitchFamily="34" charset="-122"/>
              </a:rPr>
              <a:t>每个分类</a:t>
            </a:r>
            <a:r>
              <a:rPr lang="zh-CN" altLang="en-US" sz="1600">
                <a:solidFill>
                  <a:srgbClr val="595959"/>
                </a:solidFill>
                <a:latin typeface="微软雅黑" panose="020B0503020204020204" pitchFamily="34" charset="-122"/>
                <a:ea typeface="微软雅黑" panose="020B0503020204020204" pitchFamily="34" charset="-122"/>
              </a:rPr>
              <a:t>占数据总量的</a:t>
            </a:r>
            <a:r>
              <a:rPr lang="zh-CN" altLang="en-US" sz="1600">
                <a:solidFill>
                  <a:srgbClr val="0075CC"/>
                </a:solidFill>
                <a:latin typeface="微软雅黑" panose="020B0503020204020204" pitchFamily="34" charset="-122"/>
                <a:ea typeface="微软雅黑" panose="020B0503020204020204" pitchFamily="34" charset="-122"/>
              </a:rPr>
              <a:t>比例大小</a:t>
            </a:r>
            <a:r>
              <a:rPr lang="zh-CN" altLang="en-US" sz="1600">
                <a:solidFill>
                  <a:srgbClr val="595959"/>
                </a:solidFill>
                <a:latin typeface="微软雅黑" panose="020B0503020204020204" pitchFamily="34" charset="-122"/>
                <a:ea typeface="微软雅黑" panose="020B0503020204020204" pitchFamily="34" charset="-122"/>
              </a:rPr>
              <a:t>，帮助用户快速了解数据中不同分类的分配情况。</a:t>
            </a:r>
            <a:endParaRPr lang="en-US" altLang="zh-CN" sz="1600">
              <a:solidFill>
                <a:srgbClr val="595959"/>
              </a:solidFill>
              <a:latin typeface="微软雅黑" panose="020B0503020204020204" pitchFamily="34" charset="-122"/>
              <a:ea typeface="微软雅黑" panose="020B0503020204020204" pitchFamily="34" charset="-122"/>
            </a:endParaRPr>
          </a:p>
        </p:txBody>
      </p:sp>
      <p:sp>
        <p:nvSpPr>
          <p:cNvPr id="13"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9.2.2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认识</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ECharts</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pSp>
        <p:nvGrpSpPr>
          <p:cNvPr id="16" name="组合 15"/>
          <p:cNvGrpSpPr/>
          <p:nvPr/>
        </p:nvGrpSpPr>
        <p:grpSpPr>
          <a:xfrm>
            <a:off x="1045025" y="981522"/>
            <a:ext cx="1737813" cy="648072"/>
            <a:chOff x="1115236" y="981522"/>
            <a:chExt cx="2732370" cy="648072"/>
          </a:xfrm>
        </p:grpSpPr>
        <p:sp>
          <p:nvSpPr>
            <p:cNvPr id="17" name="圆角矩形 16"/>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饼图</a:t>
              </a:r>
            </a:p>
          </p:txBody>
        </p:sp>
      </p:grpSp>
      <p:sp>
        <p:nvSpPr>
          <p:cNvPr id="19" name="椭圆 18"/>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0"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162" y="2717808"/>
            <a:ext cx="3306193" cy="25121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171"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5264" y="2717808"/>
            <a:ext cx="3594358" cy="25121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矩形 1"/>
          <p:cNvSpPr/>
          <p:nvPr/>
        </p:nvSpPr>
        <p:spPr>
          <a:xfrm>
            <a:off x="1141953" y="5400688"/>
            <a:ext cx="10065820" cy="830997"/>
          </a:xfrm>
          <a:prstGeom prst="rect">
            <a:avLst/>
          </a:prstGeom>
        </p:spPr>
        <p:txBody>
          <a:bodyPr wrap="square">
            <a:spAutoFit/>
          </a:bodyPr>
          <a:lstStyle/>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组成圆形的</a:t>
            </a:r>
            <a:r>
              <a:rPr lang="zh-CN" altLang="en-US" sz="1600">
                <a:solidFill>
                  <a:srgbClr val="0075CC"/>
                </a:solidFill>
                <a:latin typeface="微软雅黑" panose="020B0503020204020204" pitchFamily="34" charset="-122"/>
                <a:ea typeface="微软雅黑" panose="020B0503020204020204" pitchFamily="34" charset="-122"/>
              </a:rPr>
              <a:t>每个扇形</a:t>
            </a:r>
            <a:r>
              <a:rPr lang="zh-CN" altLang="en-US" sz="1600">
                <a:solidFill>
                  <a:srgbClr val="595959"/>
                </a:solidFill>
                <a:latin typeface="微软雅黑" panose="020B0503020204020204" pitchFamily="34" charset="-122"/>
                <a:ea typeface="微软雅黑" panose="020B0503020204020204" pitchFamily="34" charset="-122"/>
              </a:rPr>
              <a:t>代表</a:t>
            </a:r>
            <a:r>
              <a:rPr lang="zh-CN" altLang="en-US" sz="1600">
                <a:solidFill>
                  <a:srgbClr val="0075CC"/>
                </a:solidFill>
                <a:latin typeface="微软雅黑" panose="020B0503020204020204" pitchFamily="34" charset="-122"/>
                <a:ea typeface="微软雅黑" panose="020B0503020204020204" pitchFamily="34" charset="-122"/>
              </a:rPr>
              <a:t>一个分类</a:t>
            </a:r>
            <a:r>
              <a:rPr lang="zh-CN" altLang="en-US" sz="1600">
                <a:solidFill>
                  <a:srgbClr val="595959"/>
                </a:solidFill>
                <a:latin typeface="微软雅黑" panose="020B0503020204020204" pitchFamily="34" charset="-122"/>
                <a:ea typeface="微软雅黑" panose="020B0503020204020204" pitchFamily="34" charset="-122"/>
              </a:rPr>
              <a:t>，每个</a:t>
            </a:r>
            <a:r>
              <a:rPr lang="zh-CN" altLang="en-US" sz="1600">
                <a:solidFill>
                  <a:srgbClr val="0075CC"/>
                </a:solidFill>
                <a:latin typeface="微软雅黑" panose="020B0503020204020204" pitchFamily="34" charset="-122"/>
                <a:ea typeface="微软雅黑" panose="020B0503020204020204" pitchFamily="34" charset="-122"/>
              </a:rPr>
              <a:t>扇形</a:t>
            </a:r>
            <a:r>
              <a:rPr lang="zh-CN" altLang="en-US" sz="1600">
                <a:solidFill>
                  <a:srgbClr val="595959"/>
                </a:solidFill>
                <a:latin typeface="微软雅黑" panose="020B0503020204020204" pitchFamily="34" charset="-122"/>
                <a:ea typeface="微软雅黑" panose="020B0503020204020204" pitchFamily="34" charset="-122"/>
              </a:rPr>
              <a:t>的</a:t>
            </a:r>
            <a:r>
              <a:rPr lang="zh-CN" altLang="en-US" sz="1600">
                <a:solidFill>
                  <a:srgbClr val="0075CC"/>
                </a:solidFill>
                <a:latin typeface="微软雅黑" panose="020B0503020204020204" pitchFamily="34" charset="-122"/>
                <a:ea typeface="微软雅黑" panose="020B0503020204020204" pitchFamily="34" charset="-122"/>
              </a:rPr>
              <a:t>面积</a:t>
            </a:r>
            <a:r>
              <a:rPr lang="zh-CN" altLang="en-US" sz="1600">
                <a:solidFill>
                  <a:srgbClr val="595959"/>
                </a:solidFill>
                <a:latin typeface="微软雅黑" panose="020B0503020204020204" pitchFamily="34" charset="-122"/>
                <a:ea typeface="微软雅黑" panose="020B0503020204020204" pitchFamily="34" charset="-122"/>
              </a:rPr>
              <a:t>代表该</a:t>
            </a:r>
            <a:r>
              <a:rPr lang="zh-CN" altLang="en-US" sz="1600">
                <a:solidFill>
                  <a:srgbClr val="0075CC"/>
                </a:solidFill>
                <a:latin typeface="微软雅黑" panose="020B0503020204020204" pitchFamily="34" charset="-122"/>
                <a:ea typeface="微软雅黑" panose="020B0503020204020204" pitchFamily="34" charset="-122"/>
              </a:rPr>
              <a:t>分类占总体</a:t>
            </a:r>
            <a:r>
              <a:rPr lang="zh-CN" altLang="en-US" sz="1600">
                <a:solidFill>
                  <a:srgbClr val="595959"/>
                </a:solidFill>
                <a:latin typeface="微软雅黑" panose="020B0503020204020204" pitchFamily="34" charset="-122"/>
                <a:ea typeface="微软雅黑" panose="020B0503020204020204" pitchFamily="34" charset="-122"/>
              </a:rPr>
              <a:t>的</a:t>
            </a:r>
            <a:r>
              <a:rPr lang="zh-CN" altLang="en-US" sz="1600">
                <a:solidFill>
                  <a:srgbClr val="0075CC"/>
                </a:solidFill>
                <a:latin typeface="微软雅黑" panose="020B0503020204020204" pitchFamily="34" charset="-122"/>
                <a:ea typeface="微软雅黑" panose="020B0503020204020204" pitchFamily="34" charset="-122"/>
              </a:rPr>
              <a:t>比例大小</a:t>
            </a:r>
            <a:r>
              <a:rPr lang="zh-CN" altLang="en-US" sz="1600">
                <a:solidFill>
                  <a:srgbClr val="595959"/>
                </a:solidFill>
                <a:latin typeface="微软雅黑" panose="020B0503020204020204" pitchFamily="34" charset="-122"/>
                <a:ea typeface="微软雅黑" panose="020B0503020204020204" pitchFamily="34" charset="-122"/>
              </a:rPr>
              <a:t>，所有扇形的比例相加的和等于100%。</a:t>
            </a:r>
          </a:p>
        </p:txBody>
      </p:sp>
    </p:spTree>
    <p:extLst>
      <p:ext uri="{BB962C8B-B14F-4D97-AF65-F5344CB8AC3E}">
        <p14:creationId xmlns:p14="http://schemas.microsoft.com/office/powerpoint/2010/main" val="217529972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80762"/>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了解</a:t>
            </a:r>
            <a:r>
              <a:rPr lang="en-US" altLang="zh-CN" sz="2000" dirty="0" err="1">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ECharts</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的基本使用，能够说出如何使用</a:t>
            </a:r>
            <a:r>
              <a:rPr lang="en-US" altLang="zh-CN" sz="2000" dirty="0" err="1">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ECharts</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9.2.3 ECharts</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的基本使用</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9965014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126654" y="2061642"/>
            <a:ext cx="2995709" cy="3229748"/>
          </a:xfrm>
          <a:prstGeom prst="rect">
            <a:avLst/>
          </a:prstGeom>
        </p:spPr>
      </p:pic>
      <p:sp>
        <p:nvSpPr>
          <p:cNvPr id="4" name="矩形 3"/>
          <p:cNvSpPr/>
          <p:nvPr/>
        </p:nvSpPr>
        <p:spPr>
          <a:xfrm>
            <a:off x="4871070" y="2176105"/>
            <a:ext cx="6092825" cy="3000821"/>
          </a:xfrm>
          <a:prstGeom prst="rect">
            <a:avLst/>
          </a:prstGeom>
        </p:spPr>
        <p:txBody>
          <a:bodyPr>
            <a:spAutoFit/>
          </a:bodyPr>
          <a:lstStyle/>
          <a:p>
            <a:pPr>
              <a:lnSpc>
                <a:spcPct val="150000"/>
              </a:lnSpc>
            </a:pPr>
            <a:r>
              <a:rPr lang="en-US" altLang="zh-CN" sz="1800">
                <a:solidFill>
                  <a:srgbClr val="0075CC"/>
                </a:solidFill>
                <a:latin typeface="微软雅黑" panose="020B0503020204020204" pitchFamily="34" charset="-122"/>
                <a:ea typeface="微软雅黑" panose="020B0503020204020204" pitchFamily="34" charset="-122"/>
              </a:rPr>
              <a:t>ECharts</a:t>
            </a:r>
            <a:r>
              <a:rPr lang="zh-CN" altLang="en-US" sz="1800">
                <a:solidFill>
                  <a:srgbClr val="595959"/>
                </a:solidFill>
                <a:latin typeface="微软雅黑" panose="020B0503020204020204" pitchFamily="34" charset="-122"/>
                <a:ea typeface="微软雅黑" panose="020B0503020204020204" pitchFamily="34" charset="-122"/>
              </a:rPr>
              <a:t>支持绘制不同类型且样式丰富的图表，尽管每种图表的样式千差万别，但通过</a:t>
            </a:r>
            <a:r>
              <a:rPr lang="en-US" altLang="zh-CN" sz="1800">
                <a:solidFill>
                  <a:srgbClr val="595959"/>
                </a:solidFill>
                <a:latin typeface="微软雅黑" panose="020B0503020204020204" pitchFamily="34" charset="-122"/>
                <a:ea typeface="微软雅黑" panose="020B0503020204020204" pitchFamily="34" charset="-122"/>
              </a:rPr>
              <a:t>ECharts</a:t>
            </a:r>
            <a:r>
              <a:rPr lang="zh-CN" altLang="en-US" sz="1800">
                <a:solidFill>
                  <a:srgbClr val="595959"/>
                </a:solidFill>
                <a:latin typeface="微软雅黑" panose="020B0503020204020204" pitchFamily="34" charset="-122"/>
                <a:ea typeface="微软雅黑" panose="020B0503020204020204" pitchFamily="34" charset="-122"/>
              </a:rPr>
              <a:t>绘制这些图表的流程基本相同。使用</a:t>
            </a:r>
            <a:r>
              <a:rPr lang="en-US" altLang="zh-CN" sz="1800">
                <a:solidFill>
                  <a:srgbClr val="595959"/>
                </a:solidFill>
                <a:latin typeface="微软雅黑" panose="020B0503020204020204" pitchFamily="34" charset="-122"/>
                <a:ea typeface="微软雅黑" panose="020B0503020204020204" pitchFamily="34" charset="-122"/>
              </a:rPr>
              <a:t>ECharts</a:t>
            </a:r>
            <a:r>
              <a:rPr lang="zh-CN" altLang="en-US" sz="1800">
                <a:solidFill>
                  <a:srgbClr val="595959"/>
                </a:solidFill>
                <a:latin typeface="微软雅黑" panose="020B0503020204020204" pitchFamily="34" charset="-122"/>
                <a:ea typeface="微软雅黑" panose="020B0503020204020204" pitchFamily="34" charset="-122"/>
              </a:rPr>
              <a:t>绘制图表的流程一般分为以下</a:t>
            </a:r>
            <a:r>
              <a:rPr lang="en-US" altLang="zh-CN" sz="1800">
                <a:solidFill>
                  <a:srgbClr val="595959"/>
                </a:solidFill>
                <a:latin typeface="微软雅黑" panose="020B0503020204020204" pitchFamily="34" charset="-122"/>
                <a:ea typeface="微软雅黑" panose="020B0503020204020204" pitchFamily="34" charset="-122"/>
              </a:rPr>
              <a:t>4</a:t>
            </a:r>
            <a:r>
              <a:rPr lang="zh-CN" altLang="en-US" sz="1800">
                <a:solidFill>
                  <a:srgbClr val="595959"/>
                </a:solidFill>
                <a:latin typeface="微软雅黑" panose="020B0503020204020204" pitchFamily="34" charset="-122"/>
                <a:ea typeface="微软雅黑" panose="020B0503020204020204" pitchFamily="34" charset="-122"/>
              </a:rPr>
              <a:t>步。</a:t>
            </a:r>
            <a:endParaRPr lang="en-US" altLang="zh-CN" sz="1800">
              <a:solidFill>
                <a:srgbClr val="595959"/>
              </a:solidFill>
              <a:latin typeface="微软雅黑" panose="020B0503020204020204" pitchFamily="34" charset="-122"/>
              <a:ea typeface="微软雅黑" panose="020B0503020204020204" pitchFamily="34" charset="-122"/>
            </a:endParaRP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1</a:t>
            </a:r>
            <a:r>
              <a:rPr lang="zh-CN" altLang="en-US" sz="1800">
                <a:solidFill>
                  <a:srgbClr val="595959"/>
                </a:solidFill>
                <a:latin typeface="微软雅黑" panose="020B0503020204020204" pitchFamily="34" charset="-122"/>
                <a:ea typeface="微软雅黑" panose="020B0503020204020204" pitchFamily="34" charset="-122"/>
              </a:rPr>
              <a:t>）在</a:t>
            </a:r>
            <a:r>
              <a:rPr lang="en-US" altLang="zh-CN" sz="1800">
                <a:solidFill>
                  <a:srgbClr val="0075CC"/>
                </a:solidFill>
                <a:latin typeface="微软雅黑" panose="020B0503020204020204" pitchFamily="34" charset="-122"/>
                <a:ea typeface="微软雅黑" panose="020B0503020204020204" pitchFamily="34" charset="-122"/>
              </a:rPr>
              <a:t>HTML</a:t>
            </a:r>
            <a:r>
              <a:rPr lang="zh-CN" altLang="en-US" sz="1800">
                <a:solidFill>
                  <a:srgbClr val="0075CC"/>
                </a:solidFill>
                <a:latin typeface="微软雅黑" panose="020B0503020204020204" pitchFamily="34" charset="-122"/>
                <a:ea typeface="微软雅黑" panose="020B0503020204020204" pitchFamily="34" charset="-122"/>
              </a:rPr>
              <a:t>文件</a:t>
            </a:r>
            <a:r>
              <a:rPr lang="zh-CN" altLang="en-US" sz="1800">
                <a:solidFill>
                  <a:srgbClr val="595959"/>
                </a:solidFill>
                <a:latin typeface="微软雅黑" panose="020B0503020204020204" pitchFamily="34" charset="-122"/>
                <a:ea typeface="微软雅黑" panose="020B0503020204020204" pitchFamily="34" charset="-122"/>
              </a:rPr>
              <a:t>中</a:t>
            </a:r>
            <a:r>
              <a:rPr lang="zh-CN" altLang="en-US" sz="1800">
                <a:solidFill>
                  <a:srgbClr val="0075CC"/>
                </a:solidFill>
                <a:latin typeface="微软雅黑" panose="020B0503020204020204" pitchFamily="34" charset="-122"/>
                <a:ea typeface="微软雅黑" panose="020B0503020204020204" pitchFamily="34" charset="-122"/>
              </a:rPr>
              <a:t>引入</a:t>
            </a:r>
            <a:r>
              <a:rPr lang="en-US" altLang="zh-CN" sz="1800">
                <a:solidFill>
                  <a:srgbClr val="0075CC"/>
                </a:solidFill>
                <a:latin typeface="微软雅黑" panose="020B0503020204020204" pitchFamily="34" charset="-122"/>
                <a:ea typeface="微软雅黑" panose="020B0503020204020204" pitchFamily="34" charset="-122"/>
              </a:rPr>
              <a:t>ECharts</a:t>
            </a:r>
            <a:r>
              <a:rPr lang="zh-CN" altLang="en-US" sz="1800">
                <a:solidFill>
                  <a:srgbClr val="595959"/>
                </a:solidFill>
                <a:latin typeface="微软雅黑" panose="020B0503020204020204" pitchFamily="34" charset="-122"/>
                <a:ea typeface="微软雅黑" panose="020B0503020204020204" pitchFamily="34" charset="-122"/>
              </a:rPr>
              <a:t>。</a:t>
            </a: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2</a:t>
            </a:r>
            <a:r>
              <a:rPr lang="zh-CN" altLang="en-US" sz="1800">
                <a:solidFill>
                  <a:srgbClr val="595959"/>
                </a:solidFill>
                <a:latin typeface="微软雅黑" panose="020B0503020204020204" pitchFamily="34" charset="-122"/>
                <a:ea typeface="微软雅黑" panose="020B0503020204020204" pitchFamily="34" charset="-122"/>
              </a:rPr>
              <a:t>）定义有</a:t>
            </a:r>
            <a:r>
              <a:rPr lang="zh-CN" altLang="en-US" sz="1800">
                <a:solidFill>
                  <a:srgbClr val="0075CC"/>
                </a:solidFill>
                <a:latin typeface="微软雅黑" panose="020B0503020204020204" pitchFamily="34" charset="-122"/>
                <a:ea typeface="微软雅黑" panose="020B0503020204020204" pitchFamily="34" charset="-122"/>
              </a:rPr>
              <a:t>宽度</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高度</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父容器</a:t>
            </a:r>
            <a:r>
              <a:rPr lang="zh-CN" altLang="en-US" sz="1800">
                <a:solidFill>
                  <a:srgbClr val="595959"/>
                </a:solidFill>
                <a:latin typeface="微软雅黑" panose="020B0503020204020204" pitchFamily="34" charset="-122"/>
                <a:ea typeface="微软雅黑" panose="020B0503020204020204" pitchFamily="34" charset="-122"/>
              </a:rPr>
              <a:t>。</a:t>
            </a: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3</a:t>
            </a:r>
            <a:r>
              <a:rPr lang="zh-CN" altLang="en-US" sz="1800">
                <a:solidFill>
                  <a:srgbClr val="595959"/>
                </a:solidFill>
                <a:latin typeface="微软雅黑" panose="020B0503020204020204" pitchFamily="34" charset="-122"/>
                <a:ea typeface="微软雅黑" panose="020B0503020204020204" pitchFamily="34" charset="-122"/>
              </a:rPr>
              <a:t>）初始化一</a:t>
            </a:r>
            <a:r>
              <a:rPr lang="zh-CN" altLang="en-US" sz="1800">
                <a:solidFill>
                  <a:srgbClr val="0075CC"/>
                </a:solidFill>
                <a:latin typeface="微软雅黑" panose="020B0503020204020204" pitchFamily="34" charset="-122"/>
                <a:ea typeface="微软雅黑" panose="020B0503020204020204" pitchFamily="34" charset="-122"/>
              </a:rPr>
              <a:t>个 </a:t>
            </a:r>
            <a:r>
              <a:rPr lang="en-US" altLang="zh-CN" sz="1800">
                <a:solidFill>
                  <a:srgbClr val="0075CC"/>
                </a:solidFill>
                <a:latin typeface="微软雅黑" panose="020B0503020204020204" pitchFamily="34" charset="-122"/>
                <a:ea typeface="微软雅黑" panose="020B0503020204020204" pitchFamily="34" charset="-122"/>
              </a:rPr>
              <a:t>ECharts</a:t>
            </a:r>
            <a:r>
              <a:rPr lang="zh-CN" altLang="en-US" sz="1800">
                <a:solidFill>
                  <a:srgbClr val="0075CC"/>
                </a:solidFill>
                <a:latin typeface="微软雅黑" panose="020B0503020204020204" pitchFamily="34" charset="-122"/>
                <a:ea typeface="微软雅黑" panose="020B0503020204020204" pitchFamily="34" charset="-122"/>
              </a:rPr>
              <a:t>实例</a:t>
            </a:r>
            <a:r>
              <a:rPr lang="zh-CN" altLang="en-US" sz="1800">
                <a:solidFill>
                  <a:srgbClr val="595959"/>
                </a:solidFill>
                <a:latin typeface="微软雅黑" panose="020B0503020204020204" pitchFamily="34" charset="-122"/>
                <a:ea typeface="微软雅黑" panose="020B0503020204020204" pitchFamily="34" charset="-122"/>
              </a:rPr>
              <a:t>。</a:t>
            </a: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4</a:t>
            </a:r>
            <a:r>
              <a:rPr lang="zh-CN" altLang="en-US" sz="1800">
                <a:solidFill>
                  <a:srgbClr val="595959"/>
                </a:solidFill>
                <a:latin typeface="微软雅黑" panose="020B0503020204020204" pitchFamily="34" charset="-122"/>
                <a:ea typeface="微软雅黑" panose="020B0503020204020204" pitchFamily="34" charset="-122"/>
              </a:rPr>
              <a:t>）通过</a:t>
            </a:r>
            <a:r>
              <a:rPr lang="en-US" altLang="zh-CN" sz="1800">
                <a:solidFill>
                  <a:srgbClr val="0075CC"/>
                </a:solidFill>
                <a:latin typeface="微软雅黑" panose="020B0503020204020204" pitchFamily="34" charset="-122"/>
                <a:ea typeface="微软雅黑" panose="020B0503020204020204" pitchFamily="34" charset="-122"/>
              </a:rPr>
              <a:t>setOption()</a:t>
            </a:r>
            <a:r>
              <a:rPr lang="zh-CN" altLang="en-US" sz="1800">
                <a:solidFill>
                  <a:srgbClr val="0075CC"/>
                </a:solidFill>
                <a:latin typeface="微软雅黑" panose="020B0503020204020204" pitchFamily="34" charset="-122"/>
                <a:ea typeface="微软雅黑" panose="020B0503020204020204" pitchFamily="34" charset="-122"/>
              </a:rPr>
              <a:t>方法</a:t>
            </a:r>
            <a:r>
              <a:rPr lang="zh-CN" altLang="en-US" sz="1800">
                <a:solidFill>
                  <a:srgbClr val="595959"/>
                </a:solidFill>
                <a:latin typeface="微软雅黑" panose="020B0503020204020204" pitchFamily="34" charset="-122"/>
                <a:ea typeface="微软雅黑" panose="020B0503020204020204" pitchFamily="34" charset="-122"/>
              </a:rPr>
              <a:t>生成图表。 </a:t>
            </a:r>
          </a:p>
        </p:txBody>
      </p:sp>
      <p:sp>
        <p:nvSpPr>
          <p:cNvPr id="5"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9.2.3 ECharts</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的基本使用</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23629854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66614" y="981522"/>
            <a:ext cx="4258093" cy="648072"/>
            <a:chOff x="1115236" y="981522"/>
            <a:chExt cx="2732370" cy="648072"/>
          </a:xfrm>
        </p:grpSpPr>
        <p:sp>
          <p:nvSpPr>
            <p:cNvPr id="10" name="圆角矩形 9"/>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在</a:t>
              </a:r>
              <a:r>
                <a:rPr lang="en-US" altLang="zh-CN" sz="2000">
                  <a:solidFill>
                    <a:srgbClr val="FF0000"/>
                  </a:solidFill>
                  <a:latin typeface="微软雅黑" panose="020B0503020204020204" pitchFamily="34" charset="-122"/>
                  <a:ea typeface="微软雅黑" panose="020B0503020204020204" pitchFamily="34" charset="-122"/>
                </a:rPr>
                <a:t>HTML</a:t>
              </a:r>
              <a:r>
                <a:rPr lang="zh-CN" altLang="en-US" sz="2000">
                  <a:solidFill>
                    <a:srgbClr val="FF0000"/>
                  </a:solidFill>
                  <a:latin typeface="微软雅黑" panose="020B0503020204020204" pitchFamily="34" charset="-122"/>
                  <a:ea typeface="微软雅黑" panose="020B0503020204020204" pitchFamily="34" charset="-122"/>
                </a:rPr>
                <a:t>文件中引入</a:t>
              </a:r>
              <a:r>
                <a:rPr lang="en-US" altLang="zh-CN" sz="2000">
                  <a:solidFill>
                    <a:srgbClr val="FF0000"/>
                  </a:solidFill>
                  <a:latin typeface="微软雅黑" panose="020B0503020204020204" pitchFamily="34" charset="-122"/>
                  <a:ea typeface="微软雅黑" panose="020B0503020204020204" pitchFamily="34" charset="-122"/>
                </a:rPr>
                <a:t>ECharts</a:t>
              </a:r>
              <a:endParaRPr lang="zh-CN" altLang="en-US" sz="2000">
                <a:solidFill>
                  <a:srgbClr val="FF0000"/>
                </a:solidFill>
                <a:latin typeface="微软雅黑" panose="020B0503020204020204" pitchFamily="34" charset="-122"/>
                <a:ea typeface="微软雅黑" panose="020B0503020204020204" pitchFamily="34" charset="-122"/>
              </a:endParaRPr>
            </a:p>
          </p:txBody>
        </p:sp>
      </p:grpSp>
      <p:sp>
        <p:nvSpPr>
          <p:cNvPr id="12" name="椭圆 11"/>
          <p:cNvSpPr/>
          <p:nvPr/>
        </p:nvSpPr>
        <p:spPr>
          <a:xfrm>
            <a:off x="982640"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94606" y="1714376"/>
            <a:ext cx="10873208" cy="923330"/>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使用</a:t>
            </a:r>
            <a:r>
              <a:rPr lang="en-US" altLang="zh-CN" sz="1800">
                <a:solidFill>
                  <a:srgbClr val="0075CC"/>
                </a:solidFill>
                <a:latin typeface="微软雅黑" panose="020B0503020204020204" pitchFamily="34" charset="-122"/>
                <a:ea typeface="微软雅黑" panose="020B0503020204020204" pitchFamily="34" charset="-122"/>
              </a:rPr>
              <a:t>ECharts</a:t>
            </a:r>
            <a:r>
              <a:rPr lang="zh-CN" altLang="en-US" sz="1800">
                <a:solidFill>
                  <a:srgbClr val="595959"/>
                </a:solidFill>
                <a:latin typeface="微软雅黑" panose="020B0503020204020204" pitchFamily="34" charset="-122"/>
                <a:ea typeface="微软雅黑" panose="020B0503020204020204" pitchFamily="34" charset="-122"/>
              </a:rPr>
              <a:t>绘制图表之前，需要先在</a:t>
            </a:r>
            <a:r>
              <a:rPr lang="en-US" altLang="zh-CN" sz="1800">
                <a:solidFill>
                  <a:srgbClr val="595959"/>
                </a:solidFill>
                <a:latin typeface="微软雅黑" panose="020B0503020204020204" pitchFamily="34" charset="-122"/>
                <a:ea typeface="微软雅黑" panose="020B0503020204020204" pitchFamily="34" charset="-122"/>
              </a:rPr>
              <a:t>HTML</a:t>
            </a:r>
            <a:r>
              <a:rPr lang="zh-CN" altLang="en-US" sz="1800">
                <a:solidFill>
                  <a:srgbClr val="595959"/>
                </a:solidFill>
                <a:latin typeface="微软雅黑" panose="020B0503020204020204" pitchFamily="34" charset="-122"/>
                <a:ea typeface="微软雅黑" panose="020B0503020204020204" pitchFamily="34" charset="-122"/>
              </a:rPr>
              <a:t>文件中引入包含完整</a:t>
            </a:r>
            <a:r>
              <a:rPr lang="en-US" altLang="zh-CN" sz="1800">
                <a:solidFill>
                  <a:srgbClr val="595959"/>
                </a:solidFill>
                <a:latin typeface="微软雅黑" panose="020B0503020204020204" pitchFamily="34" charset="-122"/>
                <a:ea typeface="微软雅黑" panose="020B0503020204020204" pitchFamily="34" charset="-122"/>
              </a:rPr>
              <a:t>ECharts</a:t>
            </a:r>
            <a:r>
              <a:rPr lang="zh-CN" altLang="en-US" sz="1800">
                <a:solidFill>
                  <a:srgbClr val="595959"/>
                </a:solidFill>
                <a:latin typeface="微软雅黑" panose="020B0503020204020204" pitchFamily="34" charset="-122"/>
                <a:ea typeface="微软雅黑" panose="020B0503020204020204" pitchFamily="34" charset="-122"/>
              </a:rPr>
              <a:t>功能的脚本文件</a:t>
            </a:r>
            <a:r>
              <a:rPr lang="en-US" altLang="zh-CN" sz="1800">
                <a:solidFill>
                  <a:srgbClr val="0075CC"/>
                </a:solidFill>
                <a:latin typeface="微软雅黑" panose="020B0503020204020204" pitchFamily="34" charset="-122"/>
                <a:ea typeface="微软雅黑" panose="020B0503020204020204" pitchFamily="34" charset="-122"/>
              </a:rPr>
              <a:t>echarts.min.js</a:t>
            </a:r>
            <a:r>
              <a:rPr lang="zh-CN" altLang="en-US" sz="1800">
                <a:solidFill>
                  <a:srgbClr val="595959"/>
                </a:solidFill>
                <a:latin typeface="微软雅黑" panose="020B0503020204020204" pitchFamily="34" charset="-122"/>
                <a:ea typeface="微软雅黑" panose="020B0503020204020204" pitchFamily="34" charset="-122"/>
              </a:rPr>
              <a:t>。例如，创建一个名称为</a:t>
            </a:r>
            <a:r>
              <a:rPr lang="en-US" altLang="zh-CN" sz="1800">
                <a:solidFill>
                  <a:srgbClr val="595959"/>
                </a:solidFill>
                <a:latin typeface="微软雅黑" panose="020B0503020204020204" pitchFamily="34" charset="-122"/>
                <a:ea typeface="微软雅黑" panose="020B0503020204020204" pitchFamily="34" charset="-122"/>
              </a:rPr>
              <a:t>test</a:t>
            </a:r>
            <a:r>
              <a:rPr lang="zh-CN" altLang="en-US" sz="1800">
                <a:solidFill>
                  <a:srgbClr val="595959"/>
                </a:solidFill>
                <a:latin typeface="微软雅黑" panose="020B0503020204020204" pitchFamily="34" charset="-122"/>
                <a:ea typeface="微软雅黑" panose="020B0503020204020204" pitchFamily="34" charset="-122"/>
              </a:rPr>
              <a:t>的</a:t>
            </a:r>
            <a:r>
              <a:rPr lang="en-US" altLang="zh-CN" sz="1800">
                <a:solidFill>
                  <a:srgbClr val="595959"/>
                </a:solidFill>
                <a:latin typeface="微软雅黑" panose="020B0503020204020204" pitchFamily="34" charset="-122"/>
                <a:ea typeface="微软雅黑" panose="020B0503020204020204" pitchFamily="34" charset="-122"/>
              </a:rPr>
              <a:t>HTML</a:t>
            </a:r>
            <a:r>
              <a:rPr lang="zh-CN" altLang="en-US" sz="1800">
                <a:solidFill>
                  <a:srgbClr val="595959"/>
                </a:solidFill>
                <a:latin typeface="微软雅黑" panose="020B0503020204020204" pitchFamily="34" charset="-122"/>
                <a:ea typeface="微软雅黑" panose="020B0503020204020204" pitchFamily="34" charset="-122"/>
              </a:rPr>
              <a:t>文件，在该文件中的</a:t>
            </a:r>
            <a:r>
              <a:rPr lang="en-US" altLang="zh-CN" sz="1800">
                <a:solidFill>
                  <a:srgbClr val="0075CC"/>
                </a:solidFill>
                <a:latin typeface="微软雅黑" panose="020B0503020204020204" pitchFamily="34" charset="-122"/>
                <a:ea typeface="微软雅黑" panose="020B0503020204020204" pitchFamily="34" charset="-122"/>
              </a:rPr>
              <a:t>&lt;head&gt;</a:t>
            </a:r>
            <a:r>
              <a:rPr lang="zh-CN" altLang="en-US" sz="1800">
                <a:solidFill>
                  <a:srgbClr val="0075CC"/>
                </a:solidFill>
                <a:latin typeface="微软雅黑" panose="020B0503020204020204" pitchFamily="34" charset="-122"/>
                <a:ea typeface="微软雅黑" panose="020B0503020204020204" pitchFamily="34" charset="-122"/>
              </a:rPr>
              <a:t>标签</a:t>
            </a:r>
            <a:r>
              <a:rPr lang="zh-CN" altLang="en-US" sz="1800">
                <a:solidFill>
                  <a:srgbClr val="595959"/>
                </a:solidFill>
                <a:latin typeface="微软雅黑" panose="020B0503020204020204" pitchFamily="34" charset="-122"/>
                <a:ea typeface="微软雅黑" panose="020B0503020204020204" pitchFamily="34" charset="-122"/>
              </a:rPr>
              <a:t>内部引入</a:t>
            </a:r>
            <a:r>
              <a:rPr lang="en-US" altLang="zh-CN" sz="1800">
                <a:solidFill>
                  <a:srgbClr val="595959"/>
                </a:solidFill>
                <a:latin typeface="微软雅黑" panose="020B0503020204020204" pitchFamily="34" charset="-122"/>
                <a:ea typeface="微软雅黑" panose="020B0503020204020204" pitchFamily="34" charset="-122"/>
              </a:rPr>
              <a:t>ECharts.js</a:t>
            </a:r>
            <a:r>
              <a:rPr lang="zh-CN" altLang="en-US" sz="1800">
                <a:solidFill>
                  <a:srgbClr val="595959"/>
                </a:solidFill>
                <a:latin typeface="微软雅黑" panose="020B0503020204020204" pitchFamily="34" charset="-122"/>
                <a:ea typeface="微软雅黑" panose="020B0503020204020204" pitchFamily="34" charset="-122"/>
              </a:rPr>
              <a:t>文件。</a:t>
            </a:r>
          </a:p>
        </p:txBody>
      </p:sp>
      <p:sp>
        <p:nvSpPr>
          <p:cNvPr id="13" name="矩形 12"/>
          <p:cNvSpPr/>
          <p:nvPr/>
        </p:nvSpPr>
        <p:spPr bwMode="auto">
          <a:xfrm>
            <a:off x="3538922" y="2781722"/>
            <a:ext cx="4680520" cy="3600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&lt;!DOCTYPE html&gt;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&lt;html&gt;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&lt;head&gt;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&lt;meta charset="utf-8"&gt;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 </a:t>
            </a:r>
            <a:r>
              <a:rPr lang="zh-CN" altLang="en-US" sz="1600">
                <a:solidFill>
                  <a:srgbClr val="595959"/>
                </a:solidFill>
                <a:latin typeface="微软雅黑" panose="020B0503020204020204" pitchFamily="34" charset="-122"/>
                <a:ea typeface="微软雅黑" panose="020B0503020204020204" pitchFamily="34" charset="-122"/>
                <a:sym typeface="+mn-ea"/>
              </a:rPr>
              <a:t>引入</a:t>
            </a:r>
            <a:r>
              <a:rPr lang="en-US" altLang="zh-CN" sz="1600">
                <a:solidFill>
                  <a:srgbClr val="595959"/>
                </a:solidFill>
                <a:latin typeface="微软雅黑" panose="020B0503020204020204" pitchFamily="34" charset="-122"/>
                <a:ea typeface="微软雅黑" panose="020B0503020204020204" pitchFamily="34" charset="-122"/>
                <a:sym typeface="+mn-ea"/>
              </a:rPr>
              <a:t>ECharts --&gt;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&lt;script src="echarts.min.js"&gt;&lt;/script&gt;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&lt;/head&gt;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&lt;body&gt;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&lt;/body&gt;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&lt;/html&gt;</a:t>
            </a:r>
          </a:p>
        </p:txBody>
      </p:sp>
      <p:sp>
        <p:nvSpPr>
          <p:cNvPr id="9"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9.2.3 ECharts</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的基本使用</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409472218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66614" y="981522"/>
            <a:ext cx="4258093" cy="648072"/>
            <a:chOff x="1115236" y="981522"/>
            <a:chExt cx="2732370" cy="648072"/>
          </a:xfrm>
        </p:grpSpPr>
        <p:sp>
          <p:nvSpPr>
            <p:cNvPr id="10" name="圆角矩形 9"/>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定义有宽度和高度的父容器</a:t>
              </a:r>
            </a:p>
          </p:txBody>
        </p:sp>
      </p:grpSp>
      <p:sp>
        <p:nvSpPr>
          <p:cNvPr id="12" name="椭圆 11"/>
          <p:cNvSpPr/>
          <p:nvPr/>
        </p:nvSpPr>
        <p:spPr>
          <a:xfrm>
            <a:off x="982640"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94606" y="1714376"/>
            <a:ext cx="10873208" cy="1338828"/>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为了让图表具有预定的</a:t>
            </a:r>
            <a:r>
              <a:rPr lang="zh-CN" altLang="en-US" sz="1800">
                <a:solidFill>
                  <a:srgbClr val="0075CC"/>
                </a:solidFill>
                <a:latin typeface="微软雅黑" panose="020B0503020204020204" pitchFamily="34" charset="-122"/>
                <a:ea typeface="微软雅黑" panose="020B0503020204020204" pitchFamily="34" charset="-122"/>
              </a:rPr>
              <a:t>宽度</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高度</a:t>
            </a:r>
            <a:r>
              <a:rPr lang="zh-CN" altLang="en-US" sz="1800">
                <a:solidFill>
                  <a:srgbClr val="595959"/>
                </a:solidFill>
                <a:latin typeface="微软雅黑" panose="020B0503020204020204" pitchFamily="34" charset="-122"/>
                <a:ea typeface="微软雅黑" panose="020B0503020204020204" pitchFamily="34" charset="-122"/>
              </a:rPr>
              <a:t>，我们可以在</a:t>
            </a:r>
            <a:r>
              <a:rPr lang="en-US" altLang="zh-CN" sz="1800">
                <a:solidFill>
                  <a:srgbClr val="595959"/>
                </a:solidFill>
                <a:latin typeface="微软雅黑" panose="020B0503020204020204" pitchFamily="34" charset="-122"/>
                <a:ea typeface="微软雅黑" panose="020B0503020204020204" pitchFamily="34" charset="-122"/>
              </a:rPr>
              <a:t>HTML</a:t>
            </a:r>
            <a:r>
              <a:rPr lang="zh-CN" altLang="en-US" sz="1800">
                <a:solidFill>
                  <a:srgbClr val="595959"/>
                </a:solidFill>
                <a:latin typeface="微软雅黑" panose="020B0503020204020204" pitchFamily="34" charset="-122"/>
                <a:ea typeface="微软雅黑" panose="020B0503020204020204" pitchFamily="34" charset="-122"/>
              </a:rPr>
              <a:t>文件中使用 </a:t>
            </a:r>
            <a:r>
              <a:rPr lang="en-US" altLang="zh-CN" sz="1800">
                <a:solidFill>
                  <a:srgbClr val="595959"/>
                </a:solidFill>
                <a:latin typeface="微软雅黑" panose="020B0503020204020204" pitchFamily="34" charset="-122"/>
                <a:ea typeface="微软雅黑" panose="020B0503020204020204" pitchFamily="34" charset="-122"/>
              </a:rPr>
              <a:t>&lt;div&gt; </a:t>
            </a:r>
            <a:r>
              <a:rPr lang="zh-CN" altLang="en-US" sz="1800">
                <a:solidFill>
                  <a:srgbClr val="595959"/>
                </a:solidFill>
                <a:latin typeface="微软雅黑" panose="020B0503020204020204" pitchFamily="34" charset="-122"/>
                <a:ea typeface="微软雅黑" panose="020B0503020204020204" pitchFamily="34" charset="-122"/>
              </a:rPr>
              <a:t>标签定义一个父容器，并且通过</a:t>
            </a:r>
            <a:r>
              <a:rPr lang="en-US" altLang="zh-CN" sz="1800">
                <a:solidFill>
                  <a:srgbClr val="595959"/>
                </a:solidFill>
                <a:latin typeface="微软雅黑" panose="020B0503020204020204" pitchFamily="34" charset="-122"/>
                <a:ea typeface="微软雅黑" panose="020B0503020204020204" pitchFamily="34" charset="-122"/>
              </a:rPr>
              <a:t>CSS</a:t>
            </a:r>
            <a:r>
              <a:rPr lang="zh-CN" altLang="en-US" sz="1800">
                <a:solidFill>
                  <a:srgbClr val="595959"/>
                </a:solidFill>
                <a:latin typeface="微软雅黑" panose="020B0503020204020204" pitchFamily="34" charset="-122"/>
                <a:ea typeface="微软雅黑" panose="020B0503020204020204" pitchFamily="34" charset="-122"/>
              </a:rPr>
              <a:t>代码指定该父容器具有宽度和高度。当创建图表的时候，图表的</a:t>
            </a:r>
            <a:r>
              <a:rPr lang="zh-CN" altLang="en-US" sz="1800">
                <a:solidFill>
                  <a:srgbClr val="0075CC"/>
                </a:solidFill>
                <a:latin typeface="微软雅黑" panose="020B0503020204020204" pitchFamily="34" charset="-122"/>
                <a:ea typeface="微软雅黑" panose="020B0503020204020204" pitchFamily="34" charset="-122"/>
              </a:rPr>
              <a:t>宽度</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高度</a:t>
            </a:r>
            <a:r>
              <a:rPr lang="zh-CN" altLang="en-US" sz="1800">
                <a:solidFill>
                  <a:srgbClr val="595959"/>
                </a:solidFill>
                <a:latin typeface="微软雅黑" panose="020B0503020204020204" pitchFamily="34" charset="-122"/>
                <a:ea typeface="微软雅黑" panose="020B0503020204020204" pitchFamily="34" charset="-122"/>
              </a:rPr>
              <a:t>默认为父容器的宽度和高度，无须另行指定。</a:t>
            </a:r>
          </a:p>
        </p:txBody>
      </p:sp>
      <p:sp>
        <p:nvSpPr>
          <p:cNvPr id="13" name="矩形 12"/>
          <p:cNvSpPr/>
          <p:nvPr/>
        </p:nvSpPr>
        <p:spPr bwMode="auto">
          <a:xfrm>
            <a:off x="2620820" y="3501802"/>
            <a:ext cx="7020780" cy="1800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&lt;body&gt;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a:t>
            </a:r>
            <a:r>
              <a:rPr lang="zh-CN" altLang="en-US" sz="1600">
                <a:solidFill>
                  <a:srgbClr val="595959"/>
                </a:solidFill>
                <a:latin typeface="微软雅黑" panose="020B0503020204020204" pitchFamily="34" charset="-122"/>
                <a:ea typeface="微软雅黑" panose="020B0503020204020204" pitchFamily="34" charset="-122"/>
                <a:sym typeface="+mn-ea"/>
              </a:rPr>
              <a:t>定义具备宽度和高度的父容器 </a:t>
            </a:r>
            <a:r>
              <a:rPr lang="en-US" altLang="zh-CN" sz="1600">
                <a:solidFill>
                  <a:srgbClr val="595959"/>
                </a:solidFill>
                <a:latin typeface="微软雅黑" panose="020B0503020204020204" pitchFamily="34" charset="-122"/>
                <a:ea typeface="微软雅黑" panose="020B0503020204020204" pitchFamily="34" charset="-122"/>
                <a:sym typeface="+mn-ea"/>
              </a:rPr>
              <a:t>--&gt;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&lt;div id="main" style="width: 600px;height:400px;"&gt;&lt;/div&gt;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&lt;/body&gt;</a:t>
            </a:r>
          </a:p>
        </p:txBody>
      </p:sp>
      <p:sp>
        <p:nvSpPr>
          <p:cNvPr id="9"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9.2.3 ECharts</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的基本使用</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08647866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66614" y="981522"/>
            <a:ext cx="4258093" cy="648072"/>
            <a:chOff x="1115236" y="981522"/>
            <a:chExt cx="2732370" cy="648072"/>
          </a:xfrm>
        </p:grpSpPr>
        <p:sp>
          <p:nvSpPr>
            <p:cNvPr id="10" name="圆角矩形 9"/>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初始化一个</a:t>
              </a:r>
              <a:r>
                <a:rPr lang="en-US" altLang="zh-CN" sz="2000">
                  <a:solidFill>
                    <a:srgbClr val="FF0000"/>
                  </a:solidFill>
                  <a:latin typeface="微软雅黑" panose="020B0503020204020204" pitchFamily="34" charset="-122"/>
                  <a:ea typeface="微软雅黑" panose="020B0503020204020204" pitchFamily="34" charset="-122"/>
                </a:rPr>
                <a:t>ECharts</a:t>
              </a:r>
              <a:r>
                <a:rPr lang="zh-CN" altLang="en-US" sz="2000">
                  <a:solidFill>
                    <a:srgbClr val="FF0000"/>
                  </a:solidFill>
                  <a:latin typeface="微软雅黑" panose="020B0503020204020204" pitchFamily="34" charset="-122"/>
                  <a:ea typeface="微软雅黑" panose="020B0503020204020204" pitchFamily="34" charset="-122"/>
                </a:rPr>
                <a:t>实例</a:t>
              </a:r>
            </a:p>
          </p:txBody>
        </p:sp>
      </p:grpSp>
      <p:sp>
        <p:nvSpPr>
          <p:cNvPr id="12" name="椭圆 11"/>
          <p:cNvSpPr/>
          <p:nvPr/>
        </p:nvSpPr>
        <p:spPr>
          <a:xfrm>
            <a:off x="982640"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94606" y="1714376"/>
            <a:ext cx="10873208" cy="923330"/>
          </a:xfrm>
          <a:prstGeom prst="rect">
            <a:avLst/>
          </a:prstGeom>
        </p:spPr>
        <p:txBody>
          <a:bodyPr wrap="square">
            <a:spAutoFit/>
          </a:bodyPr>
          <a:lstStyle/>
          <a:p>
            <a:pPr>
              <a:lnSpc>
                <a:spcPct val="150000"/>
              </a:lnSpc>
            </a:pPr>
            <a:r>
              <a:rPr lang="en-US" altLang="zh-CN" sz="1800">
                <a:solidFill>
                  <a:srgbClr val="595959"/>
                </a:solidFill>
                <a:latin typeface="微软雅黑" panose="020B0503020204020204" pitchFamily="34" charset="-122"/>
                <a:ea typeface="微软雅黑" panose="020B0503020204020204" pitchFamily="34" charset="-122"/>
              </a:rPr>
              <a:t>echarts.init()</a:t>
            </a:r>
            <a:r>
              <a:rPr lang="zh-CN" altLang="en-US" sz="1800">
                <a:solidFill>
                  <a:srgbClr val="595959"/>
                </a:solidFill>
                <a:latin typeface="微软雅黑" panose="020B0503020204020204" pitchFamily="34" charset="-122"/>
                <a:ea typeface="微软雅黑" panose="020B0503020204020204" pitchFamily="34" charset="-122"/>
              </a:rPr>
              <a:t>函数用于初始化一个</a:t>
            </a:r>
            <a:r>
              <a:rPr lang="en-US" altLang="zh-CN" sz="1800">
                <a:solidFill>
                  <a:srgbClr val="595959"/>
                </a:solidFill>
                <a:latin typeface="微软雅黑" panose="020B0503020204020204" pitchFamily="34" charset="-122"/>
                <a:ea typeface="微软雅黑" panose="020B0503020204020204" pitchFamily="34" charset="-122"/>
              </a:rPr>
              <a:t>ECharts</a:t>
            </a:r>
            <a:r>
              <a:rPr lang="zh-CN" altLang="en-US" sz="1800">
                <a:solidFill>
                  <a:srgbClr val="595959"/>
                </a:solidFill>
                <a:latin typeface="微软雅黑" panose="020B0503020204020204" pitchFamily="34" charset="-122"/>
                <a:ea typeface="微软雅黑" panose="020B0503020204020204" pitchFamily="34" charset="-122"/>
              </a:rPr>
              <a:t>实例。</a:t>
            </a:r>
            <a:r>
              <a:rPr lang="en-US" altLang="zh-CN" sz="1800">
                <a:solidFill>
                  <a:srgbClr val="595959"/>
                </a:solidFill>
                <a:latin typeface="微软雅黑" panose="020B0503020204020204" pitchFamily="34" charset="-122"/>
                <a:ea typeface="微软雅黑" panose="020B0503020204020204" pitchFamily="34" charset="-122"/>
              </a:rPr>
              <a:t>ECharts</a:t>
            </a:r>
            <a:r>
              <a:rPr lang="zh-CN" altLang="en-US" sz="1800">
                <a:solidFill>
                  <a:srgbClr val="595959"/>
                </a:solidFill>
                <a:latin typeface="微软雅黑" panose="020B0503020204020204" pitchFamily="34" charset="-122"/>
                <a:ea typeface="微软雅黑" panose="020B0503020204020204" pitchFamily="34" charset="-122"/>
              </a:rPr>
              <a:t>是</a:t>
            </a:r>
            <a:r>
              <a:rPr lang="en-US" altLang="zh-CN" sz="1800">
                <a:solidFill>
                  <a:srgbClr val="595959"/>
                </a:solidFill>
                <a:latin typeface="微软雅黑" panose="020B0503020204020204" pitchFamily="34" charset="-122"/>
                <a:ea typeface="微软雅黑" panose="020B0503020204020204" pitchFamily="34" charset="-122"/>
              </a:rPr>
              <a:t>ECharts</a:t>
            </a:r>
            <a:r>
              <a:rPr lang="zh-CN" altLang="en-US" sz="1800">
                <a:solidFill>
                  <a:srgbClr val="595959"/>
                </a:solidFill>
                <a:latin typeface="微软雅黑" panose="020B0503020204020204" pitchFamily="34" charset="-122"/>
                <a:ea typeface="微软雅黑" panose="020B0503020204020204" pitchFamily="34" charset="-122"/>
              </a:rPr>
              <a:t>提供的</a:t>
            </a:r>
            <a:r>
              <a:rPr lang="zh-CN" altLang="en-US" sz="1800">
                <a:solidFill>
                  <a:srgbClr val="0075CC"/>
                </a:solidFill>
                <a:latin typeface="微软雅黑" panose="020B0503020204020204" pitchFamily="34" charset="-122"/>
                <a:ea typeface="微软雅黑" panose="020B0503020204020204" pitchFamily="34" charset="-122"/>
              </a:rPr>
              <a:t>全局对象</a:t>
            </a:r>
            <a:r>
              <a:rPr lang="zh-CN" altLang="en-US" sz="1800">
                <a:solidFill>
                  <a:srgbClr val="595959"/>
                </a:solidFill>
                <a:latin typeface="微软雅黑" panose="020B0503020204020204" pitchFamily="34" charset="-122"/>
                <a:ea typeface="微软雅黑" panose="020B0503020204020204" pitchFamily="34" charset="-122"/>
              </a:rPr>
              <a:t>，该对象会在</a:t>
            </a:r>
            <a:r>
              <a:rPr lang="en-US" altLang="zh-CN" sz="1800">
                <a:solidFill>
                  <a:srgbClr val="595959"/>
                </a:solidFill>
                <a:latin typeface="微软雅黑" panose="020B0503020204020204" pitchFamily="34" charset="-122"/>
                <a:ea typeface="微软雅黑" panose="020B0503020204020204" pitchFamily="34" charset="-122"/>
              </a:rPr>
              <a:t>&lt;script&gt;</a:t>
            </a:r>
            <a:r>
              <a:rPr lang="zh-CN" altLang="en-US" sz="1800">
                <a:solidFill>
                  <a:srgbClr val="595959"/>
                </a:solidFill>
                <a:latin typeface="微软雅黑" panose="020B0503020204020204" pitchFamily="34" charset="-122"/>
                <a:ea typeface="微软雅黑" panose="020B0503020204020204" pitchFamily="34" charset="-122"/>
              </a:rPr>
              <a:t>中引入 </a:t>
            </a:r>
            <a:r>
              <a:rPr lang="en-US" altLang="zh-CN" sz="1800">
                <a:solidFill>
                  <a:srgbClr val="595959"/>
                </a:solidFill>
                <a:latin typeface="微软雅黑" panose="020B0503020204020204" pitchFamily="34" charset="-122"/>
                <a:ea typeface="微软雅黑" panose="020B0503020204020204" pitchFamily="34" charset="-122"/>
              </a:rPr>
              <a:t>echarts.min.js</a:t>
            </a:r>
            <a:r>
              <a:rPr lang="zh-CN" altLang="en-US" sz="1800">
                <a:solidFill>
                  <a:srgbClr val="595959"/>
                </a:solidFill>
                <a:latin typeface="微软雅黑" panose="020B0503020204020204" pitchFamily="34" charset="-122"/>
                <a:ea typeface="微软雅黑" panose="020B0503020204020204" pitchFamily="34" charset="-122"/>
              </a:rPr>
              <a:t>文件后获得。</a:t>
            </a:r>
          </a:p>
        </p:txBody>
      </p:sp>
      <p:sp>
        <p:nvSpPr>
          <p:cNvPr id="13" name="矩形 12"/>
          <p:cNvSpPr/>
          <p:nvPr/>
        </p:nvSpPr>
        <p:spPr bwMode="auto">
          <a:xfrm>
            <a:off x="2620820" y="2853730"/>
            <a:ext cx="7020780" cy="2448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echarts.init(dom: HTMLDivElement|HTMLCanvasElement,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theme?: Object|string,</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opts?: { devicePixelRatio?: number, renderer?: string,</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useDirtyRect?: boolean, width?: number|string, height?: number|string,</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locale?: string }) =&gt; ECharts</a:t>
            </a:r>
          </a:p>
        </p:txBody>
      </p:sp>
      <p:sp>
        <p:nvSpPr>
          <p:cNvPr id="9"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9.2.3 ECharts</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的基本使用</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63315340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66614" y="981522"/>
            <a:ext cx="4258093" cy="648072"/>
            <a:chOff x="1115236" y="981522"/>
            <a:chExt cx="2732370" cy="648072"/>
          </a:xfrm>
        </p:grpSpPr>
        <p:sp>
          <p:nvSpPr>
            <p:cNvPr id="10" name="圆角矩形 9"/>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初始化一个</a:t>
              </a:r>
              <a:r>
                <a:rPr lang="en-US" altLang="zh-CN" sz="2000">
                  <a:solidFill>
                    <a:srgbClr val="FF0000"/>
                  </a:solidFill>
                  <a:latin typeface="微软雅黑" panose="020B0503020204020204" pitchFamily="34" charset="-122"/>
                  <a:ea typeface="微软雅黑" panose="020B0503020204020204" pitchFamily="34" charset="-122"/>
                </a:rPr>
                <a:t>ECharts</a:t>
              </a:r>
              <a:r>
                <a:rPr lang="zh-CN" altLang="en-US" sz="2000">
                  <a:solidFill>
                    <a:srgbClr val="FF0000"/>
                  </a:solidFill>
                  <a:latin typeface="微软雅黑" panose="020B0503020204020204" pitchFamily="34" charset="-122"/>
                  <a:ea typeface="微软雅黑" panose="020B0503020204020204" pitchFamily="34" charset="-122"/>
                </a:rPr>
                <a:t>实例</a:t>
              </a:r>
            </a:p>
          </p:txBody>
        </p:sp>
      </p:grpSp>
      <p:sp>
        <p:nvSpPr>
          <p:cNvPr id="12" name="椭圆 11"/>
          <p:cNvSpPr/>
          <p:nvPr/>
        </p:nvSpPr>
        <p:spPr>
          <a:xfrm>
            <a:off x="982640"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94606" y="1714376"/>
            <a:ext cx="10873208" cy="461665"/>
          </a:xfrm>
          <a:prstGeom prst="rect">
            <a:avLst/>
          </a:prstGeom>
        </p:spPr>
        <p:txBody>
          <a:bodyPr wrap="square">
            <a:spAutoFit/>
          </a:bodyPr>
          <a:lstStyle/>
          <a:p>
            <a:pPr>
              <a:lnSpc>
                <a:spcPct val="150000"/>
              </a:lnSpc>
            </a:pPr>
            <a:r>
              <a:rPr lang="en-US" altLang="zh-CN" sz="1600" dirty="0" err="1">
                <a:solidFill>
                  <a:srgbClr val="0075CC"/>
                </a:solidFill>
                <a:latin typeface="微软雅黑" panose="020B0503020204020204" pitchFamily="34" charset="-122"/>
                <a:ea typeface="微软雅黑" panose="020B0503020204020204" pitchFamily="34" charset="-122"/>
              </a:rPr>
              <a:t>ECharts.init</a:t>
            </a:r>
            <a:r>
              <a:rPr lang="en-US" altLang="zh-CN" sz="1600" dirty="0">
                <a:solidFill>
                  <a:srgbClr val="0075CC"/>
                </a:solidFill>
                <a:latin typeface="微软雅黑" panose="020B0503020204020204" pitchFamily="34" charset="-122"/>
                <a:ea typeface="微软雅黑" panose="020B0503020204020204" pitchFamily="34" charset="-122"/>
              </a:rPr>
              <a:t>()</a:t>
            </a:r>
            <a:r>
              <a:rPr lang="zh-CN" altLang="zh-CN" sz="1600" dirty="0">
                <a:solidFill>
                  <a:srgbClr val="0075CC"/>
                </a:solidFill>
                <a:latin typeface="微软雅黑" panose="020B0503020204020204" pitchFamily="34" charset="-122"/>
                <a:ea typeface="微软雅黑" panose="020B0503020204020204" pitchFamily="34" charset="-122"/>
              </a:rPr>
              <a:t>函数</a:t>
            </a:r>
            <a:r>
              <a:rPr lang="zh-CN" altLang="en-US" sz="1600" dirty="0">
                <a:solidFill>
                  <a:srgbClr val="595959"/>
                </a:solidFill>
                <a:latin typeface="微软雅黑" panose="020B0503020204020204" pitchFamily="34" charset="-122"/>
                <a:ea typeface="微软雅黑" panose="020B0503020204020204" pitchFamily="34" charset="-122"/>
              </a:rPr>
              <a:t>常用参数如下。</a:t>
            </a:r>
          </a:p>
        </p:txBody>
      </p:sp>
      <p:sp>
        <p:nvSpPr>
          <p:cNvPr id="9"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9.2.3 ECharts</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的基本使用</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3" name="矩形 2"/>
          <p:cNvSpPr/>
          <p:nvPr/>
        </p:nvSpPr>
        <p:spPr>
          <a:xfrm>
            <a:off x="694606" y="2274993"/>
            <a:ext cx="10729192" cy="3416320"/>
          </a:xfrm>
          <a:prstGeom prst="rect">
            <a:avLst/>
          </a:prstGeom>
        </p:spPr>
        <p:txBody>
          <a:bodyPr wrap="square">
            <a:spAutoFit/>
          </a:bodyPr>
          <a:lstStyle/>
          <a:p>
            <a:pPr>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rPr>
              <a:t>（1）</a:t>
            </a:r>
            <a:r>
              <a:rPr lang="zh-CN" altLang="en-US" sz="1600" dirty="0">
                <a:solidFill>
                  <a:srgbClr val="0075CC"/>
                </a:solidFill>
                <a:latin typeface="微软雅黑" panose="020B0503020204020204" pitchFamily="34" charset="-122"/>
                <a:ea typeface="微软雅黑" panose="020B0503020204020204" pitchFamily="34" charset="-122"/>
              </a:rPr>
              <a:t>dom</a:t>
            </a:r>
            <a:r>
              <a:rPr lang="zh-CN" altLang="en-US" sz="1600" dirty="0">
                <a:solidFill>
                  <a:srgbClr val="595959"/>
                </a:solidFill>
                <a:latin typeface="微软雅黑" panose="020B0503020204020204" pitchFamily="34" charset="-122"/>
                <a:ea typeface="微软雅黑" panose="020B0503020204020204" pitchFamily="34" charset="-122"/>
              </a:rPr>
              <a:t>：表示</a:t>
            </a:r>
            <a:r>
              <a:rPr lang="zh-CN" altLang="en-US" sz="1600" dirty="0">
                <a:solidFill>
                  <a:srgbClr val="0075CC"/>
                </a:solidFill>
                <a:latin typeface="微软雅黑" panose="020B0503020204020204" pitchFamily="34" charset="-122"/>
                <a:ea typeface="微软雅黑" panose="020B0503020204020204" pitchFamily="34" charset="-122"/>
              </a:rPr>
              <a:t>实例容器</a:t>
            </a:r>
            <a:r>
              <a:rPr lang="zh-CN" altLang="en-US" sz="1600" dirty="0">
                <a:solidFill>
                  <a:srgbClr val="595959"/>
                </a:solidFill>
                <a:latin typeface="微软雅黑" panose="020B0503020204020204" pitchFamily="34" charset="-122"/>
                <a:ea typeface="微软雅黑" panose="020B0503020204020204" pitchFamily="34" charset="-122"/>
              </a:rPr>
              <a:t>，一般是一个具有宽度和高度的&lt; div&gt;元素。</a:t>
            </a:r>
          </a:p>
          <a:p>
            <a:pPr>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rPr>
              <a:t>（2）</a:t>
            </a:r>
            <a:r>
              <a:rPr lang="zh-CN" altLang="en-US" sz="1600" dirty="0">
                <a:solidFill>
                  <a:srgbClr val="0075CC"/>
                </a:solidFill>
                <a:latin typeface="微软雅黑" panose="020B0503020204020204" pitchFamily="34" charset="-122"/>
                <a:ea typeface="微软雅黑" panose="020B0503020204020204" pitchFamily="34" charset="-122"/>
              </a:rPr>
              <a:t>theme</a:t>
            </a:r>
            <a:r>
              <a:rPr lang="zh-CN" altLang="en-US" sz="1600" dirty="0">
                <a:solidFill>
                  <a:srgbClr val="595959"/>
                </a:solidFill>
                <a:latin typeface="微软雅黑" panose="020B0503020204020204" pitchFamily="34" charset="-122"/>
                <a:ea typeface="微软雅黑" panose="020B0503020204020204" pitchFamily="34" charset="-122"/>
              </a:rPr>
              <a:t>：表示应用的</a:t>
            </a:r>
            <a:r>
              <a:rPr lang="zh-CN" altLang="en-US" sz="1600" dirty="0">
                <a:solidFill>
                  <a:srgbClr val="0075CC"/>
                </a:solidFill>
                <a:latin typeface="微软雅黑" panose="020B0503020204020204" pitchFamily="34" charset="-122"/>
                <a:ea typeface="微软雅黑" panose="020B0503020204020204" pitchFamily="34" charset="-122"/>
              </a:rPr>
              <a:t>主题</a:t>
            </a:r>
            <a:r>
              <a:rPr lang="zh-CN" altLang="en-US" sz="1600" dirty="0">
                <a:solidFill>
                  <a:srgbClr val="595959"/>
                </a:solidFill>
                <a:latin typeface="微软雅黑" panose="020B0503020204020204" pitchFamily="34" charset="-122"/>
                <a:ea typeface="微软雅黑" panose="020B0503020204020204" pitchFamily="34" charset="-122"/>
              </a:rPr>
              <a:t>。</a:t>
            </a:r>
          </a:p>
          <a:p>
            <a:pPr>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rPr>
              <a:t>（3）</a:t>
            </a:r>
            <a:r>
              <a:rPr lang="zh-CN" altLang="en-US" sz="1600" dirty="0">
                <a:solidFill>
                  <a:srgbClr val="0075CC"/>
                </a:solidFill>
                <a:latin typeface="微软雅黑" panose="020B0503020204020204" pitchFamily="34" charset="-122"/>
                <a:ea typeface="微软雅黑" panose="020B0503020204020204" pitchFamily="34" charset="-122"/>
              </a:rPr>
              <a:t>opts</a:t>
            </a:r>
            <a:r>
              <a:rPr lang="zh-CN" altLang="en-US" sz="1600" dirty="0">
                <a:solidFill>
                  <a:srgbClr val="595959"/>
                </a:solidFill>
                <a:latin typeface="微软雅黑" panose="020B0503020204020204" pitchFamily="34" charset="-122"/>
                <a:ea typeface="微软雅黑" panose="020B0503020204020204" pitchFamily="34" charset="-122"/>
              </a:rPr>
              <a:t>：</a:t>
            </a:r>
            <a:r>
              <a:rPr lang="zh-CN" altLang="en-US" sz="1600" dirty="0">
                <a:solidFill>
                  <a:srgbClr val="0075CC"/>
                </a:solidFill>
                <a:latin typeface="微软雅黑" panose="020B0503020204020204" pitchFamily="34" charset="-122"/>
                <a:ea typeface="微软雅黑" panose="020B0503020204020204" pitchFamily="34" charset="-122"/>
              </a:rPr>
              <a:t>附加参数</a:t>
            </a:r>
            <a:r>
              <a:rPr lang="zh-CN" altLang="en-US" sz="1600" dirty="0">
                <a:solidFill>
                  <a:srgbClr val="595959"/>
                </a:solidFill>
                <a:latin typeface="微软雅黑" panose="020B0503020204020204" pitchFamily="34" charset="-122"/>
                <a:ea typeface="微软雅黑" panose="020B0503020204020204" pitchFamily="34" charset="-122"/>
              </a:rPr>
              <a:t>，支持以下可选项。</a:t>
            </a:r>
            <a:endParaRPr lang="en-US" altLang="zh-CN" sz="1600" dirty="0">
              <a:solidFill>
                <a:srgbClr val="595959"/>
              </a:solidFill>
              <a:latin typeface="微软雅黑" panose="020B0503020204020204" pitchFamily="34" charset="-122"/>
              <a:ea typeface="微软雅黑" panose="020B0503020204020204" pitchFamily="34" charset="-122"/>
            </a:endParaRPr>
          </a:p>
          <a:p>
            <a:pPr marL="895350" lvl="1" indent="-285750">
              <a:lnSpc>
                <a:spcPct val="150000"/>
              </a:lnSpc>
              <a:buFont typeface="Wingdings" panose="05000000000000000000" pitchFamily="2" charset="2"/>
              <a:buChar char="l"/>
            </a:pPr>
            <a:r>
              <a:rPr lang="zh-CN" altLang="en-US" sz="1600" dirty="0">
                <a:solidFill>
                  <a:srgbClr val="595959"/>
                </a:solidFill>
                <a:latin typeface="微软雅黑" panose="020B0503020204020204" pitchFamily="34" charset="-122"/>
                <a:ea typeface="微软雅黑" panose="020B0503020204020204" pitchFamily="34" charset="-122"/>
              </a:rPr>
              <a:t>devicePixelRatio：设备像素比，默认值为通过window.devicePixelRatio获取浏览器的值。</a:t>
            </a:r>
          </a:p>
          <a:p>
            <a:pPr marL="895350" lvl="1" indent="-285750">
              <a:lnSpc>
                <a:spcPct val="150000"/>
              </a:lnSpc>
              <a:buFont typeface="Wingdings" panose="05000000000000000000" pitchFamily="2" charset="2"/>
              <a:buChar char="l"/>
            </a:pPr>
            <a:r>
              <a:rPr lang="zh-CN" altLang="en-US" sz="1600" dirty="0">
                <a:solidFill>
                  <a:srgbClr val="595959"/>
                </a:solidFill>
                <a:latin typeface="微软雅黑" panose="020B0503020204020204" pitchFamily="34" charset="-122"/>
                <a:ea typeface="微软雅黑" panose="020B0503020204020204" pitchFamily="34" charset="-122"/>
              </a:rPr>
              <a:t>renderer：表示渲染器，支持'canvas'（Canvas渲染）或者'svg'（SVG渲染）两种取值。</a:t>
            </a:r>
          </a:p>
          <a:p>
            <a:pPr marL="895350" lvl="1" indent="-285750">
              <a:lnSpc>
                <a:spcPct val="150000"/>
              </a:lnSpc>
              <a:buFont typeface="Wingdings" panose="05000000000000000000" pitchFamily="2" charset="2"/>
              <a:buChar char="l"/>
            </a:pPr>
            <a:r>
              <a:rPr lang="zh-CN" altLang="en-US" sz="1600" dirty="0">
                <a:solidFill>
                  <a:srgbClr val="595959"/>
                </a:solidFill>
                <a:latin typeface="微软雅黑" panose="020B0503020204020204" pitchFamily="34" charset="-122"/>
                <a:ea typeface="微软雅黑" panose="020B0503020204020204" pitchFamily="34" charset="-122"/>
              </a:rPr>
              <a:t>useDirtyRect：是否开启矩形渲染，默认值为false。</a:t>
            </a:r>
          </a:p>
          <a:p>
            <a:pPr marL="895350" lvl="1" indent="-285750">
              <a:lnSpc>
                <a:spcPct val="150000"/>
              </a:lnSpc>
              <a:buFont typeface="Wingdings" panose="05000000000000000000" pitchFamily="2" charset="2"/>
              <a:buChar char="l"/>
            </a:pPr>
            <a:r>
              <a:rPr lang="zh-CN" altLang="en-US" sz="1600" dirty="0">
                <a:solidFill>
                  <a:srgbClr val="595959"/>
                </a:solidFill>
                <a:latin typeface="微软雅黑" panose="020B0503020204020204" pitchFamily="34" charset="-122"/>
                <a:ea typeface="微软雅黑" panose="020B0503020204020204" pitchFamily="34" charset="-122"/>
              </a:rPr>
              <a:t>width，height：可显式指定ECharts实例的宽度和高度，单位为像素。如果传入的值为null/undefined/'auto'，则表示自动获取dom的宽度。</a:t>
            </a:r>
          </a:p>
          <a:p>
            <a:pPr marL="895350" lvl="1" indent="-285750">
              <a:lnSpc>
                <a:spcPct val="150000"/>
              </a:lnSpc>
              <a:buFont typeface="Wingdings" panose="05000000000000000000" pitchFamily="2" charset="2"/>
              <a:buChar char="l"/>
            </a:pPr>
            <a:r>
              <a:rPr lang="zh-CN" altLang="en-US" sz="1600" dirty="0">
                <a:solidFill>
                  <a:srgbClr val="595959"/>
                </a:solidFill>
                <a:latin typeface="微软雅黑" panose="020B0503020204020204" pitchFamily="34" charset="-122"/>
                <a:ea typeface="微软雅黑" panose="020B0503020204020204" pitchFamily="34" charset="-122"/>
              </a:rPr>
              <a:t>locale：使用的语言，内置 'ZH' 和 'EN' 两种语言。</a:t>
            </a:r>
          </a:p>
        </p:txBody>
      </p:sp>
    </p:spTree>
    <p:extLst>
      <p:ext uri="{BB962C8B-B14F-4D97-AF65-F5344CB8AC3E}">
        <p14:creationId xmlns:p14="http://schemas.microsoft.com/office/powerpoint/2010/main" val="227944493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66614" y="981522"/>
            <a:ext cx="4258093" cy="648072"/>
            <a:chOff x="1115236" y="981522"/>
            <a:chExt cx="2732370" cy="648072"/>
          </a:xfrm>
        </p:grpSpPr>
        <p:sp>
          <p:nvSpPr>
            <p:cNvPr id="10" name="圆角矩形 9"/>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初始化一个</a:t>
              </a:r>
              <a:r>
                <a:rPr lang="en-US" altLang="zh-CN" sz="2000">
                  <a:solidFill>
                    <a:srgbClr val="FF0000"/>
                  </a:solidFill>
                  <a:latin typeface="微软雅黑" panose="020B0503020204020204" pitchFamily="34" charset="-122"/>
                  <a:ea typeface="微软雅黑" panose="020B0503020204020204" pitchFamily="34" charset="-122"/>
                </a:rPr>
                <a:t>ECharts</a:t>
              </a:r>
              <a:r>
                <a:rPr lang="zh-CN" altLang="en-US" sz="2000">
                  <a:solidFill>
                    <a:srgbClr val="FF0000"/>
                  </a:solidFill>
                  <a:latin typeface="微软雅黑" panose="020B0503020204020204" pitchFamily="34" charset="-122"/>
                  <a:ea typeface="微软雅黑" panose="020B0503020204020204" pitchFamily="34" charset="-122"/>
                </a:rPr>
                <a:t>实例</a:t>
              </a:r>
            </a:p>
          </p:txBody>
        </p:sp>
      </p:grpSp>
      <p:sp>
        <p:nvSpPr>
          <p:cNvPr id="12" name="椭圆 11"/>
          <p:cNvSpPr/>
          <p:nvPr/>
        </p:nvSpPr>
        <p:spPr>
          <a:xfrm>
            <a:off x="982640"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94606" y="1714376"/>
            <a:ext cx="10873208" cy="507831"/>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在</a:t>
            </a:r>
            <a:r>
              <a:rPr lang="en-US" altLang="zh-CN" sz="1800">
                <a:solidFill>
                  <a:srgbClr val="0075CC"/>
                </a:solidFill>
                <a:latin typeface="微软雅黑" panose="020B0503020204020204" pitchFamily="34" charset="-122"/>
                <a:ea typeface="微软雅黑" panose="020B0503020204020204" pitchFamily="34" charset="-122"/>
              </a:rPr>
              <a:t>&lt;body&gt;</a:t>
            </a:r>
            <a:r>
              <a:rPr lang="zh-CN" altLang="en-US" sz="1800">
                <a:solidFill>
                  <a:srgbClr val="0075CC"/>
                </a:solidFill>
                <a:latin typeface="微软雅黑" panose="020B0503020204020204" pitchFamily="34" charset="-122"/>
                <a:ea typeface="微软雅黑" panose="020B0503020204020204" pitchFamily="34" charset="-122"/>
              </a:rPr>
              <a:t>标签</a:t>
            </a:r>
            <a:r>
              <a:rPr lang="zh-CN" altLang="en-US" sz="1800">
                <a:solidFill>
                  <a:srgbClr val="595959"/>
                </a:solidFill>
                <a:latin typeface="微软雅黑" panose="020B0503020204020204" pitchFamily="34" charset="-122"/>
                <a:ea typeface="微软雅黑" panose="020B0503020204020204" pitchFamily="34" charset="-122"/>
              </a:rPr>
              <a:t>中增加</a:t>
            </a:r>
            <a:r>
              <a:rPr lang="zh-CN" altLang="en-US" sz="1800">
                <a:solidFill>
                  <a:srgbClr val="0075CC"/>
                </a:solidFill>
                <a:latin typeface="微软雅黑" panose="020B0503020204020204" pitchFamily="34" charset="-122"/>
                <a:ea typeface="微软雅黑" panose="020B0503020204020204" pitchFamily="34" charset="-122"/>
              </a:rPr>
              <a:t>初始化</a:t>
            </a:r>
            <a:r>
              <a:rPr lang="en-US" altLang="zh-CN" sz="1800">
                <a:solidFill>
                  <a:srgbClr val="0075CC"/>
                </a:solidFill>
                <a:latin typeface="微软雅黑" panose="020B0503020204020204" pitchFamily="34" charset="-122"/>
                <a:ea typeface="微软雅黑" panose="020B0503020204020204" pitchFamily="34" charset="-122"/>
              </a:rPr>
              <a:t>ECharts</a:t>
            </a:r>
            <a:r>
              <a:rPr lang="zh-CN" altLang="en-US" sz="1800">
                <a:solidFill>
                  <a:srgbClr val="0075CC"/>
                </a:solidFill>
                <a:latin typeface="微软雅黑" panose="020B0503020204020204" pitchFamily="34" charset="-122"/>
                <a:ea typeface="微软雅黑" panose="020B0503020204020204" pitchFamily="34" charset="-122"/>
              </a:rPr>
              <a:t>实例</a:t>
            </a:r>
            <a:r>
              <a:rPr lang="zh-CN" altLang="en-US" sz="1800">
                <a:solidFill>
                  <a:srgbClr val="595959"/>
                </a:solidFill>
                <a:latin typeface="微软雅黑" panose="020B0503020204020204" pitchFamily="34" charset="-122"/>
                <a:ea typeface="微软雅黑" panose="020B0503020204020204" pitchFamily="34" charset="-122"/>
              </a:rPr>
              <a:t>的代码。</a:t>
            </a:r>
          </a:p>
        </p:txBody>
      </p:sp>
      <p:sp>
        <p:nvSpPr>
          <p:cNvPr id="13" name="矩形 12"/>
          <p:cNvSpPr/>
          <p:nvPr/>
        </p:nvSpPr>
        <p:spPr bwMode="auto">
          <a:xfrm>
            <a:off x="2485805" y="2451218"/>
            <a:ext cx="7290810" cy="33319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&lt;body&gt;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a:t>
            </a:r>
            <a:r>
              <a:rPr lang="zh-CN" altLang="en-US" sz="1600">
                <a:solidFill>
                  <a:srgbClr val="595959"/>
                </a:solidFill>
                <a:latin typeface="微软雅黑" panose="020B0503020204020204" pitchFamily="34" charset="-122"/>
                <a:ea typeface="微软雅黑" panose="020B0503020204020204" pitchFamily="34" charset="-122"/>
                <a:sym typeface="+mn-ea"/>
              </a:rPr>
              <a:t>定义具备宽度和高度的父容器 </a:t>
            </a:r>
            <a:r>
              <a:rPr lang="en-US" altLang="zh-CN" sz="1600">
                <a:solidFill>
                  <a:srgbClr val="595959"/>
                </a:solidFill>
                <a:latin typeface="微软雅黑" panose="020B0503020204020204" pitchFamily="34" charset="-122"/>
                <a:ea typeface="微软雅黑" panose="020B0503020204020204" pitchFamily="34" charset="-122"/>
                <a:sym typeface="+mn-ea"/>
              </a:rPr>
              <a:t>--&gt;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&lt;div id="main" style="width: 600px;height:400px;"&gt;&lt;/div&gt;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&lt;script type="text/javascript"&gt;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 </a:t>
            </a:r>
            <a:r>
              <a:rPr lang="zh-CN" altLang="en-US" sz="1600">
                <a:solidFill>
                  <a:srgbClr val="595959"/>
                </a:solidFill>
                <a:latin typeface="微软雅黑" panose="020B0503020204020204" pitchFamily="34" charset="-122"/>
                <a:ea typeface="微软雅黑" panose="020B0503020204020204" pitchFamily="34" charset="-122"/>
                <a:sym typeface="+mn-ea"/>
              </a:rPr>
              <a:t>初始化</a:t>
            </a:r>
            <a:r>
              <a:rPr lang="en-US" altLang="zh-CN" sz="1600">
                <a:solidFill>
                  <a:srgbClr val="595959"/>
                </a:solidFill>
                <a:latin typeface="微软雅黑" panose="020B0503020204020204" pitchFamily="34" charset="-122"/>
                <a:ea typeface="微软雅黑" panose="020B0503020204020204" pitchFamily="34" charset="-122"/>
                <a:sym typeface="+mn-ea"/>
              </a:rPr>
              <a:t>ECharts</a:t>
            </a:r>
            <a:r>
              <a:rPr lang="zh-CN" altLang="en-US" sz="1600">
                <a:solidFill>
                  <a:srgbClr val="595959"/>
                </a:solidFill>
                <a:latin typeface="微软雅黑" panose="020B0503020204020204" pitchFamily="34" charset="-122"/>
                <a:ea typeface="微软雅黑" panose="020B0503020204020204" pitchFamily="34" charset="-122"/>
                <a:sym typeface="+mn-ea"/>
              </a:rPr>
              <a:t>实例</a:t>
            </a:r>
          </a:p>
          <a:p>
            <a:pPr>
              <a:lnSpc>
                <a:spcPct val="150000"/>
              </a:lnSpc>
              <a:defRPr/>
            </a:pPr>
            <a:r>
              <a:rPr lang="zh-CN" altLang="en-US" sz="1600">
                <a:solidFill>
                  <a:srgbClr val="595959"/>
                </a:solidFill>
                <a:latin typeface="微软雅黑" panose="020B0503020204020204" pitchFamily="34" charset="-122"/>
                <a:ea typeface="微软雅黑" panose="020B0503020204020204" pitchFamily="34" charset="-122"/>
                <a:sym typeface="+mn-ea"/>
              </a:rPr>
              <a:t>        </a:t>
            </a:r>
            <a:r>
              <a:rPr lang="en-US" altLang="zh-CN" sz="1600">
                <a:solidFill>
                  <a:srgbClr val="595959"/>
                </a:solidFill>
                <a:latin typeface="微软雅黑" panose="020B0503020204020204" pitchFamily="34" charset="-122"/>
                <a:ea typeface="微软雅黑" panose="020B0503020204020204" pitchFamily="34" charset="-122"/>
                <a:sym typeface="+mn-ea"/>
              </a:rPr>
              <a:t>var myChart = echarts.init(document.getElementById('main'));</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&lt;/script&gt;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&lt;/body&gt;</a:t>
            </a:r>
          </a:p>
        </p:txBody>
      </p:sp>
      <p:sp>
        <p:nvSpPr>
          <p:cNvPr id="9"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9.2.3 ECharts</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的基本使用</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61488324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71292" y="572758"/>
            <a:ext cx="3911746"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章节概述</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1369B2"/>
                </a:solidFill>
                <a:latin typeface="微软雅黑" panose="020B0503020204020204" pitchFamily="34" charset="-122"/>
                <a:ea typeface="微软雅黑" panose="020B0503020204020204" pitchFamily="34" charset="-122"/>
                <a:cs typeface="+mn-ea"/>
                <a:sym typeface="+mn-lt"/>
              </a:rPr>
              <a:t> Summary</a:t>
            </a:r>
            <a:endParaRPr lang="en-GB" sz="2400" dirty="0">
              <a:solidFill>
                <a:srgbClr val="1369B2"/>
              </a:solidFill>
              <a:latin typeface="微软雅黑" panose="020B0503020204020204" pitchFamily="34" charset="-122"/>
              <a:ea typeface="微软雅黑" panose="020B0503020204020204" pitchFamily="34" charset="-122"/>
              <a:cs typeface="+mn-ea"/>
              <a:sym typeface="+mn-lt"/>
            </a:endParaRPr>
          </a:p>
        </p:txBody>
      </p:sp>
      <p:sp>
        <p:nvSpPr>
          <p:cNvPr id="80" name="TextBox 35"/>
          <p:cNvSpPr txBox="1">
            <a:spLocks noChangeArrowheads="1"/>
          </p:cNvSpPr>
          <p:nvPr/>
        </p:nvSpPr>
        <p:spPr bwMode="auto">
          <a:xfrm>
            <a:off x="1019460" y="2333164"/>
            <a:ext cx="10151132" cy="196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ncho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buClrTx/>
              <a:buSzTx/>
              <a:buFontTx/>
            </a:pPr>
            <a:r>
              <a:rPr lang="zh-CN" altLang="en-US" sz="2000">
                <a:solidFill>
                  <a:srgbClr val="0075CC"/>
                </a:solidFill>
                <a:latin typeface="微软雅黑" panose="020B0503020204020204" pitchFamily="34" charset="-122"/>
                <a:ea typeface="微软雅黑" panose="020B0503020204020204" pitchFamily="34" charset="-122"/>
              </a:rPr>
              <a:t>详情页</a:t>
            </a:r>
            <a:r>
              <a:rPr lang="zh-CN" altLang="en-US" sz="2000">
                <a:solidFill>
                  <a:srgbClr val="595959"/>
                </a:solidFill>
                <a:latin typeface="微软雅黑" panose="020B0503020204020204" pitchFamily="34" charset="-122"/>
                <a:ea typeface="微软雅黑" panose="020B0503020204020204" pitchFamily="34" charset="-122"/>
              </a:rPr>
              <a:t>是智能租房项目中比较重要的模块，它除了比列表页展示更为详尽的房源信息外，还以图表的形式为用户</a:t>
            </a:r>
            <a:r>
              <a:rPr lang="zh-CN" altLang="en-US" sz="2000">
                <a:solidFill>
                  <a:srgbClr val="0075CC"/>
                </a:solidFill>
                <a:latin typeface="微软雅黑" panose="020B0503020204020204" pitchFamily="34" charset="-122"/>
                <a:ea typeface="微软雅黑" panose="020B0503020204020204" pitchFamily="34" charset="-122"/>
              </a:rPr>
              <a:t>展示</a:t>
            </a:r>
            <a:r>
              <a:rPr lang="zh-CN" altLang="en-US" sz="2000">
                <a:solidFill>
                  <a:srgbClr val="595959"/>
                </a:solidFill>
                <a:latin typeface="微软雅黑" panose="020B0503020204020204" pitchFamily="34" charset="-122"/>
                <a:ea typeface="微软雅黑" panose="020B0503020204020204" pitchFamily="34" charset="-122"/>
              </a:rPr>
              <a:t>了</a:t>
            </a:r>
            <a:r>
              <a:rPr lang="zh-CN" altLang="en-US" sz="2000">
                <a:solidFill>
                  <a:srgbClr val="0075CC"/>
                </a:solidFill>
                <a:latin typeface="微软雅黑" panose="020B0503020204020204" pitchFamily="34" charset="-122"/>
                <a:ea typeface="微软雅黑" panose="020B0503020204020204" pitchFamily="34" charset="-122"/>
              </a:rPr>
              <a:t>户型</a:t>
            </a:r>
            <a:r>
              <a:rPr lang="zh-CN" altLang="en-US" sz="2000">
                <a:solidFill>
                  <a:srgbClr val="595959"/>
                </a:solidFill>
                <a:latin typeface="微软雅黑" panose="020B0503020204020204" pitchFamily="34" charset="-122"/>
                <a:ea typeface="微软雅黑" panose="020B0503020204020204" pitchFamily="34" charset="-122"/>
              </a:rPr>
              <a:t>、</a:t>
            </a:r>
            <a:r>
              <a:rPr lang="zh-CN" altLang="en-US" sz="2000">
                <a:solidFill>
                  <a:srgbClr val="0075CC"/>
                </a:solidFill>
                <a:latin typeface="微软雅黑" panose="020B0503020204020204" pitchFamily="34" charset="-122"/>
                <a:ea typeface="微软雅黑" panose="020B0503020204020204" pitchFamily="34" charset="-122"/>
              </a:rPr>
              <a:t>数量</a:t>
            </a:r>
            <a:r>
              <a:rPr lang="zh-CN" altLang="en-US" sz="2000">
                <a:solidFill>
                  <a:srgbClr val="595959"/>
                </a:solidFill>
                <a:latin typeface="微软雅黑" panose="020B0503020204020204" pitchFamily="34" charset="-122"/>
                <a:ea typeface="微软雅黑" panose="020B0503020204020204" pitchFamily="34" charset="-122"/>
              </a:rPr>
              <a:t>、</a:t>
            </a:r>
            <a:r>
              <a:rPr lang="zh-CN" altLang="en-US" sz="2000">
                <a:solidFill>
                  <a:srgbClr val="0075CC"/>
                </a:solidFill>
                <a:latin typeface="微软雅黑" panose="020B0503020204020204" pitchFamily="34" charset="-122"/>
                <a:ea typeface="微软雅黑" panose="020B0503020204020204" pitchFamily="34" charset="-122"/>
              </a:rPr>
              <a:t>价格走势</a:t>
            </a:r>
            <a:r>
              <a:rPr lang="zh-CN" altLang="en-US" sz="2000">
                <a:solidFill>
                  <a:srgbClr val="595959"/>
                </a:solidFill>
                <a:latin typeface="微软雅黑" panose="020B0503020204020204" pitchFamily="34" charset="-122"/>
                <a:ea typeface="微软雅黑" panose="020B0503020204020204" pitchFamily="34" charset="-122"/>
              </a:rPr>
              <a:t>、</a:t>
            </a:r>
            <a:r>
              <a:rPr lang="zh-CN" altLang="en-US" sz="2000">
                <a:solidFill>
                  <a:srgbClr val="0075CC"/>
                </a:solidFill>
                <a:latin typeface="微软雅黑" panose="020B0503020204020204" pitchFamily="34" charset="-122"/>
                <a:ea typeface="微软雅黑" panose="020B0503020204020204" pitchFamily="34" charset="-122"/>
              </a:rPr>
              <a:t>预测房价走势</a:t>
            </a:r>
            <a:r>
              <a:rPr lang="zh-CN" altLang="en-US" sz="2000">
                <a:solidFill>
                  <a:srgbClr val="595959"/>
                </a:solidFill>
                <a:latin typeface="微软雅黑" panose="020B0503020204020204" pitchFamily="34" charset="-122"/>
                <a:ea typeface="微软雅黑" panose="020B0503020204020204" pitchFamily="34" charset="-122"/>
              </a:rPr>
              <a:t>等相关信息。详情页模块包含</a:t>
            </a:r>
            <a:r>
              <a:rPr lang="en-US" altLang="zh-CN" sz="2000">
                <a:solidFill>
                  <a:srgbClr val="595959"/>
                </a:solidFill>
                <a:latin typeface="微软雅黑" panose="020B0503020204020204" pitchFamily="34" charset="-122"/>
                <a:ea typeface="微软雅黑" panose="020B0503020204020204" pitchFamily="34" charset="-122"/>
              </a:rPr>
              <a:t>5</a:t>
            </a:r>
            <a:r>
              <a:rPr lang="zh-CN" altLang="en-US" sz="2000">
                <a:solidFill>
                  <a:srgbClr val="595959"/>
                </a:solidFill>
                <a:latin typeface="微软雅黑" panose="020B0503020204020204" pitchFamily="34" charset="-122"/>
                <a:ea typeface="微软雅黑" panose="020B0503020204020204" pitchFamily="34" charset="-122"/>
              </a:rPr>
              <a:t>个功能，分别是</a:t>
            </a:r>
            <a:r>
              <a:rPr lang="zh-CN" altLang="en-US" sz="2000">
                <a:solidFill>
                  <a:srgbClr val="0075CC"/>
                </a:solidFill>
                <a:latin typeface="微软雅黑" panose="020B0503020204020204" pitchFamily="34" charset="-122"/>
                <a:ea typeface="微软雅黑" panose="020B0503020204020204" pitchFamily="34" charset="-122"/>
              </a:rPr>
              <a:t>房源信息展示</a:t>
            </a:r>
            <a:r>
              <a:rPr lang="zh-CN" altLang="en-US" sz="2000">
                <a:solidFill>
                  <a:srgbClr val="595959"/>
                </a:solidFill>
                <a:latin typeface="微软雅黑" panose="020B0503020204020204" pitchFamily="34" charset="-122"/>
                <a:ea typeface="微软雅黑" panose="020B0503020204020204" pitchFamily="34" charset="-122"/>
              </a:rPr>
              <a:t>、</a:t>
            </a:r>
            <a:r>
              <a:rPr lang="zh-CN" altLang="en-US" sz="2000">
                <a:solidFill>
                  <a:srgbClr val="0075CC"/>
                </a:solidFill>
                <a:latin typeface="微软雅黑" panose="020B0503020204020204" pitchFamily="34" charset="-122"/>
                <a:ea typeface="微软雅黑" panose="020B0503020204020204" pitchFamily="34" charset="-122"/>
              </a:rPr>
              <a:t>户型占比可视化</a:t>
            </a:r>
            <a:r>
              <a:rPr lang="zh-CN" altLang="en-US" sz="2000">
                <a:solidFill>
                  <a:srgbClr val="595959"/>
                </a:solidFill>
                <a:latin typeface="微软雅黑" panose="020B0503020204020204" pitchFamily="34" charset="-122"/>
                <a:ea typeface="微软雅黑" panose="020B0503020204020204" pitchFamily="34" charset="-122"/>
              </a:rPr>
              <a:t>、</a:t>
            </a:r>
            <a:r>
              <a:rPr lang="zh-CN" altLang="en-US" sz="2000">
                <a:solidFill>
                  <a:srgbClr val="0075CC"/>
                </a:solidFill>
                <a:latin typeface="微软雅黑" panose="020B0503020204020204" pitchFamily="34" charset="-122"/>
                <a:ea typeface="微软雅黑" panose="020B0503020204020204" pitchFamily="34" charset="-122"/>
              </a:rPr>
              <a:t>小区房源数量</a:t>
            </a:r>
            <a:r>
              <a:rPr lang="en-US" altLang="zh-CN" sz="2000">
                <a:solidFill>
                  <a:srgbClr val="0075CC"/>
                </a:solidFill>
                <a:latin typeface="微软雅黑" panose="020B0503020204020204" pitchFamily="34" charset="-122"/>
                <a:ea typeface="微软雅黑" panose="020B0503020204020204" pitchFamily="34" charset="-122"/>
              </a:rPr>
              <a:t>TOP20</a:t>
            </a:r>
            <a:r>
              <a:rPr lang="zh-CN" altLang="en-US" sz="2000">
                <a:solidFill>
                  <a:srgbClr val="0075CC"/>
                </a:solidFill>
                <a:latin typeface="微软雅黑" panose="020B0503020204020204" pitchFamily="34" charset="-122"/>
                <a:ea typeface="微软雅黑" panose="020B0503020204020204" pitchFamily="34" charset="-122"/>
              </a:rPr>
              <a:t>可视化</a:t>
            </a:r>
            <a:r>
              <a:rPr lang="zh-CN" altLang="en-US" sz="2000">
                <a:solidFill>
                  <a:srgbClr val="595959"/>
                </a:solidFill>
                <a:latin typeface="微软雅黑" panose="020B0503020204020204" pitchFamily="34" charset="-122"/>
                <a:ea typeface="微软雅黑" panose="020B0503020204020204" pitchFamily="34" charset="-122"/>
              </a:rPr>
              <a:t>、</a:t>
            </a:r>
            <a:r>
              <a:rPr lang="zh-CN" altLang="en-US" sz="2000">
                <a:solidFill>
                  <a:srgbClr val="0075CC"/>
                </a:solidFill>
                <a:latin typeface="微软雅黑" panose="020B0503020204020204" pitchFamily="34" charset="-122"/>
                <a:ea typeface="微软雅黑" panose="020B0503020204020204" pitchFamily="34" charset="-122"/>
              </a:rPr>
              <a:t>户型价格走势可视化</a:t>
            </a:r>
            <a:r>
              <a:rPr lang="zh-CN" altLang="en-US" sz="2000">
                <a:solidFill>
                  <a:srgbClr val="595959"/>
                </a:solidFill>
                <a:latin typeface="微软雅黑" panose="020B0503020204020204" pitchFamily="34" charset="-122"/>
                <a:ea typeface="微软雅黑" panose="020B0503020204020204" pitchFamily="34" charset="-122"/>
              </a:rPr>
              <a:t>和</a:t>
            </a:r>
            <a:r>
              <a:rPr lang="zh-CN" altLang="en-US" sz="2000">
                <a:solidFill>
                  <a:srgbClr val="0075CC"/>
                </a:solidFill>
                <a:latin typeface="微软雅黑" panose="020B0503020204020204" pitchFamily="34" charset="-122"/>
                <a:ea typeface="微软雅黑" panose="020B0503020204020204" pitchFamily="34" charset="-122"/>
              </a:rPr>
              <a:t>预测房价走势可视化</a:t>
            </a:r>
            <a:r>
              <a:rPr lang="zh-CN" altLang="en-US" sz="2000">
                <a:solidFill>
                  <a:srgbClr val="595959"/>
                </a:solidFill>
                <a:latin typeface="微软雅黑" panose="020B0503020204020204" pitchFamily="34" charset="-122"/>
                <a:ea typeface="微软雅黑" panose="020B0503020204020204" pitchFamily="34" charset="-122"/>
              </a:rPr>
              <a:t>，本章将带领大家实现这</a:t>
            </a:r>
            <a:r>
              <a:rPr lang="en-US" altLang="zh-CN" sz="2000">
                <a:solidFill>
                  <a:srgbClr val="595959"/>
                </a:solidFill>
                <a:latin typeface="微软雅黑" panose="020B0503020204020204" pitchFamily="34" charset="-122"/>
                <a:ea typeface="微软雅黑" panose="020B0503020204020204" pitchFamily="34" charset="-122"/>
              </a:rPr>
              <a:t>5</a:t>
            </a:r>
            <a:r>
              <a:rPr lang="zh-CN" altLang="en-US" sz="2000">
                <a:solidFill>
                  <a:srgbClr val="595959"/>
                </a:solidFill>
                <a:latin typeface="微软雅黑" panose="020B0503020204020204" pitchFamily="34" charset="-122"/>
                <a:ea typeface="微软雅黑" panose="020B0503020204020204" pitchFamily="34" charset="-122"/>
              </a:rPr>
              <a:t>个功能。</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66614" y="981522"/>
            <a:ext cx="4680520" cy="648072"/>
            <a:chOff x="1115236" y="981522"/>
            <a:chExt cx="2732370" cy="648072"/>
          </a:xfrm>
        </p:grpSpPr>
        <p:sp>
          <p:nvSpPr>
            <p:cNvPr id="10" name="圆角矩形 9"/>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通过</a:t>
              </a:r>
              <a:r>
                <a:rPr lang="en-US" altLang="zh-CN" sz="2000">
                  <a:solidFill>
                    <a:srgbClr val="FF0000"/>
                  </a:solidFill>
                  <a:latin typeface="微软雅黑" panose="020B0503020204020204" pitchFamily="34" charset="-122"/>
                  <a:ea typeface="微软雅黑" panose="020B0503020204020204" pitchFamily="34" charset="-122"/>
                </a:rPr>
                <a:t>setOption()</a:t>
              </a:r>
              <a:r>
                <a:rPr lang="zh-CN" altLang="en-US" sz="2000">
                  <a:solidFill>
                    <a:srgbClr val="FF0000"/>
                  </a:solidFill>
                  <a:latin typeface="微软雅黑" panose="020B0503020204020204" pitchFamily="34" charset="-122"/>
                  <a:ea typeface="微软雅黑" panose="020B0503020204020204" pitchFamily="34" charset="-122"/>
                </a:rPr>
                <a:t>函数生成图表</a:t>
              </a:r>
            </a:p>
          </p:txBody>
        </p:sp>
      </p:grpSp>
      <p:sp>
        <p:nvSpPr>
          <p:cNvPr id="12" name="椭圆 11"/>
          <p:cNvSpPr/>
          <p:nvPr/>
        </p:nvSpPr>
        <p:spPr>
          <a:xfrm>
            <a:off x="982640"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9.2.3 ECharts</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的基本使用</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14" name="TextBox 35">
            <a:extLst>
              <a:ext uri="{FF2B5EF4-FFF2-40B4-BE49-F238E27FC236}">
                <a16:creationId xmlns:a16="http://schemas.microsoft.com/office/drawing/2014/main" id="{29EEAFD9-93C7-43A1-935E-BBBAAAD019A3}"/>
              </a:ext>
            </a:extLst>
          </p:cNvPr>
          <p:cNvSpPr txBox="1">
            <a:spLocks noChangeArrowheads="1"/>
          </p:cNvSpPr>
          <p:nvPr/>
        </p:nvSpPr>
        <p:spPr bwMode="auto">
          <a:xfrm>
            <a:off x="1088404" y="2040916"/>
            <a:ext cx="9972576" cy="53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702030404030204" pitchFamily="34" charset="0"/>
                <a:ea typeface="宋体" pitchFamily="2" charset="-122"/>
              </a:defRPr>
            </a:lvl1pPr>
            <a:lvl2pPr marL="742950" indent="-285750">
              <a:defRPr>
                <a:solidFill>
                  <a:schemeClr val="tx1"/>
                </a:solidFill>
                <a:latin typeface="Calibri" panose="020F0702030404030204" pitchFamily="34" charset="0"/>
                <a:ea typeface="宋体" pitchFamily="2" charset="-122"/>
              </a:defRPr>
            </a:lvl2pPr>
            <a:lvl3pPr marL="1143000" indent="-228600">
              <a:defRPr>
                <a:solidFill>
                  <a:schemeClr val="tx1"/>
                </a:solidFill>
                <a:latin typeface="Calibri" panose="020F0702030404030204" pitchFamily="34" charset="0"/>
                <a:ea typeface="宋体" pitchFamily="2" charset="-122"/>
              </a:defRPr>
            </a:lvl3pPr>
            <a:lvl4pPr marL="1600200" indent="-228600">
              <a:defRPr>
                <a:solidFill>
                  <a:schemeClr val="tx1"/>
                </a:solidFill>
                <a:latin typeface="Calibri" panose="020F0702030404030204" pitchFamily="34" charset="0"/>
                <a:ea typeface="宋体" pitchFamily="2" charset="-122"/>
              </a:defRPr>
            </a:lvl4pPr>
            <a:lvl5pPr marL="2057400" indent="-228600">
              <a:defRPr>
                <a:solidFill>
                  <a:schemeClr val="tx1"/>
                </a:solidFill>
                <a:latin typeface="Calibri" panose="020F0702030404030204"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9pPr>
          </a:lstStyle>
          <a:p>
            <a:pPr>
              <a:lnSpc>
                <a:spcPct val="150000"/>
              </a:lnSpc>
            </a:pPr>
            <a:r>
              <a:rPr lang="en-US" altLang="zh-CN" sz="1800">
                <a:solidFill>
                  <a:srgbClr val="0075CC"/>
                </a:solidFill>
                <a:latin typeface="微软雅黑" panose="020B0503020204020204" pitchFamily="34" charset="-122"/>
                <a:ea typeface="微软雅黑" panose="020B0503020204020204" pitchFamily="34" charset="-122"/>
              </a:rPr>
              <a:t>setOption()</a:t>
            </a:r>
            <a:r>
              <a:rPr lang="zh-CN" altLang="en-US" sz="1800">
                <a:solidFill>
                  <a:srgbClr val="0075CC"/>
                </a:solidFill>
                <a:latin typeface="微软雅黑" panose="020B0503020204020204" pitchFamily="34" charset="-122"/>
                <a:ea typeface="微软雅黑" panose="020B0503020204020204" pitchFamily="34" charset="-122"/>
              </a:rPr>
              <a:t>函数</a:t>
            </a:r>
            <a:r>
              <a:rPr lang="zh-CN" altLang="en-US" sz="1800">
                <a:solidFill>
                  <a:srgbClr val="595959"/>
                </a:solidFill>
                <a:latin typeface="微软雅黑" panose="020B0503020204020204" pitchFamily="34" charset="-122"/>
                <a:ea typeface="微软雅黑" panose="020B0503020204020204" pitchFamily="34" charset="-122"/>
              </a:rPr>
              <a:t>可以为图表指定</a:t>
            </a:r>
            <a:r>
              <a:rPr lang="zh-CN" altLang="en-US" sz="1800">
                <a:solidFill>
                  <a:srgbClr val="0075CC"/>
                </a:solidFill>
                <a:latin typeface="微软雅黑" panose="020B0503020204020204" pitchFamily="34" charset="-122"/>
                <a:ea typeface="微软雅黑" panose="020B0503020204020204" pitchFamily="34" charset="-122"/>
              </a:rPr>
              <a:t>配置项</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数据</a:t>
            </a:r>
            <a:r>
              <a:rPr lang="zh-CN" altLang="en-US" sz="1800">
                <a:solidFill>
                  <a:srgbClr val="595959"/>
                </a:solidFill>
                <a:latin typeface="微软雅黑" panose="020B0503020204020204" pitchFamily="34" charset="-122"/>
                <a:ea typeface="微软雅黑" panose="020B0503020204020204" pitchFamily="34" charset="-122"/>
              </a:rPr>
              <a:t>，以生成一个</a:t>
            </a:r>
            <a:r>
              <a:rPr lang="zh-CN" altLang="en-US" sz="1800">
                <a:solidFill>
                  <a:srgbClr val="0075CC"/>
                </a:solidFill>
                <a:latin typeface="微软雅黑" panose="020B0503020204020204" pitchFamily="34" charset="-122"/>
                <a:ea typeface="微软雅黑" panose="020B0503020204020204" pitchFamily="34" charset="-122"/>
              </a:rPr>
              <a:t>指定样式</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图表</a:t>
            </a:r>
            <a:r>
              <a:rPr lang="zh-CN" altLang="en-US" sz="1800">
                <a:solidFill>
                  <a:srgbClr val="595959"/>
                </a:solidFill>
                <a:latin typeface="微软雅黑" panose="020B0503020204020204" pitchFamily="34" charset="-122"/>
                <a:ea typeface="微软雅黑" panose="020B0503020204020204" pitchFamily="34" charset="-122"/>
              </a:rPr>
              <a:t>。</a:t>
            </a:r>
            <a:endParaRPr lang="zh-CN" altLang="en-US" sz="1800" dirty="0">
              <a:solidFill>
                <a:srgbClr val="595959"/>
              </a:solidFill>
              <a:latin typeface="微软雅黑" panose="020B0503020204020204" pitchFamily="34" charset="-122"/>
              <a:ea typeface="微软雅黑" panose="020B0503020204020204" pitchFamily="34" charset="-122"/>
            </a:endParaRPr>
          </a:p>
        </p:txBody>
      </p:sp>
      <p:sp>
        <p:nvSpPr>
          <p:cNvPr id="15" name="矩形 14"/>
          <p:cNvSpPr/>
          <p:nvPr/>
        </p:nvSpPr>
        <p:spPr bwMode="auto">
          <a:xfrm>
            <a:off x="2062758" y="2727896"/>
            <a:ext cx="8970578" cy="760812"/>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setOption(option: Object, notMerge?: boolean, lazyUpdate?: boolean) </a:t>
            </a:r>
            <a:endParaRPr lang="zh-CN" altLang="zh-CN" sz="18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剪去单角的矩形 15"/>
          <p:cNvSpPr/>
          <p:nvPr/>
        </p:nvSpPr>
        <p:spPr>
          <a:xfrm flipH="1">
            <a:off x="1143691" y="2727896"/>
            <a:ext cx="808346" cy="760812"/>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062758" y="3511291"/>
            <a:ext cx="8998222" cy="1754326"/>
          </a:xfrm>
          <a:prstGeom prst="rect">
            <a:avLst/>
          </a:prstGeom>
        </p:spPr>
        <p:txBody>
          <a:bodyPr wrap="square">
            <a:spAutoFit/>
          </a:bodyPr>
          <a:lstStyle/>
          <a:p>
            <a:pPr marL="342900" lvl="1" indent="-342900">
              <a:lnSpc>
                <a:spcPct val="150000"/>
              </a:lnSpc>
              <a:buClr>
                <a:schemeClr val="tx1"/>
              </a:buClr>
              <a:buFont typeface="Wingdings" panose="05000000000000000000" pitchFamily="2" charset="2"/>
              <a:buChar char="Ø"/>
            </a:pPr>
            <a:r>
              <a:rPr lang="en-US" altLang="zh-CN" sz="18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option</a:t>
            </a:r>
            <a:r>
              <a:rPr lang="zh-CN" altLang="zh-CN" sz="18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图表的</a:t>
            </a:r>
            <a:r>
              <a:rPr lang="zh-CN" altLang="en-US" sz="18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配置项</a:t>
            </a:r>
            <a:r>
              <a:rPr lang="zh-CN" altLang="en-US" sz="18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以及</a:t>
            </a:r>
            <a:r>
              <a:rPr lang="zh-CN" altLang="en-US" sz="18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数据</a:t>
            </a:r>
            <a:r>
              <a:rPr lang="zh-CN" altLang="en-US" sz="18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。例如，配置项</a:t>
            </a:r>
            <a:r>
              <a:rPr lang="en-US" altLang="zh-CN" sz="18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series</a:t>
            </a:r>
            <a:r>
              <a:rPr lang="zh-CN" altLang="en-US" sz="18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用于设置图表的类型和存放图表的数据。</a:t>
            </a:r>
            <a:endParaRPr lang="en-US" altLang="zh-CN" sz="18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lvl="1" indent="-342900">
              <a:lnSpc>
                <a:spcPct val="150000"/>
              </a:lnSpc>
              <a:buClr>
                <a:schemeClr val="tx1"/>
              </a:buClr>
              <a:buFont typeface="Wingdings" panose="05000000000000000000" pitchFamily="2" charset="2"/>
              <a:buChar char="Ø"/>
            </a:pPr>
            <a:r>
              <a:rPr lang="en-US" altLang="zh-CN" sz="18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notMerge</a:t>
            </a:r>
            <a:r>
              <a:rPr lang="zh-CN" altLang="zh-CN" sz="18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是否不与之前设置的</a:t>
            </a:r>
            <a:r>
              <a:rPr lang="en-US" altLang="zh-CN" sz="18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option</a:t>
            </a:r>
            <a:r>
              <a:rPr lang="zh-CN" altLang="en-US" sz="18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进行</a:t>
            </a:r>
            <a:r>
              <a:rPr lang="zh-CN" altLang="en-US" sz="18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合并</a:t>
            </a:r>
            <a:r>
              <a:rPr lang="zh-CN" altLang="en-US" sz="18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，默认值为 </a:t>
            </a:r>
            <a:r>
              <a:rPr lang="en-US" altLang="zh-CN" sz="18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false</a:t>
            </a:r>
            <a:r>
              <a:rPr lang="zh-CN" altLang="en-US" sz="18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，表示</a:t>
            </a:r>
            <a:r>
              <a:rPr lang="zh-CN" altLang="en-US" sz="18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合并</a:t>
            </a:r>
            <a:r>
              <a:rPr lang="zh-CN" altLang="en-US" sz="18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8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lvl="1" indent="-342900">
              <a:lnSpc>
                <a:spcPct val="150000"/>
              </a:lnSpc>
              <a:buClr>
                <a:schemeClr val="tx1"/>
              </a:buClr>
              <a:buFont typeface="Wingdings" panose="05000000000000000000" pitchFamily="2" charset="2"/>
              <a:buChar char="Ø"/>
            </a:pPr>
            <a:r>
              <a:rPr lang="en-US" altLang="zh-CN" sz="18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lazyUpdate</a:t>
            </a:r>
            <a:r>
              <a:rPr lang="zh-CN" altLang="zh-CN" sz="18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设置完</a:t>
            </a:r>
            <a:r>
              <a:rPr lang="en-US" altLang="zh-CN" sz="18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option</a:t>
            </a:r>
            <a:r>
              <a:rPr lang="zh-CN" altLang="en-US" sz="18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后是否不立即</a:t>
            </a:r>
            <a:r>
              <a:rPr lang="zh-CN" altLang="en-US" sz="18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更新图表</a:t>
            </a:r>
            <a:r>
              <a:rPr lang="zh-CN" altLang="en-US" sz="18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，默认值为 </a:t>
            </a:r>
            <a:r>
              <a:rPr lang="en-US" altLang="zh-CN" sz="18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false</a:t>
            </a:r>
            <a:r>
              <a:rPr lang="zh-CN" altLang="en-US" sz="18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，代表</a:t>
            </a:r>
            <a:r>
              <a:rPr lang="zh-CN" altLang="en-US" sz="18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立即更新</a:t>
            </a:r>
            <a:r>
              <a:rPr lang="zh-CN" altLang="en-US" sz="18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8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文本框 17"/>
          <p:cNvSpPr txBox="1"/>
          <p:nvPr/>
        </p:nvSpPr>
        <p:spPr>
          <a:xfrm>
            <a:off x="1199050" y="2750480"/>
            <a:ext cx="697627" cy="707886"/>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语法</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格式</a:t>
            </a:r>
          </a:p>
        </p:txBody>
      </p:sp>
      <p:sp>
        <p:nvSpPr>
          <p:cNvPr id="19" name="Freeform 16"/>
          <p:cNvSpPr/>
          <p:nvPr/>
        </p:nvSpPr>
        <p:spPr bwMode="auto">
          <a:xfrm>
            <a:off x="1952036" y="2750479"/>
            <a:ext cx="110722" cy="73822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3" name="矩形 2"/>
          <p:cNvSpPr/>
          <p:nvPr/>
        </p:nvSpPr>
        <p:spPr>
          <a:xfrm>
            <a:off x="2063599" y="5590034"/>
            <a:ext cx="6092825" cy="458908"/>
          </a:xfrm>
          <a:prstGeom prst="rect">
            <a:avLst/>
          </a:prstGeom>
        </p:spPr>
        <p:txBody>
          <a:bodyPr>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在&lt;script&gt;与&lt;/script&gt;标签之间增加生成图表的代码。</a:t>
            </a:r>
          </a:p>
        </p:txBody>
      </p:sp>
      <p:grpSp>
        <p:nvGrpSpPr>
          <p:cNvPr id="20" name="组合 18">
            <a:extLst>
              <a:ext uri="{FF2B5EF4-FFF2-40B4-BE49-F238E27FC236}">
                <a16:creationId xmlns:a16="http://schemas.microsoft.com/office/drawing/2014/main" id="{2B542E9E-0ADD-4266-A889-F99B1E170665}"/>
              </a:ext>
            </a:extLst>
          </p:cNvPr>
          <p:cNvGrpSpPr>
            <a:grpSpLocks/>
          </p:cNvGrpSpPr>
          <p:nvPr/>
        </p:nvGrpSpPr>
        <p:grpSpPr bwMode="auto">
          <a:xfrm>
            <a:off x="8914024" y="5661592"/>
            <a:ext cx="2119312" cy="387350"/>
            <a:chOff x="6356350" y="4705038"/>
            <a:chExt cx="2119842" cy="387349"/>
          </a:xfrm>
        </p:grpSpPr>
        <p:pic>
          <p:nvPicPr>
            <p:cNvPr id="21" name="Picture 13" descr="C:\Users\Administrator\Desktop\未标题-2.png">
              <a:hlinkClick r:id="rId3"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23" name="矩形 10">
                <a:hlinkClick r:id="rId3"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24" name="立方体 18">
                <a:hlinkClick r:id="rId3"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5" name="半闭框 24">
                <a:hlinkClick r:id="rId3"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26" name="半闭框 25">
                <a:hlinkClick r:id="rId3"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27" name="直接连接符 21">
                <a:hlinkClick r:id="rId3"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427480925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99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熟悉</a:t>
            </a:r>
            <a:r>
              <a:rPr lang="en-US" altLang="zh-CN"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ECharts</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的用法</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和</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配置项</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，能够通过</a:t>
            </a:r>
            <a:r>
              <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ECharts</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绘制常用图表</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，并为图表</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添加配置项</a:t>
            </a:r>
            <a:endParaRPr lang="zh-CN" sz="2000" dirty="0">
              <a:solidFill>
                <a:srgbClr val="0075CC"/>
              </a:solidFill>
              <a:latin typeface="微软雅黑" panose="020B0503020204020204" pitchFamily="34" charset="-122"/>
              <a:ea typeface="微软雅黑" panose="020B0503020204020204" pitchFamily="34" charset="-122"/>
              <a:cs typeface="+mn-ea"/>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9.2.4 ECharts</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的常用配置项</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40076105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9062" y="2799353"/>
            <a:ext cx="5478267" cy="1754326"/>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为了使图表传达准确的信息，</a:t>
            </a:r>
            <a:r>
              <a:rPr lang="en-US" altLang="zh-CN" sz="1800">
                <a:solidFill>
                  <a:srgbClr val="595959"/>
                </a:solidFill>
                <a:latin typeface="微软雅黑" panose="020B0503020204020204" pitchFamily="34" charset="-122"/>
                <a:ea typeface="微软雅黑" panose="020B0503020204020204" pitchFamily="34" charset="-122"/>
              </a:rPr>
              <a:t>ECharts</a:t>
            </a:r>
            <a:r>
              <a:rPr lang="zh-CN" altLang="en-US" sz="1800">
                <a:solidFill>
                  <a:srgbClr val="595959"/>
                </a:solidFill>
                <a:latin typeface="微软雅黑" panose="020B0503020204020204" pitchFamily="34" charset="-122"/>
                <a:ea typeface="微软雅黑" panose="020B0503020204020204" pitchFamily="34" charset="-122"/>
              </a:rPr>
              <a:t>内置了众多配置项，用于为图表设置</a:t>
            </a:r>
            <a:r>
              <a:rPr lang="zh-CN" altLang="en-US" sz="1800">
                <a:solidFill>
                  <a:srgbClr val="0075CC"/>
                </a:solidFill>
                <a:latin typeface="微软雅黑" panose="020B0503020204020204" pitchFamily="34" charset="-122"/>
                <a:ea typeface="微软雅黑" panose="020B0503020204020204" pitchFamily="34" charset="-122"/>
              </a:rPr>
              <a:t>辅助元素</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组件动画</a:t>
            </a:r>
            <a:r>
              <a:rPr lang="zh-CN" altLang="en-US" sz="1800">
                <a:solidFill>
                  <a:srgbClr val="595959"/>
                </a:solidFill>
                <a:latin typeface="微软雅黑" panose="020B0503020204020204" pitchFamily="34" charset="-122"/>
                <a:ea typeface="微软雅黑" panose="020B0503020204020204" pitchFamily="34" charset="-122"/>
              </a:rPr>
              <a:t>等。</a:t>
            </a:r>
            <a:r>
              <a:rPr lang="en-US" altLang="zh-CN" sz="1800">
                <a:solidFill>
                  <a:srgbClr val="595959"/>
                </a:solidFill>
                <a:latin typeface="微软雅黑" panose="020B0503020204020204" pitchFamily="34" charset="-122"/>
                <a:ea typeface="微软雅黑" panose="020B0503020204020204" pitchFamily="34" charset="-122"/>
              </a:rPr>
              <a:t>ECharts</a:t>
            </a:r>
            <a:r>
              <a:rPr lang="zh-CN" altLang="en-US" sz="1800">
                <a:solidFill>
                  <a:srgbClr val="595959"/>
                </a:solidFill>
                <a:latin typeface="微软雅黑" panose="020B0503020204020204" pitchFamily="34" charset="-122"/>
                <a:ea typeface="微软雅黑" panose="020B0503020204020204" pitchFamily="34" charset="-122"/>
              </a:rPr>
              <a:t>中常用的配置项包括</a:t>
            </a:r>
            <a:r>
              <a:rPr lang="en-US" altLang="zh-CN" sz="1800">
                <a:solidFill>
                  <a:srgbClr val="0075CC"/>
                </a:solidFill>
                <a:latin typeface="微软雅黑" panose="020B0503020204020204" pitchFamily="34" charset="-122"/>
                <a:ea typeface="微软雅黑" panose="020B0503020204020204" pitchFamily="34" charset="-122"/>
              </a:rPr>
              <a:t>title</a:t>
            </a: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0075CC"/>
                </a:solidFill>
                <a:latin typeface="微软雅黑" panose="020B0503020204020204" pitchFamily="34" charset="-122"/>
                <a:ea typeface="微软雅黑" panose="020B0503020204020204" pitchFamily="34" charset="-122"/>
              </a:rPr>
              <a:t>legend</a:t>
            </a: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0075CC"/>
                </a:solidFill>
                <a:latin typeface="微软雅黑" panose="020B0503020204020204" pitchFamily="34" charset="-122"/>
                <a:ea typeface="微软雅黑" panose="020B0503020204020204" pitchFamily="34" charset="-122"/>
              </a:rPr>
              <a:t>xAxis</a:t>
            </a:r>
            <a:r>
              <a:rPr lang="zh-CN" altLang="en-US" sz="1800">
                <a:solidFill>
                  <a:srgbClr val="595959"/>
                </a:solidFill>
                <a:latin typeface="微软雅黑" panose="020B0503020204020204" pitchFamily="34" charset="-122"/>
                <a:ea typeface="微软雅黑" panose="020B0503020204020204" pitchFamily="34" charset="-122"/>
              </a:rPr>
              <a:t>和</a:t>
            </a:r>
            <a:r>
              <a:rPr lang="en-US" altLang="zh-CN" sz="1800">
                <a:solidFill>
                  <a:srgbClr val="0075CC"/>
                </a:solidFill>
                <a:latin typeface="微软雅黑" panose="020B0503020204020204" pitchFamily="34" charset="-122"/>
                <a:ea typeface="微软雅黑" panose="020B0503020204020204" pitchFamily="34" charset="-122"/>
              </a:rPr>
              <a:t>yAxis</a:t>
            </a: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0075CC"/>
                </a:solidFill>
                <a:latin typeface="微软雅黑" panose="020B0503020204020204" pitchFamily="34" charset="-122"/>
                <a:ea typeface="微软雅黑" panose="020B0503020204020204" pitchFamily="34" charset="-122"/>
              </a:rPr>
              <a:t>grid</a:t>
            </a: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0075CC"/>
                </a:solidFill>
                <a:latin typeface="微软雅黑" panose="020B0503020204020204" pitchFamily="34" charset="-122"/>
                <a:ea typeface="微软雅黑" panose="020B0503020204020204" pitchFamily="34" charset="-122"/>
              </a:rPr>
              <a:t>tooltip</a:t>
            </a: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0075CC"/>
                </a:solidFill>
                <a:latin typeface="微软雅黑" panose="020B0503020204020204" pitchFamily="34" charset="-122"/>
                <a:ea typeface="微软雅黑" panose="020B0503020204020204" pitchFamily="34" charset="-122"/>
              </a:rPr>
              <a:t>series</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23"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9.2.4 ECharts</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的常用配置项</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29" name="图片 28"/>
          <p:cNvPicPr>
            <a:picLocks noChangeAspect="1"/>
          </p:cNvPicPr>
          <p:nvPr/>
        </p:nvPicPr>
        <p:blipFill>
          <a:blip r:embed="rId3"/>
          <a:stretch>
            <a:fillRect/>
          </a:stretch>
        </p:blipFill>
        <p:spPr>
          <a:xfrm>
            <a:off x="1126654" y="2061642"/>
            <a:ext cx="2995709" cy="3229748"/>
          </a:xfrm>
          <a:prstGeom prst="rect">
            <a:avLst/>
          </a:prstGeom>
        </p:spPr>
      </p:pic>
    </p:spTree>
    <p:extLst>
      <p:ext uri="{BB962C8B-B14F-4D97-AF65-F5344CB8AC3E}">
        <p14:creationId xmlns:p14="http://schemas.microsoft.com/office/powerpoint/2010/main" val="30633789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82638" y="1816419"/>
            <a:ext cx="10378773" cy="507831"/>
          </a:xfrm>
          <a:prstGeom prst="rect">
            <a:avLst/>
          </a:prstGeom>
        </p:spPr>
        <p:txBody>
          <a:bodyPr wrap="square">
            <a:spAutoFit/>
          </a:bodyPr>
          <a:lstStyle/>
          <a:p>
            <a:pPr>
              <a:lnSpc>
                <a:spcPct val="150000"/>
              </a:lnSpc>
            </a:pPr>
            <a:r>
              <a:rPr lang="en-US" altLang="zh-CN" sz="1800">
                <a:solidFill>
                  <a:srgbClr val="0075CC"/>
                </a:solidFill>
                <a:latin typeface="微软雅黑" panose="020B0503020204020204" pitchFamily="34" charset="-122"/>
                <a:ea typeface="微软雅黑" panose="020B0503020204020204" pitchFamily="34" charset="-122"/>
              </a:rPr>
              <a:t>title</a:t>
            </a:r>
            <a:r>
              <a:rPr lang="zh-CN" altLang="en-US" sz="1800">
                <a:solidFill>
                  <a:srgbClr val="0075CC"/>
                </a:solidFill>
                <a:latin typeface="微软雅黑" panose="020B0503020204020204" pitchFamily="34" charset="-122"/>
                <a:ea typeface="微软雅黑" panose="020B0503020204020204" pitchFamily="34" charset="-122"/>
              </a:rPr>
              <a:t>配置项</a:t>
            </a:r>
            <a:r>
              <a:rPr lang="zh-CN" altLang="en-US" sz="1800">
                <a:solidFill>
                  <a:srgbClr val="595959"/>
                </a:solidFill>
                <a:latin typeface="微软雅黑" panose="020B0503020204020204" pitchFamily="34" charset="-122"/>
                <a:ea typeface="微软雅黑" panose="020B0503020204020204" pitchFamily="34" charset="-122"/>
              </a:rPr>
              <a:t>用于为图表设置</a:t>
            </a:r>
            <a:r>
              <a:rPr lang="zh-CN" altLang="en-US" sz="1800">
                <a:solidFill>
                  <a:srgbClr val="0075CC"/>
                </a:solidFill>
                <a:latin typeface="微软雅黑" panose="020B0503020204020204" pitchFamily="34" charset="-122"/>
                <a:ea typeface="微软雅黑" panose="020B0503020204020204" pitchFamily="34" charset="-122"/>
              </a:rPr>
              <a:t>主标题</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副标题</a:t>
            </a:r>
            <a:r>
              <a:rPr lang="zh-CN" altLang="en-US" sz="1800">
                <a:solidFill>
                  <a:srgbClr val="595959"/>
                </a:solidFill>
                <a:latin typeface="微软雅黑" panose="020B0503020204020204" pitchFamily="34" charset="-122"/>
                <a:ea typeface="微软雅黑" panose="020B0503020204020204" pitchFamily="34" charset="-122"/>
              </a:rPr>
              <a:t>，帮助用户快速</a:t>
            </a:r>
            <a:r>
              <a:rPr lang="zh-CN" altLang="en-US" sz="1800">
                <a:solidFill>
                  <a:srgbClr val="0075CC"/>
                </a:solidFill>
                <a:latin typeface="微软雅黑" panose="020B0503020204020204" pitchFamily="34" charset="-122"/>
                <a:ea typeface="微软雅黑" panose="020B0503020204020204" pitchFamily="34" charset="-122"/>
              </a:rPr>
              <a:t>理解图表</a:t>
            </a:r>
            <a:r>
              <a:rPr lang="zh-CN" altLang="en-US" sz="1800">
                <a:solidFill>
                  <a:srgbClr val="595959"/>
                </a:solidFill>
                <a:latin typeface="微软雅黑" panose="020B0503020204020204" pitchFamily="34" charset="-122"/>
                <a:ea typeface="微软雅黑" panose="020B0503020204020204" pitchFamily="34" charset="-122"/>
              </a:rPr>
              <a:t>的意图。</a:t>
            </a:r>
          </a:p>
        </p:txBody>
      </p:sp>
      <p:sp>
        <p:nvSpPr>
          <p:cNvPr id="23"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9.2.4 ECharts</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的常用配置项</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aphicFrame>
        <p:nvGraphicFramePr>
          <p:cNvPr id="24" name="表格 23"/>
          <p:cNvGraphicFramePr>
            <a:graphicFrameLocks noGrp="1"/>
          </p:cNvGraphicFramePr>
          <p:nvPr>
            <p:extLst>
              <p:ext uri="{D42A27DB-BD31-4B8C-83A1-F6EECF244321}">
                <p14:modId xmlns:p14="http://schemas.microsoft.com/office/powerpoint/2010/main" val="962675540"/>
              </p:ext>
            </p:extLst>
          </p:nvPr>
        </p:nvGraphicFramePr>
        <p:xfrm>
          <a:off x="1133247" y="2512246"/>
          <a:ext cx="9433048" cy="3252786"/>
        </p:xfrm>
        <a:graphic>
          <a:graphicData uri="http://schemas.openxmlformats.org/drawingml/2006/table">
            <a:tbl>
              <a:tblPr/>
              <a:tblGrid>
                <a:gridCol w="1457486">
                  <a:extLst>
                    <a:ext uri="{9D8B030D-6E8A-4147-A177-3AD203B41FA5}">
                      <a16:colId xmlns:a16="http://schemas.microsoft.com/office/drawing/2014/main" val="3778545926"/>
                    </a:ext>
                  </a:extLst>
                </a:gridCol>
                <a:gridCol w="7975562">
                  <a:extLst>
                    <a:ext uri="{9D8B030D-6E8A-4147-A177-3AD203B41FA5}">
                      <a16:colId xmlns:a16="http://schemas.microsoft.com/office/drawing/2014/main" val="2034797012"/>
                    </a:ext>
                  </a:extLst>
                </a:gridCol>
              </a:tblGrid>
              <a:tr h="460851">
                <a:tc>
                  <a:txBody>
                    <a:bodyPr/>
                    <a:lstStyle/>
                    <a:p>
                      <a:pPr marL="0" algn="ctr" defTabSz="1219200" rtl="0" eaLnBrk="1" fontAlgn="ctr" latinLnBrk="0" hangingPunct="1"/>
                      <a:r>
                        <a:rPr lang="zh-CN" altLang="en-US" sz="1800" b="1"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属性</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800" b="1"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说明</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10093537"/>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show</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是否显示标题，默认值为</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True</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09484653"/>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link</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设置主标题的文本超链接</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61090594"/>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target</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设置哪个窗口打开主标题超链接。</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target</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属性支持</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'self'</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'blank'</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两种取值，其中</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'self'</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表示当前窗口打开，</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'blank'</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表示新窗口打开</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84536881"/>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fontSize</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设置主标题文字的字体大小，默认值为</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18</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像素</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67144048"/>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subtext</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设置副标题文本，默认为空字符串</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936917982"/>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textAlign</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设置主标题和副标题整体的水平对齐方式，默认值为</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'auto'</a:t>
                      </a:r>
                      <a:endParaRPr lang="zh-CN" altLang="en-US"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14153299"/>
                  </a:ext>
                </a:extLst>
              </a:tr>
            </a:tbl>
          </a:graphicData>
        </a:graphic>
      </p:graphicFrame>
      <p:grpSp>
        <p:nvGrpSpPr>
          <p:cNvPr id="25" name="组合 24"/>
          <p:cNvGrpSpPr/>
          <p:nvPr/>
        </p:nvGrpSpPr>
        <p:grpSpPr>
          <a:xfrm>
            <a:off x="1051275" y="1057996"/>
            <a:ext cx="1469671" cy="648072"/>
            <a:chOff x="1115236" y="981522"/>
            <a:chExt cx="2732370" cy="648072"/>
          </a:xfrm>
        </p:grpSpPr>
        <p:sp>
          <p:nvSpPr>
            <p:cNvPr id="26" name="圆角矩形 25"/>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en-US" altLang="zh-CN" sz="2000">
                  <a:solidFill>
                    <a:srgbClr val="FF0000"/>
                  </a:solidFill>
                  <a:latin typeface="微软雅黑" panose="020B0503020204020204" pitchFamily="34" charset="-122"/>
                  <a:ea typeface="微软雅黑" panose="020B0503020204020204" pitchFamily="34" charset="-122"/>
                </a:rPr>
                <a:t>title</a:t>
              </a:r>
              <a:endParaRPr lang="zh-CN" altLang="en-US" sz="2000">
                <a:solidFill>
                  <a:srgbClr val="FF0000"/>
                </a:solidFill>
                <a:latin typeface="微软雅黑" panose="020B0503020204020204" pitchFamily="34" charset="-122"/>
                <a:ea typeface="微软雅黑" panose="020B0503020204020204" pitchFamily="34" charset="-122"/>
              </a:endParaRPr>
            </a:p>
          </p:txBody>
        </p:sp>
      </p:grpSp>
      <p:sp>
        <p:nvSpPr>
          <p:cNvPr id="28" name="椭圆 27"/>
          <p:cNvSpPr/>
          <p:nvPr/>
        </p:nvSpPr>
        <p:spPr>
          <a:xfrm>
            <a:off x="1267301" y="1202012"/>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0636582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66614" y="2902575"/>
            <a:ext cx="3672408" cy="1938992"/>
          </a:xfrm>
          <a:prstGeom prst="rect">
            <a:avLst/>
          </a:prstGeom>
        </p:spPr>
        <p:txBody>
          <a:bodyPr wrap="square">
            <a:spAutoFit/>
          </a:bodyPr>
          <a:lstStyle/>
          <a:p>
            <a:pPr>
              <a:lnSpc>
                <a:spcPct val="150000"/>
              </a:lnSpc>
            </a:pPr>
            <a:r>
              <a:rPr lang="en-US" altLang="zh-CN" sz="1600">
                <a:solidFill>
                  <a:srgbClr val="0075CC"/>
                </a:solidFill>
                <a:latin typeface="微软雅黑" panose="020B0503020204020204" pitchFamily="34" charset="-122"/>
                <a:ea typeface="微软雅黑" panose="020B0503020204020204" pitchFamily="34" charset="-122"/>
              </a:rPr>
              <a:t>legend</a:t>
            </a:r>
            <a:r>
              <a:rPr lang="zh-CN" altLang="en-US" sz="1600">
                <a:solidFill>
                  <a:srgbClr val="0075CC"/>
                </a:solidFill>
                <a:latin typeface="微软雅黑" panose="020B0503020204020204" pitchFamily="34" charset="-122"/>
                <a:ea typeface="微软雅黑" panose="020B0503020204020204" pitchFamily="34" charset="-122"/>
              </a:rPr>
              <a:t>配置项</a:t>
            </a:r>
            <a:r>
              <a:rPr lang="zh-CN" altLang="en-US" sz="1600">
                <a:solidFill>
                  <a:srgbClr val="595959"/>
                </a:solidFill>
                <a:latin typeface="微软雅黑" panose="020B0503020204020204" pitchFamily="34" charset="-122"/>
                <a:ea typeface="微软雅黑" panose="020B0503020204020204" pitchFamily="34" charset="-122"/>
              </a:rPr>
              <a:t>用于为图表</a:t>
            </a:r>
            <a:r>
              <a:rPr lang="zh-CN" altLang="en-US" sz="1600">
                <a:solidFill>
                  <a:srgbClr val="0075CC"/>
                </a:solidFill>
                <a:latin typeface="微软雅黑" panose="020B0503020204020204" pitchFamily="34" charset="-122"/>
                <a:ea typeface="微软雅黑" panose="020B0503020204020204" pitchFamily="34" charset="-122"/>
              </a:rPr>
              <a:t>设置图例</a:t>
            </a:r>
            <a:r>
              <a:rPr lang="zh-CN" altLang="en-US" sz="1600">
                <a:solidFill>
                  <a:srgbClr val="595959"/>
                </a:solidFill>
                <a:latin typeface="微软雅黑" panose="020B0503020204020204" pitchFamily="34" charset="-122"/>
                <a:ea typeface="微软雅黑" panose="020B0503020204020204" pitchFamily="34" charset="-122"/>
              </a:rPr>
              <a:t>，便于用户</a:t>
            </a:r>
            <a:r>
              <a:rPr lang="zh-CN" altLang="en-US" sz="1600">
                <a:solidFill>
                  <a:srgbClr val="0075CC"/>
                </a:solidFill>
                <a:latin typeface="微软雅黑" panose="020B0503020204020204" pitchFamily="34" charset="-122"/>
                <a:ea typeface="微软雅黑" panose="020B0503020204020204" pitchFamily="34" charset="-122"/>
              </a:rPr>
              <a:t>了解图表</a:t>
            </a:r>
            <a:r>
              <a:rPr lang="zh-CN" altLang="en-US" sz="1600">
                <a:solidFill>
                  <a:srgbClr val="595959"/>
                </a:solidFill>
                <a:latin typeface="微软雅黑" panose="020B0503020204020204" pitchFamily="34" charset="-122"/>
                <a:ea typeface="微软雅黑" panose="020B0503020204020204" pitchFamily="34" charset="-122"/>
              </a:rPr>
              <a:t>中</a:t>
            </a:r>
            <a:r>
              <a:rPr lang="zh-CN" altLang="en-US" sz="1600">
                <a:solidFill>
                  <a:srgbClr val="0075CC"/>
                </a:solidFill>
                <a:latin typeface="微软雅黑" panose="020B0503020204020204" pitchFamily="34" charset="-122"/>
                <a:ea typeface="微软雅黑" panose="020B0503020204020204" pitchFamily="34" charset="-122"/>
              </a:rPr>
              <a:t>不同标记</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颜色</a:t>
            </a:r>
            <a:r>
              <a:rPr lang="zh-CN" altLang="en-US" sz="1600">
                <a:solidFill>
                  <a:srgbClr val="595959"/>
                </a:solidFill>
                <a:latin typeface="微软雅黑" panose="020B0503020204020204" pitchFamily="34" charset="-122"/>
                <a:ea typeface="微软雅黑" panose="020B0503020204020204" pitchFamily="34" charset="-122"/>
              </a:rPr>
              <a:t>等</a:t>
            </a:r>
            <a:r>
              <a:rPr lang="zh-CN" altLang="en-US" sz="1600">
                <a:solidFill>
                  <a:srgbClr val="0075CC"/>
                </a:solidFill>
                <a:latin typeface="微软雅黑" panose="020B0503020204020204" pitchFamily="34" charset="-122"/>
                <a:ea typeface="微软雅黑" panose="020B0503020204020204" pitchFamily="34" charset="-122"/>
              </a:rPr>
              <a:t>对应系列</a:t>
            </a:r>
            <a:r>
              <a:rPr lang="zh-CN" altLang="en-US" sz="1600">
                <a:solidFill>
                  <a:srgbClr val="595959"/>
                </a:solidFill>
                <a:latin typeface="微软雅黑" panose="020B0503020204020204" pitchFamily="34" charset="-122"/>
                <a:ea typeface="微软雅黑" panose="020B0503020204020204" pitchFamily="34" charset="-122"/>
              </a:rPr>
              <a:t>。可以通过单击图例项来控制哪些系列显示或隐藏。当系列数量过多时，可以使用能滚动翻页的图例。</a:t>
            </a:r>
          </a:p>
        </p:txBody>
      </p:sp>
      <p:sp>
        <p:nvSpPr>
          <p:cNvPr id="23"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9.2.4 ECharts</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的常用配置项</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aphicFrame>
        <p:nvGraphicFramePr>
          <p:cNvPr id="24" name="表格 23"/>
          <p:cNvGraphicFramePr>
            <a:graphicFrameLocks noGrp="1"/>
          </p:cNvGraphicFramePr>
          <p:nvPr>
            <p:extLst>
              <p:ext uri="{D42A27DB-BD31-4B8C-83A1-F6EECF244321}">
                <p14:modId xmlns:p14="http://schemas.microsoft.com/office/powerpoint/2010/main" val="1259483087"/>
              </p:ext>
            </p:extLst>
          </p:nvPr>
        </p:nvGraphicFramePr>
        <p:xfrm>
          <a:off x="4655046" y="1834159"/>
          <a:ext cx="6624736" cy="4445157"/>
        </p:xfrm>
        <a:graphic>
          <a:graphicData uri="http://schemas.openxmlformats.org/drawingml/2006/table">
            <a:tbl>
              <a:tblPr/>
              <a:tblGrid>
                <a:gridCol w="2088232">
                  <a:extLst>
                    <a:ext uri="{9D8B030D-6E8A-4147-A177-3AD203B41FA5}">
                      <a16:colId xmlns:a16="http://schemas.microsoft.com/office/drawing/2014/main" val="3778545926"/>
                    </a:ext>
                  </a:extLst>
                </a:gridCol>
                <a:gridCol w="4536504">
                  <a:extLst>
                    <a:ext uri="{9D8B030D-6E8A-4147-A177-3AD203B41FA5}">
                      <a16:colId xmlns:a16="http://schemas.microsoft.com/office/drawing/2014/main" val="2034797012"/>
                    </a:ext>
                  </a:extLst>
                </a:gridCol>
              </a:tblGrid>
              <a:tr h="460851">
                <a:tc>
                  <a:txBody>
                    <a:bodyPr/>
                    <a:lstStyle/>
                    <a:p>
                      <a:pPr marL="0" algn="ctr" defTabSz="1219200" rtl="0" eaLnBrk="1" fontAlgn="ctr" latinLnBrk="0" hangingPunct="1"/>
                      <a:r>
                        <a:rPr lang="zh-CN" altLang="en-US" sz="1800" b="1"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属性</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800" b="1"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说明</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10093537"/>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style</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设置图例的类型，支持</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'plain'</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（普通图例）和</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'scroll'</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（可滚动翻页的图例）两种取值，默认值为</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'plain'</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09484653"/>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show</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是否显示图例，默认值为</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true</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61090594"/>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width</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设置图例的宽度，默认值为</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'auto'</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，表示自适应</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84536881"/>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height</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设置图例的高度，默认值为</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'auto'</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，表示自适应</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67144048"/>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backgroundColor</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设置图例的背景颜色，默认值为</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'transparent'</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，代表透明</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936917982"/>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borderColor</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设置图例的边框颜色，默认值为</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'#ccc'</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14153299"/>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borderWidth</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设置图例的边框线宽，默认值为</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像素</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95244836"/>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animation</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设置图例翻页是否使用动画</a:t>
                      </a:r>
                      <a:endParaRPr lang="zh-CN" altLang="en-US"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534532798"/>
                  </a:ext>
                </a:extLst>
              </a:tr>
            </a:tbl>
          </a:graphicData>
        </a:graphic>
      </p:graphicFrame>
      <p:grpSp>
        <p:nvGrpSpPr>
          <p:cNvPr id="25" name="组合 24"/>
          <p:cNvGrpSpPr/>
          <p:nvPr/>
        </p:nvGrpSpPr>
        <p:grpSpPr>
          <a:xfrm>
            <a:off x="1051275" y="1057996"/>
            <a:ext cx="1731563" cy="648072"/>
            <a:chOff x="1115236" y="981522"/>
            <a:chExt cx="2732370" cy="648072"/>
          </a:xfrm>
        </p:grpSpPr>
        <p:sp>
          <p:nvSpPr>
            <p:cNvPr id="26" name="圆角矩形 25"/>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en-US" altLang="zh-CN" sz="2000">
                  <a:solidFill>
                    <a:srgbClr val="FF0000"/>
                  </a:solidFill>
                  <a:latin typeface="微软雅黑" panose="020B0503020204020204" pitchFamily="34" charset="-122"/>
                  <a:ea typeface="微软雅黑" panose="020B0503020204020204" pitchFamily="34" charset="-122"/>
                </a:rPr>
                <a:t>legend</a:t>
              </a:r>
              <a:endParaRPr lang="zh-CN" altLang="en-US" sz="2000">
                <a:solidFill>
                  <a:srgbClr val="FF0000"/>
                </a:solidFill>
                <a:latin typeface="微软雅黑" panose="020B0503020204020204" pitchFamily="34" charset="-122"/>
                <a:ea typeface="微软雅黑" panose="020B0503020204020204" pitchFamily="34" charset="-122"/>
              </a:endParaRPr>
            </a:p>
          </p:txBody>
        </p:sp>
      </p:grpSp>
      <p:sp>
        <p:nvSpPr>
          <p:cNvPr id="28" name="椭圆 27"/>
          <p:cNvSpPr/>
          <p:nvPr/>
        </p:nvSpPr>
        <p:spPr>
          <a:xfrm>
            <a:off x="1267301" y="1202012"/>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8615655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9.2.4 ECharts</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的常用配置项</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aphicFrame>
        <p:nvGraphicFramePr>
          <p:cNvPr id="24" name="表格 23"/>
          <p:cNvGraphicFramePr>
            <a:graphicFrameLocks noGrp="1"/>
          </p:cNvGraphicFramePr>
          <p:nvPr>
            <p:extLst>
              <p:ext uri="{D42A27DB-BD31-4B8C-83A1-F6EECF244321}">
                <p14:modId xmlns:p14="http://schemas.microsoft.com/office/powerpoint/2010/main" val="2415025811"/>
              </p:ext>
            </p:extLst>
          </p:nvPr>
        </p:nvGraphicFramePr>
        <p:xfrm>
          <a:off x="1025135" y="2850948"/>
          <a:ext cx="8886495" cy="3062604"/>
        </p:xfrm>
        <a:graphic>
          <a:graphicData uri="http://schemas.openxmlformats.org/drawingml/2006/table">
            <a:tbl>
              <a:tblPr/>
              <a:tblGrid>
                <a:gridCol w="1757703">
                  <a:extLst>
                    <a:ext uri="{9D8B030D-6E8A-4147-A177-3AD203B41FA5}">
                      <a16:colId xmlns:a16="http://schemas.microsoft.com/office/drawing/2014/main" val="3778545926"/>
                    </a:ext>
                  </a:extLst>
                </a:gridCol>
                <a:gridCol w="7128792">
                  <a:extLst>
                    <a:ext uri="{9D8B030D-6E8A-4147-A177-3AD203B41FA5}">
                      <a16:colId xmlns:a16="http://schemas.microsoft.com/office/drawing/2014/main" val="2034797012"/>
                    </a:ext>
                  </a:extLst>
                </a:gridCol>
              </a:tblGrid>
              <a:tr h="460851">
                <a:tc>
                  <a:txBody>
                    <a:bodyPr/>
                    <a:lstStyle/>
                    <a:p>
                      <a:pPr marL="0" algn="ctr" defTabSz="1219200" rtl="0" eaLnBrk="1" fontAlgn="ctr" latinLnBrk="0" hangingPunct="1"/>
                      <a:r>
                        <a:rPr lang="zh-CN" altLang="en-US" sz="1800" b="1"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属性</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800" b="1"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说明</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10093537"/>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show</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是否显示</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X</a:t>
                      </a:r>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轴或</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Y</a:t>
                      </a:r>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轴，默认值为</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true</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09484653"/>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position</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是设置</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X</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轴或</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Y</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轴的位置，默认第一个</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X</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轴位于下方，第二个</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X</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轴位于第一个</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X</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轴的另一侧；第一个</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Y</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轴位于左方，第二个</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Y</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轴位于第一个</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Y</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轴的另一侧</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61090594"/>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type</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设置坐标轴的类型，默认值为</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'category'</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，表示类目轴，适用于离散的类目数据。该参数还支持</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'value'</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（数值轴，适用于连续数据）、</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'time'</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（时间轴，适用于连续的时序数据）和</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'log'</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（对数轴，适用于对数数据）三种取值</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84536881"/>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name</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设置坐标轴的名称</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67144048"/>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nameLocation</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设置坐标轴名称的显示位置，默认值为</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'end'</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，代表在轴结束端显示</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936917982"/>
                  </a:ext>
                </a:extLst>
              </a:tr>
            </a:tbl>
          </a:graphicData>
        </a:graphic>
      </p:graphicFrame>
      <p:grpSp>
        <p:nvGrpSpPr>
          <p:cNvPr id="25" name="组合 24"/>
          <p:cNvGrpSpPr/>
          <p:nvPr/>
        </p:nvGrpSpPr>
        <p:grpSpPr>
          <a:xfrm>
            <a:off x="1051275" y="1057996"/>
            <a:ext cx="2451643" cy="648072"/>
            <a:chOff x="1115236" y="981522"/>
            <a:chExt cx="2732370" cy="648072"/>
          </a:xfrm>
        </p:grpSpPr>
        <p:sp>
          <p:nvSpPr>
            <p:cNvPr id="26" name="圆角矩形 25"/>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en-US" altLang="zh-CN" sz="2000">
                  <a:solidFill>
                    <a:srgbClr val="FF0000"/>
                  </a:solidFill>
                  <a:latin typeface="微软雅黑" panose="020B0503020204020204" pitchFamily="34" charset="-122"/>
                  <a:ea typeface="微软雅黑" panose="020B0503020204020204" pitchFamily="34" charset="-122"/>
                </a:rPr>
                <a:t>xAxis</a:t>
              </a:r>
              <a:r>
                <a:rPr lang="zh-CN" altLang="en-US" sz="2000">
                  <a:solidFill>
                    <a:srgbClr val="FF0000"/>
                  </a:solidFill>
                  <a:latin typeface="微软雅黑" panose="020B0503020204020204" pitchFamily="34" charset="-122"/>
                  <a:ea typeface="微软雅黑" panose="020B0503020204020204" pitchFamily="34" charset="-122"/>
                </a:rPr>
                <a:t>和</a:t>
              </a:r>
              <a:r>
                <a:rPr lang="en-US" altLang="zh-CN" sz="2000">
                  <a:solidFill>
                    <a:srgbClr val="FF0000"/>
                  </a:solidFill>
                  <a:latin typeface="微软雅黑" panose="020B0503020204020204" pitchFamily="34" charset="-122"/>
                  <a:ea typeface="微软雅黑" panose="020B0503020204020204" pitchFamily="34" charset="-122"/>
                </a:rPr>
                <a:t>yAxis</a:t>
              </a:r>
              <a:endParaRPr lang="zh-CN" altLang="en-US" sz="2000">
                <a:solidFill>
                  <a:srgbClr val="FF0000"/>
                </a:solidFill>
                <a:latin typeface="微软雅黑" panose="020B0503020204020204" pitchFamily="34" charset="-122"/>
                <a:ea typeface="微软雅黑" panose="020B0503020204020204" pitchFamily="34" charset="-122"/>
              </a:endParaRPr>
            </a:p>
          </p:txBody>
        </p:sp>
      </p:grpSp>
      <p:sp>
        <p:nvSpPr>
          <p:cNvPr id="28" name="椭圆 27"/>
          <p:cNvSpPr/>
          <p:nvPr/>
        </p:nvSpPr>
        <p:spPr>
          <a:xfrm>
            <a:off x="1267301" y="1202012"/>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58818" y="2015328"/>
            <a:ext cx="7700684" cy="507831"/>
          </a:xfrm>
          <a:prstGeom prst="rect">
            <a:avLst/>
          </a:prstGeom>
        </p:spPr>
        <p:txBody>
          <a:bodyPr wrap="square">
            <a:spAutoFit/>
          </a:bodyPr>
          <a:lstStyle/>
          <a:p>
            <a:pPr>
              <a:lnSpc>
                <a:spcPct val="150000"/>
              </a:lnSpc>
            </a:pPr>
            <a:r>
              <a:rPr lang="en-US" altLang="zh-CN" sz="1800">
                <a:solidFill>
                  <a:srgbClr val="0075CC"/>
                </a:solidFill>
                <a:latin typeface="微软雅黑" panose="020B0503020204020204" pitchFamily="34" charset="-122"/>
                <a:ea typeface="微软雅黑" panose="020B0503020204020204" pitchFamily="34" charset="-122"/>
              </a:rPr>
              <a:t>xAxis</a:t>
            </a:r>
            <a:r>
              <a:rPr lang="zh-CN" altLang="en-US" sz="1800">
                <a:solidFill>
                  <a:srgbClr val="595959"/>
                </a:solidFill>
                <a:latin typeface="微软雅黑" panose="020B0503020204020204" pitchFamily="34" charset="-122"/>
                <a:ea typeface="微软雅黑" panose="020B0503020204020204" pitchFamily="34" charset="-122"/>
              </a:rPr>
              <a:t>和</a:t>
            </a:r>
            <a:r>
              <a:rPr lang="en-US" altLang="zh-CN" sz="1800">
                <a:solidFill>
                  <a:srgbClr val="0075CC"/>
                </a:solidFill>
                <a:latin typeface="微软雅黑" panose="020B0503020204020204" pitchFamily="34" charset="-122"/>
                <a:ea typeface="微软雅黑" panose="020B0503020204020204" pitchFamily="34" charset="-122"/>
              </a:rPr>
              <a:t>yAxis</a:t>
            </a:r>
            <a:r>
              <a:rPr lang="zh-CN" altLang="en-US" sz="1800">
                <a:solidFill>
                  <a:srgbClr val="595959"/>
                </a:solidFill>
                <a:latin typeface="微软雅黑" panose="020B0503020204020204" pitchFamily="34" charset="-122"/>
                <a:ea typeface="微软雅黑" panose="020B0503020204020204" pitchFamily="34" charset="-122"/>
              </a:rPr>
              <a:t>配置项用于</a:t>
            </a:r>
            <a:r>
              <a:rPr lang="zh-CN" altLang="en-US" sz="1800">
                <a:solidFill>
                  <a:srgbClr val="0075CC"/>
                </a:solidFill>
                <a:latin typeface="微软雅黑" panose="020B0503020204020204" pitchFamily="34" charset="-122"/>
                <a:ea typeface="微软雅黑" panose="020B0503020204020204" pitchFamily="34" charset="-122"/>
              </a:rPr>
              <a:t>设置图表</a:t>
            </a:r>
            <a:r>
              <a:rPr lang="zh-CN" altLang="en-US" sz="1800">
                <a:solidFill>
                  <a:srgbClr val="595959"/>
                </a:solidFill>
                <a:latin typeface="微软雅黑" panose="020B0503020204020204" pitchFamily="34" charset="-122"/>
                <a:ea typeface="微软雅黑" panose="020B0503020204020204" pitchFamily="34" charset="-122"/>
              </a:rPr>
              <a:t>（必须有直角坐标系）的</a:t>
            </a:r>
            <a:r>
              <a:rPr lang="en-US" altLang="zh-CN" sz="1800">
                <a:solidFill>
                  <a:srgbClr val="0075CC"/>
                </a:solidFill>
                <a:latin typeface="微软雅黑" panose="020B0503020204020204" pitchFamily="34" charset="-122"/>
                <a:ea typeface="微软雅黑" panose="020B0503020204020204" pitchFamily="34" charset="-122"/>
              </a:rPr>
              <a:t>X</a:t>
            </a:r>
            <a:r>
              <a:rPr lang="zh-CN" altLang="en-US" sz="1800">
                <a:solidFill>
                  <a:srgbClr val="0075CC"/>
                </a:solidFill>
                <a:latin typeface="微软雅黑" panose="020B0503020204020204" pitchFamily="34" charset="-122"/>
                <a:ea typeface="微软雅黑" panose="020B0503020204020204" pitchFamily="34" charset="-122"/>
              </a:rPr>
              <a:t>轴</a:t>
            </a:r>
            <a:r>
              <a:rPr lang="zh-CN" altLang="en-US" sz="1800">
                <a:solidFill>
                  <a:srgbClr val="595959"/>
                </a:solidFill>
                <a:latin typeface="微软雅黑" panose="020B0503020204020204" pitchFamily="34" charset="-122"/>
                <a:ea typeface="微软雅黑" panose="020B0503020204020204" pitchFamily="34" charset="-122"/>
              </a:rPr>
              <a:t>和</a:t>
            </a:r>
            <a:r>
              <a:rPr lang="en-US" altLang="zh-CN" sz="1800">
                <a:solidFill>
                  <a:srgbClr val="0075CC"/>
                </a:solidFill>
                <a:latin typeface="微软雅黑" panose="020B0503020204020204" pitchFamily="34" charset="-122"/>
                <a:ea typeface="微软雅黑" panose="020B0503020204020204" pitchFamily="34" charset="-122"/>
              </a:rPr>
              <a:t>Y</a:t>
            </a:r>
            <a:r>
              <a:rPr lang="zh-CN" altLang="en-US" sz="1800">
                <a:solidFill>
                  <a:srgbClr val="0075CC"/>
                </a:solidFill>
                <a:latin typeface="微软雅黑" panose="020B0503020204020204" pitchFamily="34" charset="-122"/>
                <a:ea typeface="微软雅黑" panose="020B0503020204020204" pitchFamily="34" charset="-122"/>
              </a:rPr>
              <a:t>轴</a:t>
            </a:r>
            <a:r>
              <a:rPr lang="zh-CN" altLang="en-US" sz="1800">
                <a:solidFill>
                  <a:srgbClr val="595959"/>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55646666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9.2.4 ECharts</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的常用配置项</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aphicFrame>
        <p:nvGraphicFramePr>
          <p:cNvPr id="24" name="表格 23"/>
          <p:cNvGraphicFramePr>
            <a:graphicFrameLocks noGrp="1"/>
          </p:cNvGraphicFramePr>
          <p:nvPr>
            <p:extLst>
              <p:ext uri="{D42A27DB-BD31-4B8C-83A1-F6EECF244321}">
                <p14:modId xmlns:p14="http://schemas.microsoft.com/office/powerpoint/2010/main" val="153862916"/>
              </p:ext>
            </p:extLst>
          </p:nvPr>
        </p:nvGraphicFramePr>
        <p:xfrm>
          <a:off x="1990750" y="3009510"/>
          <a:ext cx="6942279" cy="2765106"/>
        </p:xfrm>
        <a:graphic>
          <a:graphicData uri="http://schemas.openxmlformats.org/drawingml/2006/table">
            <a:tbl>
              <a:tblPr/>
              <a:tblGrid>
                <a:gridCol w="1901719">
                  <a:extLst>
                    <a:ext uri="{9D8B030D-6E8A-4147-A177-3AD203B41FA5}">
                      <a16:colId xmlns:a16="http://schemas.microsoft.com/office/drawing/2014/main" val="3778545926"/>
                    </a:ext>
                  </a:extLst>
                </a:gridCol>
                <a:gridCol w="5040560">
                  <a:extLst>
                    <a:ext uri="{9D8B030D-6E8A-4147-A177-3AD203B41FA5}">
                      <a16:colId xmlns:a16="http://schemas.microsoft.com/office/drawing/2014/main" val="2034797012"/>
                    </a:ext>
                  </a:extLst>
                </a:gridCol>
              </a:tblGrid>
              <a:tr h="460851">
                <a:tc>
                  <a:txBody>
                    <a:bodyPr/>
                    <a:lstStyle/>
                    <a:p>
                      <a:pPr marL="0" algn="ctr" defTabSz="1219200" rtl="0" eaLnBrk="1" fontAlgn="ctr" latinLnBrk="0" hangingPunct="1"/>
                      <a:r>
                        <a:rPr lang="zh-CN" altLang="en-US" sz="1800" b="1"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属性</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800" b="1"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说明</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10093537"/>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axisTick</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坐标轴刻度相关设置</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14153299"/>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data</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类目数据，在类目轴上生效</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95244836"/>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axisLabel</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坐标轴刻度标签的相关设置</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534532798"/>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axisLine</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坐标轴轴线的相关设置</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254190807"/>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boundaryGap</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坐标轴两边留白策略</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537511671"/>
                  </a:ext>
                </a:extLst>
              </a:tr>
            </a:tbl>
          </a:graphicData>
        </a:graphic>
      </p:graphicFrame>
      <p:grpSp>
        <p:nvGrpSpPr>
          <p:cNvPr id="25" name="组合 24"/>
          <p:cNvGrpSpPr/>
          <p:nvPr/>
        </p:nvGrpSpPr>
        <p:grpSpPr>
          <a:xfrm>
            <a:off x="1051275" y="1057996"/>
            <a:ext cx="2451643" cy="648072"/>
            <a:chOff x="1115236" y="981522"/>
            <a:chExt cx="2732370" cy="648072"/>
          </a:xfrm>
        </p:grpSpPr>
        <p:sp>
          <p:nvSpPr>
            <p:cNvPr id="26" name="圆角矩形 25"/>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en-US" altLang="zh-CN" sz="2000">
                  <a:solidFill>
                    <a:srgbClr val="FF0000"/>
                  </a:solidFill>
                  <a:latin typeface="微软雅黑" panose="020B0503020204020204" pitchFamily="34" charset="-122"/>
                  <a:ea typeface="微软雅黑" panose="020B0503020204020204" pitchFamily="34" charset="-122"/>
                </a:rPr>
                <a:t>xAxis</a:t>
              </a:r>
              <a:r>
                <a:rPr lang="zh-CN" altLang="en-US" sz="2000">
                  <a:solidFill>
                    <a:srgbClr val="FF0000"/>
                  </a:solidFill>
                  <a:latin typeface="微软雅黑" panose="020B0503020204020204" pitchFamily="34" charset="-122"/>
                  <a:ea typeface="微软雅黑" panose="020B0503020204020204" pitchFamily="34" charset="-122"/>
                </a:rPr>
                <a:t>和</a:t>
              </a:r>
              <a:r>
                <a:rPr lang="en-US" altLang="zh-CN" sz="2000">
                  <a:solidFill>
                    <a:srgbClr val="FF0000"/>
                  </a:solidFill>
                  <a:latin typeface="微软雅黑" panose="020B0503020204020204" pitchFamily="34" charset="-122"/>
                  <a:ea typeface="微软雅黑" panose="020B0503020204020204" pitchFamily="34" charset="-122"/>
                </a:rPr>
                <a:t>yAxis</a:t>
              </a:r>
              <a:endParaRPr lang="zh-CN" altLang="en-US" sz="2000">
                <a:solidFill>
                  <a:srgbClr val="FF0000"/>
                </a:solidFill>
                <a:latin typeface="微软雅黑" panose="020B0503020204020204" pitchFamily="34" charset="-122"/>
                <a:ea typeface="微软雅黑" panose="020B0503020204020204" pitchFamily="34" charset="-122"/>
              </a:endParaRPr>
            </a:p>
          </p:txBody>
        </p:sp>
      </p:grpSp>
      <p:sp>
        <p:nvSpPr>
          <p:cNvPr id="28" name="椭圆 27"/>
          <p:cNvSpPr/>
          <p:nvPr/>
        </p:nvSpPr>
        <p:spPr>
          <a:xfrm>
            <a:off x="1267301" y="1202012"/>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58818" y="2015328"/>
            <a:ext cx="7700684" cy="507831"/>
          </a:xfrm>
          <a:prstGeom prst="rect">
            <a:avLst/>
          </a:prstGeom>
        </p:spPr>
        <p:txBody>
          <a:bodyPr wrap="square">
            <a:spAutoFit/>
          </a:bodyPr>
          <a:lstStyle/>
          <a:p>
            <a:pPr>
              <a:lnSpc>
                <a:spcPct val="150000"/>
              </a:lnSpc>
            </a:pPr>
            <a:r>
              <a:rPr lang="en-US" altLang="zh-CN" sz="1800">
                <a:solidFill>
                  <a:srgbClr val="0075CC"/>
                </a:solidFill>
                <a:latin typeface="微软雅黑" panose="020B0503020204020204" pitchFamily="34" charset="-122"/>
                <a:ea typeface="微软雅黑" panose="020B0503020204020204" pitchFamily="34" charset="-122"/>
              </a:rPr>
              <a:t>xAxis</a:t>
            </a:r>
            <a:r>
              <a:rPr lang="zh-CN" altLang="en-US" sz="1800">
                <a:solidFill>
                  <a:srgbClr val="595959"/>
                </a:solidFill>
                <a:latin typeface="微软雅黑" panose="020B0503020204020204" pitchFamily="34" charset="-122"/>
                <a:ea typeface="微软雅黑" panose="020B0503020204020204" pitchFamily="34" charset="-122"/>
              </a:rPr>
              <a:t>和</a:t>
            </a:r>
            <a:r>
              <a:rPr lang="en-US" altLang="zh-CN" sz="1800">
                <a:solidFill>
                  <a:srgbClr val="0075CC"/>
                </a:solidFill>
                <a:latin typeface="微软雅黑" panose="020B0503020204020204" pitchFamily="34" charset="-122"/>
                <a:ea typeface="微软雅黑" panose="020B0503020204020204" pitchFamily="34" charset="-122"/>
              </a:rPr>
              <a:t>yAxis</a:t>
            </a:r>
            <a:r>
              <a:rPr lang="zh-CN" altLang="en-US" sz="1800">
                <a:solidFill>
                  <a:srgbClr val="595959"/>
                </a:solidFill>
                <a:latin typeface="微软雅黑" panose="020B0503020204020204" pitchFamily="34" charset="-122"/>
                <a:ea typeface="微软雅黑" panose="020B0503020204020204" pitchFamily="34" charset="-122"/>
              </a:rPr>
              <a:t>配置项用于</a:t>
            </a:r>
            <a:r>
              <a:rPr lang="zh-CN" altLang="en-US" sz="1800">
                <a:solidFill>
                  <a:srgbClr val="0075CC"/>
                </a:solidFill>
                <a:latin typeface="微软雅黑" panose="020B0503020204020204" pitchFamily="34" charset="-122"/>
                <a:ea typeface="微软雅黑" panose="020B0503020204020204" pitchFamily="34" charset="-122"/>
              </a:rPr>
              <a:t>设置图表</a:t>
            </a:r>
            <a:r>
              <a:rPr lang="zh-CN" altLang="en-US" sz="1800">
                <a:solidFill>
                  <a:srgbClr val="595959"/>
                </a:solidFill>
                <a:latin typeface="微软雅黑" panose="020B0503020204020204" pitchFamily="34" charset="-122"/>
                <a:ea typeface="微软雅黑" panose="020B0503020204020204" pitchFamily="34" charset="-122"/>
              </a:rPr>
              <a:t>（必须有直角坐标系）的</a:t>
            </a:r>
            <a:r>
              <a:rPr lang="en-US" altLang="zh-CN" sz="1800">
                <a:solidFill>
                  <a:srgbClr val="0075CC"/>
                </a:solidFill>
                <a:latin typeface="微软雅黑" panose="020B0503020204020204" pitchFamily="34" charset="-122"/>
                <a:ea typeface="微软雅黑" panose="020B0503020204020204" pitchFamily="34" charset="-122"/>
              </a:rPr>
              <a:t>X</a:t>
            </a:r>
            <a:r>
              <a:rPr lang="zh-CN" altLang="en-US" sz="1800">
                <a:solidFill>
                  <a:srgbClr val="0075CC"/>
                </a:solidFill>
                <a:latin typeface="微软雅黑" panose="020B0503020204020204" pitchFamily="34" charset="-122"/>
                <a:ea typeface="微软雅黑" panose="020B0503020204020204" pitchFamily="34" charset="-122"/>
              </a:rPr>
              <a:t>轴</a:t>
            </a:r>
            <a:r>
              <a:rPr lang="zh-CN" altLang="en-US" sz="1800">
                <a:solidFill>
                  <a:srgbClr val="595959"/>
                </a:solidFill>
                <a:latin typeface="微软雅黑" panose="020B0503020204020204" pitchFamily="34" charset="-122"/>
                <a:ea typeface="微软雅黑" panose="020B0503020204020204" pitchFamily="34" charset="-122"/>
              </a:rPr>
              <a:t>和</a:t>
            </a:r>
            <a:r>
              <a:rPr lang="en-US" altLang="zh-CN" sz="1800">
                <a:solidFill>
                  <a:srgbClr val="0075CC"/>
                </a:solidFill>
                <a:latin typeface="微软雅黑" panose="020B0503020204020204" pitchFamily="34" charset="-122"/>
                <a:ea typeface="微软雅黑" panose="020B0503020204020204" pitchFamily="34" charset="-122"/>
              </a:rPr>
              <a:t>Y</a:t>
            </a:r>
            <a:r>
              <a:rPr lang="zh-CN" altLang="en-US" sz="1800">
                <a:solidFill>
                  <a:srgbClr val="0075CC"/>
                </a:solidFill>
                <a:latin typeface="微软雅黑" panose="020B0503020204020204" pitchFamily="34" charset="-122"/>
                <a:ea typeface="微软雅黑" panose="020B0503020204020204" pitchFamily="34" charset="-122"/>
              </a:rPr>
              <a:t>轴</a:t>
            </a:r>
            <a:r>
              <a:rPr lang="zh-CN" altLang="en-US" sz="1800">
                <a:solidFill>
                  <a:srgbClr val="595959"/>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82930190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58818" y="2015328"/>
            <a:ext cx="7700684" cy="507831"/>
          </a:xfrm>
          <a:prstGeom prst="rect">
            <a:avLst/>
          </a:prstGeom>
        </p:spPr>
        <p:txBody>
          <a:bodyPr wrap="square">
            <a:spAutoFit/>
          </a:bodyPr>
          <a:lstStyle/>
          <a:p>
            <a:pPr>
              <a:lnSpc>
                <a:spcPct val="150000"/>
              </a:lnSpc>
            </a:pPr>
            <a:r>
              <a:rPr lang="en-US" altLang="zh-CN" sz="1800">
                <a:solidFill>
                  <a:srgbClr val="0075CC"/>
                </a:solidFill>
                <a:latin typeface="微软雅黑" panose="020B0503020204020204" pitchFamily="34" charset="-122"/>
                <a:ea typeface="微软雅黑" panose="020B0503020204020204" pitchFamily="34" charset="-122"/>
              </a:rPr>
              <a:t>grid</a:t>
            </a:r>
            <a:r>
              <a:rPr lang="zh-CN" altLang="en-US" sz="1800">
                <a:solidFill>
                  <a:srgbClr val="0075CC"/>
                </a:solidFill>
                <a:latin typeface="微软雅黑" panose="020B0503020204020204" pitchFamily="34" charset="-122"/>
                <a:ea typeface="微软雅黑" panose="020B0503020204020204" pitchFamily="34" charset="-122"/>
              </a:rPr>
              <a:t>配置项</a:t>
            </a:r>
            <a:r>
              <a:rPr lang="zh-CN" altLang="en-US" sz="1800">
                <a:solidFill>
                  <a:srgbClr val="595959"/>
                </a:solidFill>
                <a:latin typeface="微软雅黑" panose="020B0503020204020204" pitchFamily="34" charset="-122"/>
                <a:ea typeface="微软雅黑" panose="020B0503020204020204" pitchFamily="34" charset="-122"/>
              </a:rPr>
              <a:t>用于</a:t>
            </a:r>
            <a:r>
              <a:rPr lang="zh-CN" altLang="en-US" sz="1800">
                <a:solidFill>
                  <a:srgbClr val="0075CC"/>
                </a:solidFill>
                <a:latin typeface="微软雅黑" panose="020B0503020204020204" pitchFamily="34" charset="-122"/>
                <a:ea typeface="微软雅黑" panose="020B0503020204020204" pitchFamily="34" charset="-122"/>
              </a:rPr>
              <a:t>设置图表</a:t>
            </a:r>
            <a:r>
              <a:rPr lang="zh-CN" altLang="en-US" sz="1800">
                <a:solidFill>
                  <a:srgbClr val="595959"/>
                </a:solidFill>
                <a:latin typeface="微软雅黑" panose="020B0503020204020204" pitchFamily="34" charset="-122"/>
                <a:ea typeface="微软雅黑" panose="020B0503020204020204" pitchFamily="34" charset="-122"/>
              </a:rPr>
              <a:t>（必须有直角坐标系）的</a:t>
            </a:r>
            <a:r>
              <a:rPr lang="zh-CN" altLang="en-US" sz="1800">
                <a:solidFill>
                  <a:srgbClr val="0075CC"/>
                </a:solidFill>
                <a:latin typeface="微软雅黑" panose="020B0503020204020204" pitchFamily="34" charset="-122"/>
                <a:ea typeface="微软雅黑" panose="020B0503020204020204" pitchFamily="34" charset="-122"/>
              </a:rPr>
              <a:t>网格</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23"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9.2.4 ECharts</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的常用配置项</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aphicFrame>
        <p:nvGraphicFramePr>
          <p:cNvPr id="24" name="表格 23"/>
          <p:cNvGraphicFramePr>
            <a:graphicFrameLocks noGrp="1"/>
          </p:cNvGraphicFramePr>
          <p:nvPr>
            <p:extLst>
              <p:ext uri="{D42A27DB-BD31-4B8C-83A1-F6EECF244321}">
                <p14:modId xmlns:p14="http://schemas.microsoft.com/office/powerpoint/2010/main" val="3366412374"/>
              </p:ext>
            </p:extLst>
          </p:nvPr>
        </p:nvGraphicFramePr>
        <p:xfrm>
          <a:off x="1143838" y="2565698"/>
          <a:ext cx="10063936" cy="3306444"/>
        </p:xfrm>
        <a:graphic>
          <a:graphicData uri="http://schemas.openxmlformats.org/drawingml/2006/table">
            <a:tbl>
              <a:tblPr/>
              <a:tblGrid>
                <a:gridCol w="1632549">
                  <a:extLst>
                    <a:ext uri="{9D8B030D-6E8A-4147-A177-3AD203B41FA5}">
                      <a16:colId xmlns:a16="http://schemas.microsoft.com/office/drawing/2014/main" val="3778545926"/>
                    </a:ext>
                  </a:extLst>
                </a:gridCol>
                <a:gridCol w="8431387">
                  <a:extLst>
                    <a:ext uri="{9D8B030D-6E8A-4147-A177-3AD203B41FA5}">
                      <a16:colId xmlns:a16="http://schemas.microsoft.com/office/drawing/2014/main" val="2034797012"/>
                    </a:ext>
                  </a:extLst>
                </a:gridCol>
              </a:tblGrid>
              <a:tr h="460851">
                <a:tc>
                  <a:txBody>
                    <a:bodyPr/>
                    <a:lstStyle/>
                    <a:p>
                      <a:pPr marL="0" algn="ctr" defTabSz="1219200" rtl="0" eaLnBrk="1" fontAlgn="ctr" latinLnBrk="0" hangingPunct="1"/>
                      <a:r>
                        <a:rPr lang="zh-CN" altLang="en-US" sz="1800" b="1"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属性</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800" b="1"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说明</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10093537"/>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containLabel</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设置网络区域内是否包含坐标轴的刻度标签</a:t>
                      </a:r>
                      <a:endParaRPr lang="zh-CN" altLang="en-US"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14153299"/>
                  </a:ext>
                </a:extLst>
              </a:tr>
              <a:tr h="460851">
                <a:tc>
                  <a:txBody>
                    <a:bodyPr/>
                    <a:lstStyle/>
                    <a:p>
                      <a:pPr marL="0" algn="l" defTabSz="1219200" rtl="0" eaLnBrk="1" fontAlgn="ctr" latinLnBrk="0" hangingPunct="1"/>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left</a:t>
                      </a:r>
                      <a:endParaRPr lang="en-US"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网格区域离容器左侧的距离，默认值为</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。该参数支持</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种类型的取值，第</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种是具体的像素值，比如</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种是相对于容器高宽的百分比，比如</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种是表示位置的字符串，可以为</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'left'</a:t>
                      </a:r>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'center'</a:t>
                      </a:r>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'right'</a:t>
                      </a:r>
                      <a:endParaRPr lang="zh-CN" altLang="en-US"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95244836"/>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right</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网格区域离容器右侧的距离，默认值为</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'10%'</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534532798"/>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top</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网格区域离容器顶部的距离，默认值为</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60</a:t>
                      </a:r>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。该参数支持</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种类型的取值，第</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种是具体的像素值，比如</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种是相对于容器高宽的百分比，比如</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种是表示位置的字符串，可以为</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'top'</a:t>
                      </a:r>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'middle'</a:t>
                      </a:r>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'bottom'</a:t>
                      </a:r>
                      <a:endParaRPr lang="zh-CN" altLang="en-US"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254190807"/>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bottom</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网格区域离容器底部的距离，默认值为</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60</a:t>
                      </a:r>
                      <a:endParaRPr lang="zh-CN" altLang="en-US"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537511671"/>
                  </a:ext>
                </a:extLst>
              </a:tr>
            </a:tbl>
          </a:graphicData>
        </a:graphic>
      </p:graphicFrame>
      <p:grpSp>
        <p:nvGrpSpPr>
          <p:cNvPr id="25" name="组合 24"/>
          <p:cNvGrpSpPr/>
          <p:nvPr/>
        </p:nvGrpSpPr>
        <p:grpSpPr>
          <a:xfrm>
            <a:off x="1051275" y="1057996"/>
            <a:ext cx="1659555" cy="648072"/>
            <a:chOff x="1115236" y="981522"/>
            <a:chExt cx="2732370" cy="648072"/>
          </a:xfrm>
        </p:grpSpPr>
        <p:sp>
          <p:nvSpPr>
            <p:cNvPr id="26" name="圆角矩形 25"/>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en-US" altLang="zh-CN" sz="2000">
                  <a:solidFill>
                    <a:srgbClr val="FF0000"/>
                  </a:solidFill>
                  <a:latin typeface="微软雅黑" panose="020B0503020204020204" pitchFamily="34" charset="-122"/>
                  <a:ea typeface="微软雅黑" panose="020B0503020204020204" pitchFamily="34" charset="-122"/>
                </a:rPr>
                <a:t>grid</a:t>
              </a:r>
              <a:endParaRPr lang="zh-CN" altLang="en-US" sz="2000">
                <a:solidFill>
                  <a:srgbClr val="FF0000"/>
                </a:solidFill>
                <a:latin typeface="微软雅黑" panose="020B0503020204020204" pitchFamily="34" charset="-122"/>
                <a:ea typeface="微软雅黑" panose="020B0503020204020204" pitchFamily="34" charset="-122"/>
              </a:endParaRPr>
            </a:p>
          </p:txBody>
        </p:sp>
      </p:grpSp>
      <p:sp>
        <p:nvSpPr>
          <p:cNvPr id="28" name="椭圆 27"/>
          <p:cNvSpPr/>
          <p:nvPr/>
        </p:nvSpPr>
        <p:spPr>
          <a:xfrm>
            <a:off x="1267301" y="1202012"/>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4999007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58818" y="2015328"/>
            <a:ext cx="10220964" cy="507831"/>
          </a:xfrm>
          <a:prstGeom prst="rect">
            <a:avLst/>
          </a:prstGeom>
        </p:spPr>
        <p:txBody>
          <a:bodyPr wrap="square">
            <a:spAutoFit/>
          </a:bodyPr>
          <a:lstStyle/>
          <a:p>
            <a:pPr>
              <a:lnSpc>
                <a:spcPct val="150000"/>
              </a:lnSpc>
            </a:pPr>
            <a:r>
              <a:rPr lang="en-US" altLang="zh-CN" sz="1800">
                <a:solidFill>
                  <a:srgbClr val="0075CC"/>
                </a:solidFill>
                <a:latin typeface="微软雅黑" panose="020B0503020204020204" pitchFamily="34" charset="-122"/>
                <a:ea typeface="微软雅黑" panose="020B0503020204020204" pitchFamily="34" charset="-122"/>
              </a:rPr>
              <a:t>tooltip</a:t>
            </a:r>
            <a:r>
              <a:rPr lang="zh-CN" altLang="en-US" sz="1800">
                <a:solidFill>
                  <a:srgbClr val="0075CC"/>
                </a:solidFill>
                <a:latin typeface="微软雅黑" panose="020B0503020204020204" pitchFamily="34" charset="-122"/>
                <a:ea typeface="微软雅黑" panose="020B0503020204020204" pitchFamily="34" charset="-122"/>
              </a:rPr>
              <a:t>配置项</a:t>
            </a:r>
            <a:r>
              <a:rPr lang="zh-CN" altLang="en-US" sz="1800">
                <a:solidFill>
                  <a:srgbClr val="595959"/>
                </a:solidFill>
                <a:latin typeface="微软雅黑" panose="020B0503020204020204" pitchFamily="34" charset="-122"/>
                <a:ea typeface="微软雅黑" panose="020B0503020204020204" pitchFamily="34" charset="-122"/>
              </a:rPr>
              <a:t>用于为图表设置</a:t>
            </a:r>
            <a:r>
              <a:rPr lang="zh-CN" altLang="en-US" sz="1800">
                <a:solidFill>
                  <a:srgbClr val="0075CC"/>
                </a:solidFill>
                <a:latin typeface="微软雅黑" panose="020B0503020204020204" pitchFamily="34" charset="-122"/>
                <a:ea typeface="微软雅黑" panose="020B0503020204020204" pitchFamily="34" charset="-122"/>
              </a:rPr>
              <a:t>提示框组件</a:t>
            </a:r>
            <a:r>
              <a:rPr lang="zh-CN" altLang="en-US" sz="1800">
                <a:solidFill>
                  <a:srgbClr val="595959"/>
                </a:solidFill>
                <a:latin typeface="微软雅黑" panose="020B0503020204020204" pitchFamily="34" charset="-122"/>
                <a:ea typeface="微软雅黑" panose="020B0503020204020204" pitchFamily="34" charset="-122"/>
              </a:rPr>
              <a:t>，提示框组件用于显示鼠标悬浮在图形上方的</a:t>
            </a:r>
            <a:r>
              <a:rPr lang="zh-CN" altLang="en-US" sz="1800">
                <a:solidFill>
                  <a:srgbClr val="0075CC"/>
                </a:solidFill>
                <a:latin typeface="微软雅黑" panose="020B0503020204020204" pitchFamily="34" charset="-122"/>
                <a:ea typeface="微软雅黑" panose="020B0503020204020204" pitchFamily="34" charset="-122"/>
              </a:rPr>
              <a:t>提示内容</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23"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9.2.4 ECharts</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的常用配置项</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aphicFrame>
        <p:nvGraphicFramePr>
          <p:cNvPr id="24" name="表格 23"/>
          <p:cNvGraphicFramePr>
            <a:graphicFrameLocks noGrp="1"/>
          </p:cNvGraphicFramePr>
          <p:nvPr>
            <p:extLst>
              <p:ext uri="{D42A27DB-BD31-4B8C-83A1-F6EECF244321}">
                <p14:modId xmlns:p14="http://schemas.microsoft.com/office/powerpoint/2010/main" val="2251851491"/>
              </p:ext>
            </p:extLst>
          </p:nvPr>
        </p:nvGraphicFramePr>
        <p:xfrm>
          <a:off x="1143838" y="2764467"/>
          <a:ext cx="9847911" cy="2114073"/>
        </p:xfrm>
        <a:graphic>
          <a:graphicData uri="http://schemas.openxmlformats.org/drawingml/2006/table">
            <a:tbl>
              <a:tblPr/>
              <a:tblGrid>
                <a:gridCol w="1597505">
                  <a:extLst>
                    <a:ext uri="{9D8B030D-6E8A-4147-A177-3AD203B41FA5}">
                      <a16:colId xmlns:a16="http://schemas.microsoft.com/office/drawing/2014/main" val="3778545926"/>
                    </a:ext>
                  </a:extLst>
                </a:gridCol>
                <a:gridCol w="8250406">
                  <a:extLst>
                    <a:ext uri="{9D8B030D-6E8A-4147-A177-3AD203B41FA5}">
                      <a16:colId xmlns:a16="http://schemas.microsoft.com/office/drawing/2014/main" val="2034797012"/>
                    </a:ext>
                  </a:extLst>
                </a:gridCol>
              </a:tblGrid>
              <a:tr h="460851">
                <a:tc>
                  <a:txBody>
                    <a:bodyPr/>
                    <a:lstStyle/>
                    <a:p>
                      <a:pPr marL="0" algn="ctr" defTabSz="1219200" rtl="0" eaLnBrk="1" fontAlgn="ctr" latinLnBrk="0" hangingPunct="1"/>
                      <a:r>
                        <a:rPr lang="zh-CN" altLang="en-US" sz="1800" b="1"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属性</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800" b="1"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说明</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10093537"/>
                  </a:ext>
                </a:extLst>
              </a:tr>
              <a:tr h="460851">
                <a:tc>
                  <a:txBody>
                    <a:bodyPr/>
                    <a:lstStyle/>
                    <a:p>
                      <a:pPr marL="0" algn="l" defTabSz="1219200" rtl="0" eaLnBrk="1" fontAlgn="ctr" latinLnBrk="0" hangingPunct="1"/>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trigger</a:t>
                      </a:r>
                      <a:endParaRPr lang="en-US"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触发类型，支持</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种取值，其中</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'item'</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表示数据项图形触发，主要在散点图、饼图等无类目轴的图表中使用；</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'axis'</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表示坐标轴触发，主要在柱状图、折线图等使用类目轴的图表中使用；</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'none'</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表示不触发</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14153299"/>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formatter</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设置提示框浮层的内容格式器，支持字符串模板和回调函数两种形式</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95244836"/>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textStyle</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设置提示框浮层的文本样式</a:t>
                      </a:r>
                      <a:endParaRPr lang="zh-CN" altLang="en-US"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534532798"/>
                  </a:ext>
                </a:extLst>
              </a:tr>
            </a:tbl>
          </a:graphicData>
        </a:graphic>
      </p:graphicFrame>
      <p:grpSp>
        <p:nvGrpSpPr>
          <p:cNvPr id="25" name="组合 24"/>
          <p:cNvGrpSpPr/>
          <p:nvPr/>
        </p:nvGrpSpPr>
        <p:grpSpPr>
          <a:xfrm>
            <a:off x="1051275" y="1057996"/>
            <a:ext cx="1659555" cy="648072"/>
            <a:chOff x="1115236" y="981522"/>
            <a:chExt cx="2732370" cy="648072"/>
          </a:xfrm>
        </p:grpSpPr>
        <p:sp>
          <p:nvSpPr>
            <p:cNvPr id="26" name="圆角矩形 25"/>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en-US" altLang="zh-CN" sz="2000">
                  <a:solidFill>
                    <a:srgbClr val="FF0000"/>
                  </a:solidFill>
                  <a:latin typeface="微软雅黑" panose="020B0503020204020204" pitchFamily="34" charset="-122"/>
                  <a:ea typeface="微软雅黑" panose="020B0503020204020204" pitchFamily="34" charset="-122"/>
                </a:rPr>
                <a:t>tooltip</a:t>
              </a:r>
              <a:endParaRPr lang="zh-CN" altLang="en-US" sz="2000">
                <a:solidFill>
                  <a:srgbClr val="FF0000"/>
                </a:solidFill>
                <a:latin typeface="微软雅黑" panose="020B0503020204020204" pitchFamily="34" charset="-122"/>
                <a:ea typeface="微软雅黑" panose="020B0503020204020204" pitchFamily="34" charset="-122"/>
              </a:endParaRPr>
            </a:p>
          </p:txBody>
        </p:sp>
      </p:grpSp>
      <p:sp>
        <p:nvSpPr>
          <p:cNvPr id="28" name="椭圆 27"/>
          <p:cNvSpPr/>
          <p:nvPr/>
        </p:nvSpPr>
        <p:spPr>
          <a:xfrm>
            <a:off x="1267301" y="1202012"/>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0835491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38622" y="2771778"/>
            <a:ext cx="2808312" cy="2169825"/>
          </a:xfrm>
          <a:prstGeom prst="rect">
            <a:avLst/>
          </a:prstGeom>
        </p:spPr>
        <p:txBody>
          <a:bodyPr wrap="square">
            <a:spAutoFit/>
          </a:bodyPr>
          <a:lstStyle/>
          <a:p>
            <a:pPr>
              <a:lnSpc>
                <a:spcPct val="150000"/>
              </a:lnSpc>
            </a:pPr>
            <a:r>
              <a:rPr lang="en-US" altLang="zh-CN" sz="1800">
                <a:solidFill>
                  <a:srgbClr val="0075CC"/>
                </a:solidFill>
                <a:latin typeface="微软雅黑" panose="020B0503020204020204" pitchFamily="34" charset="-122"/>
                <a:ea typeface="微软雅黑" panose="020B0503020204020204" pitchFamily="34" charset="-122"/>
              </a:rPr>
              <a:t>series</a:t>
            </a:r>
            <a:r>
              <a:rPr lang="zh-CN" altLang="en-US" sz="1800">
                <a:solidFill>
                  <a:srgbClr val="595959"/>
                </a:solidFill>
                <a:latin typeface="微软雅黑" panose="020B0503020204020204" pitchFamily="34" charset="-122"/>
                <a:ea typeface="微软雅黑" panose="020B0503020204020204" pitchFamily="34" charset="-122"/>
              </a:rPr>
              <a:t>是一个非常重要的配置项，主要用于设置</a:t>
            </a:r>
            <a:r>
              <a:rPr lang="zh-CN" altLang="en-US" sz="1800">
                <a:solidFill>
                  <a:srgbClr val="0075CC"/>
                </a:solidFill>
                <a:latin typeface="微软雅黑" panose="020B0503020204020204" pitchFamily="34" charset="-122"/>
                <a:ea typeface="微软雅黑" panose="020B0503020204020204" pitchFamily="34" charset="-122"/>
              </a:rPr>
              <a:t>图表的类型</a:t>
            </a:r>
            <a:r>
              <a:rPr lang="zh-CN" altLang="en-US" sz="1800">
                <a:solidFill>
                  <a:srgbClr val="595959"/>
                </a:solidFill>
                <a:latin typeface="微软雅黑" panose="020B0503020204020204" pitchFamily="34" charset="-122"/>
                <a:ea typeface="微软雅黑" panose="020B0503020204020204" pitchFamily="34" charset="-122"/>
              </a:rPr>
              <a:t>以及存放</a:t>
            </a:r>
            <a:r>
              <a:rPr lang="zh-CN" altLang="en-US" sz="1800">
                <a:solidFill>
                  <a:srgbClr val="0075CC"/>
                </a:solidFill>
                <a:latin typeface="微软雅黑" panose="020B0503020204020204" pitchFamily="34" charset="-122"/>
                <a:ea typeface="微软雅黑" panose="020B0503020204020204" pitchFamily="34" charset="-122"/>
              </a:rPr>
              <a:t>图表的数据</a:t>
            </a:r>
            <a:r>
              <a:rPr lang="zh-CN" altLang="en-US" sz="1800">
                <a:solidFill>
                  <a:srgbClr val="595959"/>
                </a:solidFill>
                <a:latin typeface="微软雅黑" panose="020B0503020204020204" pitchFamily="34" charset="-122"/>
                <a:ea typeface="微软雅黑" panose="020B0503020204020204" pitchFamily="34" charset="-122"/>
              </a:rPr>
              <a:t>，适用于所有类型的图表。</a:t>
            </a:r>
          </a:p>
        </p:txBody>
      </p:sp>
      <p:sp>
        <p:nvSpPr>
          <p:cNvPr id="23"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9.2.4 ECharts</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的常用配置项</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aphicFrame>
        <p:nvGraphicFramePr>
          <p:cNvPr id="24" name="表格 23"/>
          <p:cNvGraphicFramePr>
            <a:graphicFrameLocks noGrp="1"/>
          </p:cNvGraphicFramePr>
          <p:nvPr>
            <p:extLst>
              <p:ext uri="{D42A27DB-BD31-4B8C-83A1-F6EECF244321}">
                <p14:modId xmlns:p14="http://schemas.microsoft.com/office/powerpoint/2010/main" val="788477910"/>
              </p:ext>
            </p:extLst>
          </p:nvPr>
        </p:nvGraphicFramePr>
        <p:xfrm>
          <a:off x="3790950" y="1442962"/>
          <a:ext cx="7776864" cy="4769484"/>
        </p:xfrm>
        <a:graphic>
          <a:graphicData uri="http://schemas.openxmlformats.org/drawingml/2006/table">
            <a:tbl>
              <a:tblPr/>
              <a:tblGrid>
                <a:gridCol w="1440159">
                  <a:extLst>
                    <a:ext uri="{9D8B030D-6E8A-4147-A177-3AD203B41FA5}">
                      <a16:colId xmlns:a16="http://schemas.microsoft.com/office/drawing/2014/main" val="3778545926"/>
                    </a:ext>
                  </a:extLst>
                </a:gridCol>
                <a:gridCol w="6336705">
                  <a:extLst>
                    <a:ext uri="{9D8B030D-6E8A-4147-A177-3AD203B41FA5}">
                      <a16:colId xmlns:a16="http://schemas.microsoft.com/office/drawing/2014/main" val="2034797012"/>
                    </a:ext>
                  </a:extLst>
                </a:gridCol>
              </a:tblGrid>
              <a:tr h="460851">
                <a:tc>
                  <a:txBody>
                    <a:bodyPr/>
                    <a:lstStyle/>
                    <a:p>
                      <a:pPr marL="0" algn="ctr" defTabSz="1219200" rtl="0" eaLnBrk="1" fontAlgn="ctr" latinLnBrk="0" hangingPunct="1"/>
                      <a:r>
                        <a:rPr lang="zh-CN" altLang="en-US" sz="1800" b="1"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属性</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800" b="1"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说明</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10093537"/>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name</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设置系列的名称，用于提示框的显示和图例筛选</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14153299"/>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type</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设置图表的类型。例如，</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bar</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表示柱状图</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条形图，</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line</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表示折线图，</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pie</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表示饼图，</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scatter</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表示散点图或气泡图</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95244836"/>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radius</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设置饼图的半径，支持</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种类型的取值，分别是</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number</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string</a:t>
                      </a:r>
                      <a:endPar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Array.&lt;number|string&gt;</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，其中</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number</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代表指定的外半径值；</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string</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代表外半径为可视区尺寸（容器高宽中较小一项）的长度；</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Array.&lt;number|string&gt;</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表示数组，数组的第一项是内半径，第二项是外半径</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534532798"/>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center</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设置饼图的中心（圆心）坐标，坐标值为包含两个元素的数组，数组的第一项是横坐标（数值）或相对于容器宽度（百分比字符串），第二项是纵坐标（数值）或相对于容器高度（百分比字符串）</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478804979"/>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labelLine</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标签的视觉引导线配置</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599644038"/>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label</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饼图图形上的文本标签，可用于说明图形的一些数据信息，比如值，名称等</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85338357"/>
                  </a:ext>
                </a:extLst>
              </a:tr>
              <a:tr h="460851">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itemStyle</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设置图形样式</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414569033"/>
                  </a:ext>
                </a:extLst>
              </a:tr>
            </a:tbl>
          </a:graphicData>
        </a:graphic>
      </p:graphicFrame>
      <p:grpSp>
        <p:nvGrpSpPr>
          <p:cNvPr id="25" name="组合 24"/>
          <p:cNvGrpSpPr/>
          <p:nvPr/>
        </p:nvGrpSpPr>
        <p:grpSpPr>
          <a:xfrm>
            <a:off x="1051275" y="1057996"/>
            <a:ext cx="1659555" cy="648072"/>
            <a:chOff x="1115236" y="981522"/>
            <a:chExt cx="2732370" cy="648072"/>
          </a:xfrm>
        </p:grpSpPr>
        <p:sp>
          <p:nvSpPr>
            <p:cNvPr id="26" name="圆角矩形 25"/>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en-US" altLang="zh-CN" sz="2000">
                  <a:solidFill>
                    <a:srgbClr val="FF0000"/>
                  </a:solidFill>
                  <a:latin typeface="微软雅黑" panose="020B0503020204020204" pitchFamily="34" charset="-122"/>
                  <a:ea typeface="微软雅黑" panose="020B0503020204020204" pitchFamily="34" charset="-122"/>
                </a:rPr>
                <a:t>series</a:t>
              </a:r>
              <a:endParaRPr lang="zh-CN" altLang="en-US" sz="2000">
                <a:solidFill>
                  <a:srgbClr val="FF0000"/>
                </a:solidFill>
                <a:latin typeface="微软雅黑" panose="020B0503020204020204" pitchFamily="34" charset="-122"/>
                <a:ea typeface="微软雅黑" panose="020B0503020204020204" pitchFamily="34" charset="-122"/>
              </a:endParaRPr>
            </a:p>
          </p:txBody>
        </p:sp>
      </p:grpSp>
      <p:sp>
        <p:nvSpPr>
          <p:cNvPr id="28" name="椭圆 27"/>
          <p:cNvSpPr/>
          <p:nvPr/>
        </p:nvSpPr>
        <p:spPr>
          <a:xfrm>
            <a:off x="1267301" y="1202012"/>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864640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37863" y="572758"/>
            <a:ext cx="3007988"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目录</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1369B2"/>
                </a:solidFill>
                <a:latin typeface="微软雅黑" panose="020B0503020204020204" pitchFamily="34" charset="-122"/>
                <a:ea typeface="微软雅黑" panose="020B0503020204020204" pitchFamily="34" charset="-122"/>
                <a:cs typeface="+mn-ea"/>
                <a:sym typeface="+mn-lt"/>
              </a:rPr>
              <a:t>Contents</a:t>
            </a:r>
            <a:endParaRPr lang="en-GB" sz="2400"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45" name="组合 44"/>
          <p:cNvGrpSpPr/>
          <p:nvPr/>
        </p:nvGrpSpPr>
        <p:grpSpPr>
          <a:xfrm>
            <a:off x="2940299" y="2752599"/>
            <a:ext cx="1192190" cy="613062"/>
            <a:chOff x="2215144" y="982844"/>
            <a:chExt cx="1244730" cy="842780"/>
          </a:xfrm>
        </p:grpSpPr>
        <p:sp>
          <p:nvSpPr>
            <p:cNvPr id="46" name="平行四边形 45"/>
            <p:cNvSpPr/>
            <p:nvPr/>
          </p:nvSpPr>
          <p:spPr>
            <a:xfrm>
              <a:off x="2215144" y="982844"/>
              <a:ext cx="1120898" cy="842780"/>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47" name="文本框 9"/>
            <p:cNvSpPr txBox="1"/>
            <p:nvPr/>
          </p:nvSpPr>
          <p:spPr>
            <a:xfrm>
              <a:off x="2393075" y="1005670"/>
              <a:ext cx="1066799" cy="803893"/>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01</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48" name="组合 47"/>
          <p:cNvGrpSpPr/>
          <p:nvPr/>
        </p:nvGrpSpPr>
        <p:grpSpPr>
          <a:xfrm>
            <a:off x="2940299" y="3672997"/>
            <a:ext cx="1192190" cy="618406"/>
            <a:chOff x="2215144" y="2026500"/>
            <a:chExt cx="1244730" cy="850129"/>
          </a:xfrm>
        </p:grpSpPr>
        <p:sp>
          <p:nvSpPr>
            <p:cNvPr id="49" name="平行四边形 48"/>
            <p:cNvSpPr/>
            <p:nvPr/>
          </p:nvSpPr>
          <p:spPr>
            <a:xfrm>
              <a:off x="2215144" y="2033848"/>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0" name="文本框 10"/>
            <p:cNvSpPr txBox="1"/>
            <p:nvPr/>
          </p:nvSpPr>
          <p:spPr>
            <a:xfrm>
              <a:off x="2393075" y="2026500"/>
              <a:ext cx="1066799" cy="803896"/>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51" name="组合 50"/>
          <p:cNvGrpSpPr/>
          <p:nvPr/>
        </p:nvGrpSpPr>
        <p:grpSpPr>
          <a:xfrm>
            <a:off x="2940299" y="4603575"/>
            <a:ext cx="1192190" cy="614525"/>
            <a:chOff x="2215144" y="3084852"/>
            <a:chExt cx="1244730" cy="844793"/>
          </a:xfrm>
        </p:grpSpPr>
        <p:sp>
          <p:nvSpPr>
            <p:cNvPr id="52" name="平行四边形 51"/>
            <p:cNvSpPr/>
            <p:nvPr/>
          </p:nvSpPr>
          <p:spPr>
            <a:xfrm>
              <a:off x="2215144" y="3084852"/>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3" name="文本框 11"/>
            <p:cNvSpPr txBox="1"/>
            <p:nvPr/>
          </p:nvSpPr>
          <p:spPr>
            <a:xfrm>
              <a:off x="2393075" y="3125750"/>
              <a:ext cx="1066799" cy="803895"/>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60" name="组合 59"/>
          <p:cNvGrpSpPr/>
          <p:nvPr/>
        </p:nvGrpSpPr>
        <p:grpSpPr>
          <a:xfrm>
            <a:off x="3845851" y="2730420"/>
            <a:ext cx="5142331" cy="613062"/>
            <a:chOff x="4315150" y="953426"/>
            <a:chExt cx="3857250" cy="540057"/>
          </a:xfrm>
        </p:grpSpPr>
        <p:sp>
          <p:nvSpPr>
            <p:cNvPr id="61" name="矩形 60"/>
            <p:cNvSpPr/>
            <p:nvPr/>
          </p:nvSpPr>
          <p:spPr>
            <a:xfrm>
              <a:off x="4841196" y="1036090"/>
              <a:ext cx="2827147" cy="331154"/>
            </a:xfrm>
            <a:prstGeom prst="rect">
              <a:avLst/>
            </a:prstGeom>
            <a:ln w="15875">
              <a:noFill/>
            </a:ln>
          </p:spPr>
          <p:txBody>
            <a:bodyPr wrap="square" lIns="68580" tIns="34290" rIns="68580" bIns="34290">
              <a:spAutoFit/>
            </a:bodyPr>
            <a:lstStyle/>
            <a:p>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详情页房源数据展示</a:t>
              </a:r>
              <a:endParaRPr lang="en-GB" altLang="zh-CN" sz="2000" dirty="0">
                <a:solidFill>
                  <a:srgbClr val="1369B2"/>
                </a:solidFill>
                <a:latin typeface="微软雅黑" panose="020B0503020204020204" pitchFamily="34" charset="-122"/>
                <a:ea typeface="微软雅黑" panose="020B0503020204020204" pitchFamily="34" charset="-122"/>
                <a:cs typeface="+mn-ea"/>
                <a:sym typeface="+mn-lt"/>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3" name="组合 62"/>
          <p:cNvGrpSpPr/>
          <p:nvPr/>
        </p:nvGrpSpPr>
        <p:grpSpPr>
          <a:xfrm>
            <a:off x="3845851" y="3656171"/>
            <a:ext cx="5142331" cy="613062"/>
            <a:chOff x="4315150" y="1647579"/>
            <a:chExt cx="3857250" cy="540057"/>
          </a:xfrm>
        </p:grpSpPr>
        <p:sp>
          <p:nvSpPr>
            <p:cNvPr id="64" name="矩形 63"/>
            <p:cNvSpPr/>
            <p:nvPr/>
          </p:nvSpPr>
          <p:spPr>
            <a:xfrm>
              <a:off x="4841196" y="1730243"/>
              <a:ext cx="2827147" cy="331154"/>
            </a:xfrm>
            <a:prstGeom prst="rect">
              <a:avLst/>
            </a:prstGeom>
            <a:ln w="15875">
              <a:noFill/>
            </a:ln>
          </p:spPr>
          <p:txBody>
            <a:bodyPr wrap="square" lIns="68580" tIns="34290" rIns="68580" bIns="34290">
              <a:spAutoFit/>
            </a:bodyPr>
            <a:lstStyle/>
            <a:p>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利用</a:t>
              </a:r>
              <a:r>
                <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ECharts</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实现数据可视化</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6" name="组合 65"/>
          <p:cNvGrpSpPr/>
          <p:nvPr/>
        </p:nvGrpSpPr>
        <p:grpSpPr>
          <a:xfrm>
            <a:off x="3845851" y="4581922"/>
            <a:ext cx="5142331" cy="613062"/>
            <a:chOff x="4315150" y="2341731"/>
            <a:chExt cx="3857250" cy="540057"/>
          </a:xfrm>
        </p:grpSpPr>
        <p:sp>
          <p:nvSpPr>
            <p:cNvPr id="67" name="矩形 66"/>
            <p:cNvSpPr/>
            <p:nvPr/>
          </p:nvSpPr>
          <p:spPr>
            <a:xfrm>
              <a:off x="4841197" y="2424395"/>
              <a:ext cx="3133455" cy="332129"/>
            </a:xfrm>
            <a:prstGeom prst="rect">
              <a:avLst/>
            </a:prstGeom>
            <a:ln w="15875">
              <a:noFill/>
            </a:ln>
          </p:spPr>
          <p:txBody>
            <a:bodyPr wrap="square" lIns="68580" tIns="34290" rIns="68580" bIns="34290">
              <a:spAutoFit/>
            </a:bodyPr>
            <a:lstStyle/>
            <a:p>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户型占比可视化</a:t>
              </a:r>
              <a:endPar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223679627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30997"/>
          </a:xfrm>
          <a:prstGeom prst="rect">
            <a:avLst/>
          </a:prstGeom>
          <a:noFill/>
        </p:spPr>
        <p:txBody>
          <a:bodyPr wrap="square" lIns="91443" tIns="45720" rIns="91443" bIns="45720" rtlCol="0">
            <a:spAutoFit/>
          </a:bodyPr>
          <a:lstStyle/>
          <a:p>
            <a:r>
              <a:rPr lang="zh-CN" altLang="en-US" sz="4800" b="1">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户型占比可视化</a:t>
            </a:r>
            <a:endParaRPr lang="zh-CN" altLang="en-US" sz="4800" b="1" dirty="0">
              <a:solidFill>
                <a:schemeClr val="accent1"/>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a:solidFill>
                  <a:srgbClr val="FAFAFA"/>
                </a:solidFill>
                <a:latin typeface="微软雅黑" panose="020B0503020204020204" pitchFamily="34" charset="-122"/>
                <a:ea typeface="微软雅黑" panose="020B0503020204020204" pitchFamily="34" charset="-122"/>
                <a:cs typeface="+mn-ea"/>
                <a:sym typeface="+mn-lt"/>
              </a:rPr>
              <a:t>9.3</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23270612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99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户型占比可视化功能</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逻辑</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实现户型占比可视化功能</a:t>
            </a:r>
            <a:endParaRPr lang="zh-CN" sz="2000" dirty="0">
              <a:solidFill>
                <a:srgbClr val="0075CC"/>
              </a:solidFill>
              <a:latin typeface="微软雅黑" panose="020B0503020204020204" pitchFamily="34" charset="-122"/>
              <a:ea typeface="微软雅黑" panose="020B0503020204020204" pitchFamily="34" charset="-122"/>
              <a:cs typeface="+mn-ea"/>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9.3.1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户型占比可视化的功能分析</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94397872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10630" y="1167780"/>
            <a:ext cx="10513168" cy="923330"/>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户型占比可视化功能</a:t>
            </a:r>
            <a:r>
              <a:rPr lang="zh-CN" altLang="en-US" sz="1800">
                <a:solidFill>
                  <a:srgbClr val="595959"/>
                </a:solidFill>
                <a:latin typeface="微软雅黑" panose="020B0503020204020204" pitchFamily="34" charset="-122"/>
                <a:ea typeface="微软雅黑" panose="020B0503020204020204" pitchFamily="34" charset="-122"/>
              </a:rPr>
              <a:t>用于</a:t>
            </a:r>
            <a:r>
              <a:rPr lang="zh-CN" altLang="en-US" sz="1800">
                <a:solidFill>
                  <a:srgbClr val="0075CC"/>
                </a:solidFill>
                <a:latin typeface="微软雅黑" panose="020B0503020204020204" pitchFamily="34" charset="-122"/>
                <a:ea typeface="微软雅黑" panose="020B0503020204020204" pitchFamily="34" charset="-122"/>
              </a:rPr>
              <a:t>统计</a:t>
            </a:r>
            <a:r>
              <a:rPr lang="zh-CN" altLang="en-US" sz="1800">
                <a:solidFill>
                  <a:srgbClr val="595959"/>
                </a:solidFill>
                <a:latin typeface="微软雅黑" panose="020B0503020204020204" pitchFamily="34" charset="-122"/>
                <a:ea typeface="微软雅黑" panose="020B0503020204020204" pitchFamily="34" charset="-122"/>
              </a:rPr>
              <a:t>当前房源所属街道范围内</a:t>
            </a:r>
            <a:r>
              <a:rPr lang="zh-CN" altLang="en-US" sz="1800">
                <a:solidFill>
                  <a:srgbClr val="0075CC"/>
                </a:solidFill>
                <a:latin typeface="微软雅黑" panose="020B0503020204020204" pitchFamily="34" charset="-122"/>
                <a:ea typeface="微软雅黑" panose="020B0503020204020204" pitchFamily="34" charset="-122"/>
              </a:rPr>
              <a:t>各种户型</a:t>
            </a:r>
            <a:r>
              <a:rPr lang="zh-CN" altLang="en-US" sz="1800">
                <a:solidFill>
                  <a:srgbClr val="595959"/>
                </a:solidFill>
                <a:latin typeface="微软雅黑" panose="020B0503020204020204" pitchFamily="34" charset="-122"/>
                <a:ea typeface="微软雅黑" panose="020B0503020204020204" pitchFamily="34" charset="-122"/>
              </a:rPr>
              <a:t>房源的</a:t>
            </a:r>
            <a:r>
              <a:rPr lang="zh-CN" altLang="en-US" sz="1800">
                <a:solidFill>
                  <a:srgbClr val="0075CC"/>
                </a:solidFill>
                <a:latin typeface="微软雅黑" panose="020B0503020204020204" pitchFamily="34" charset="-122"/>
                <a:ea typeface="微软雅黑" panose="020B0503020204020204" pitchFamily="34" charset="-122"/>
              </a:rPr>
              <a:t>数量</a:t>
            </a:r>
            <a:r>
              <a:rPr lang="zh-CN" altLang="en-US" sz="1800">
                <a:solidFill>
                  <a:srgbClr val="595959"/>
                </a:solidFill>
                <a:latin typeface="微软雅黑" panose="020B0503020204020204" pitchFamily="34" charset="-122"/>
                <a:ea typeface="微软雅黑" panose="020B0503020204020204" pitchFamily="34" charset="-122"/>
              </a:rPr>
              <a:t>，并通过</a:t>
            </a:r>
            <a:r>
              <a:rPr lang="zh-CN" altLang="en-US" sz="1800">
                <a:solidFill>
                  <a:srgbClr val="0075CC"/>
                </a:solidFill>
                <a:latin typeface="微软雅黑" panose="020B0503020204020204" pitchFamily="34" charset="-122"/>
                <a:ea typeface="微软雅黑" panose="020B0503020204020204" pitchFamily="34" charset="-122"/>
              </a:rPr>
              <a:t>饼图</a:t>
            </a:r>
            <a:r>
              <a:rPr lang="zh-CN" altLang="en-US" sz="1800">
                <a:solidFill>
                  <a:srgbClr val="595959"/>
                </a:solidFill>
                <a:latin typeface="微软雅黑" panose="020B0503020204020204" pitchFamily="34" charset="-122"/>
                <a:ea typeface="微软雅黑" panose="020B0503020204020204" pitchFamily="34" charset="-122"/>
              </a:rPr>
              <a:t>展示</a:t>
            </a:r>
            <a:r>
              <a:rPr lang="zh-CN" altLang="en-US" sz="1800">
                <a:solidFill>
                  <a:srgbClr val="0075CC"/>
                </a:solidFill>
                <a:latin typeface="微软雅黑" panose="020B0503020204020204" pitchFamily="34" charset="-122"/>
                <a:ea typeface="微软雅黑" panose="020B0503020204020204" pitchFamily="34" charset="-122"/>
              </a:rPr>
              <a:t>各种户型</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占比情况</a:t>
            </a:r>
            <a:r>
              <a:rPr lang="zh-CN" altLang="en-US" sz="1800">
                <a:solidFill>
                  <a:srgbClr val="595959"/>
                </a:solidFill>
                <a:latin typeface="微软雅黑" panose="020B0503020204020204" pitchFamily="34" charset="-122"/>
                <a:ea typeface="微软雅黑" panose="020B0503020204020204" pitchFamily="34" charset="-122"/>
              </a:rPr>
              <a:t>，方便用户了解当前街道范围内的房源哪种户型偏多，所需户型的房源是否容易找到。</a:t>
            </a:r>
          </a:p>
        </p:txBody>
      </p:sp>
      <p:sp>
        <p:nvSpPr>
          <p:cNvPr id="6"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9.3.1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户型占比可视化的功能分析</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8194"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846" y="2389223"/>
            <a:ext cx="4265236" cy="364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7146850" y="3429794"/>
            <a:ext cx="2791548" cy="1754326"/>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每个扇形</a:t>
            </a:r>
            <a:r>
              <a:rPr lang="zh-CN" altLang="en-US" sz="1800">
                <a:solidFill>
                  <a:srgbClr val="595959"/>
                </a:solidFill>
                <a:latin typeface="微软雅黑" panose="020B0503020204020204" pitchFamily="34" charset="-122"/>
                <a:ea typeface="微软雅黑" panose="020B0503020204020204" pitchFamily="34" charset="-122"/>
              </a:rPr>
              <a:t>代表着</a:t>
            </a:r>
            <a:r>
              <a:rPr lang="zh-CN" altLang="en-US" sz="1800">
                <a:solidFill>
                  <a:srgbClr val="0075CC"/>
                </a:solidFill>
                <a:latin typeface="微软雅黑" panose="020B0503020204020204" pitchFamily="34" charset="-122"/>
                <a:ea typeface="微软雅黑" panose="020B0503020204020204" pitchFamily="34" charset="-122"/>
              </a:rPr>
              <a:t>不同</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户型</a:t>
            </a:r>
            <a:r>
              <a:rPr lang="zh-CN" altLang="en-US" sz="1800">
                <a:solidFill>
                  <a:srgbClr val="595959"/>
                </a:solidFill>
                <a:latin typeface="微软雅黑" panose="020B0503020204020204" pitchFamily="34" charset="-122"/>
                <a:ea typeface="微软雅黑" panose="020B0503020204020204" pitchFamily="34" charset="-122"/>
              </a:rPr>
              <a:t>，每个扇形</a:t>
            </a:r>
            <a:r>
              <a:rPr lang="zh-CN" altLang="en-US" sz="1800">
                <a:solidFill>
                  <a:srgbClr val="0075CC"/>
                </a:solidFill>
                <a:latin typeface="微软雅黑" panose="020B0503020204020204" pitchFamily="34" charset="-122"/>
                <a:ea typeface="微软雅黑" panose="020B0503020204020204" pitchFamily="34" charset="-122"/>
              </a:rPr>
              <a:t>大小</a:t>
            </a:r>
            <a:r>
              <a:rPr lang="zh-CN" altLang="en-US" sz="1800">
                <a:solidFill>
                  <a:srgbClr val="595959"/>
                </a:solidFill>
                <a:latin typeface="微软雅黑" panose="020B0503020204020204" pitchFamily="34" charset="-122"/>
                <a:ea typeface="微软雅黑" panose="020B0503020204020204" pitchFamily="34" charset="-122"/>
              </a:rPr>
              <a:t>代表不同户型的</a:t>
            </a:r>
            <a:r>
              <a:rPr lang="zh-CN" altLang="en-US" sz="1800">
                <a:solidFill>
                  <a:srgbClr val="0075CC"/>
                </a:solidFill>
                <a:latin typeface="微软雅黑" panose="020B0503020204020204" pitchFamily="34" charset="-122"/>
                <a:ea typeface="微软雅黑" panose="020B0503020204020204" pitchFamily="34" charset="-122"/>
              </a:rPr>
              <a:t>房源数量</a:t>
            </a:r>
            <a:r>
              <a:rPr lang="zh-CN" altLang="en-US" sz="1800">
                <a:solidFill>
                  <a:srgbClr val="595959"/>
                </a:solidFill>
                <a:latin typeface="微软雅黑" panose="020B0503020204020204" pitchFamily="34" charset="-122"/>
                <a:ea typeface="微软雅黑" panose="020B0503020204020204" pitchFamily="34" charset="-122"/>
              </a:rPr>
              <a:t>占房源总数量的比例。</a:t>
            </a:r>
          </a:p>
        </p:txBody>
      </p:sp>
    </p:spTree>
    <p:extLst>
      <p:ext uri="{BB962C8B-B14F-4D97-AF65-F5344CB8AC3E}">
        <p14:creationId xmlns:p14="http://schemas.microsoft.com/office/powerpoint/2010/main" val="180559275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10630" y="1167780"/>
            <a:ext cx="10513168" cy="507831"/>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户型占比可视化功能</a:t>
            </a:r>
            <a:r>
              <a:rPr lang="zh-CN" altLang="en-US" sz="1800">
                <a:solidFill>
                  <a:srgbClr val="595959"/>
                </a:solidFill>
                <a:latin typeface="微软雅黑" panose="020B0503020204020204" pitchFamily="34" charset="-122"/>
                <a:ea typeface="微软雅黑" panose="020B0503020204020204" pitchFamily="34" charset="-122"/>
              </a:rPr>
              <a:t>的实现流程遵循数据可视化的基本流程。</a:t>
            </a:r>
          </a:p>
        </p:txBody>
      </p:sp>
      <p:sp>
        <p:nvSpPr>
          <p:cNvPr id="6"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9.3.1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户型占比可视化的功能分析</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1025135" y="3793429"/>
            <a:ext cx="10502713" cy="2308324"/>
          </a:xfrm>
          <a:prstGeom prst="rect">
            <a:avLst/>
          </a:prstGeom>
        </p:spPr>
        <p:txBody>
          <a:bodyPr wrap="square">
            <a:spAutoFit/>
          </a:bodyPr>
          <a:lstStyle/>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a:t>
            </a:r>
            <a:r>
              <a:rPr lang="en-US" altLang="zh-CN" sz="1600">
                <a:solidFill>
                  <a:srgbClr val="595959"/>
                </a:solidFill>
                <a:latin typeface="微软雅黑" panose="020B0503020204020204" pitchFamily="34" charset="-122"/>
                <a:ea typeface="微软雅黑" panose="020B0503020204020204" pitchFamily="34" charset="-122"/>
              </a:rPr>
              <a:t>1</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源数据</a:t>
            </a:r>
            <a:r>
              <a:rPr lang="zh-CN" altLang="en-US" sz="1600">
                <a:solidFill>
                  <a:srgbClr val="595959"/>
                </a:solidFill>
                <a:latin typeface="微软雅黑" panose="020B0503020204020204" pitchFamily="34" charset="-122"/>
                <a:ea typeface="微软雅黑" panose="020B0503020204020204" pitchFamily="34" charset="-122"/>
              </a:rPr>
              <a:t>：数据库的</a:t>
            </a:r>
            <a:r>
              <a:rPr lang="en-US" altLang="zh-CN" sz="1600">
                <a:solidFill>
                  <a:srgbClr val="0075CC"/>
                </a:solidFill>
                <a:latin typeface="微软雅黑" panose="020B0503020204020204" pitchFamily="34" charset="-122"/>
                <a:ea typeface="微软雅黑" panose="020B0503020204020204" pitchFamily="34" charset="-122"/>
              </a:rPr>
              <a:t>house_info</a:t>
            </a:r>
            <a:r>
              <a:rPr lang="zh-CN" altLang="en-US" sz="1600">
                <a:solidFill>
                  <a:srgbClr val="0075CC"/>
                </a:solidFill>
                <a:latin typeface="微软雅黑" panose="020B0503020204020204" pitchFamily="34" charset="-122"/>
                <a:ea typeface="微软雅黑" panose="020B0503020204020204" pitchFamily="34" charset="-122"/>
              </a:rPr>
              <a:t>表</a:t>
            </a:r>
            <a:r>
              <a:rPr lang="zh-CN" altLang="en-US" sz="1600">
                <a:solidFill>
                  <a:srgbClr val="595959"/>
                </a:solidFill>
                <a:latin typeface="微软雅黑" panose="020B0503020204020204" pitchFamily="34" charset="-122"/>
                <a:ea typeface="微软雅黑" panose="020B0503020204020204" pitchFamily="34" charset="-122"/>
              </a:rPr>
              <a:t>中存放着所有房源的数据。</a:t>
            </a:r>
          </a:p>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a:t>
            </a:r>
            <a:r>
              <a:rPr lang="en-US" altLang="zh-CN" sz="1600">
                <a:solidFill>
                  <a:srgbClr val="595959"/>
                </a:solidFill>
                <a:latin typeface="微软雅黑" panose="020B0503020204020204" pitchFamily="34" charset="-122"/>
                <a:ea typeface="微软雅黑" panose="020B0503020204020204" pitchFamily="34" charset="-122"/>
              </a:rPr>
              <a:t>2</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目标数据</a:t>
            </a:r>
            <a:r>
              <a:rPr lang="zh-CN" altLang="en-US" sz="1600">
                <a:solidFill>
                  <a:srgbClr val="595959"/>
                </a:solidFill>
                <a:latin typeface="微软雅黑" panose="020B0503020204020204" pitchFamily="34" charset="-122"/>
                <a:ea typeface="微软雅黑" panose="020B0503020204020204" pitchFamily="34" charset="-122"/>
              </a:rPr>
              <a:t>：从数据库的</a:t>
            </a:r>
            <a:r>
              <a:rPr lang="en-US" altLang="zh-CN" sz="1600">
                <a:solidFill>
                  <a:srgbClr val="595959"/>
                </a:solidFill>
                <a:latin typeface="微软雅黑" panose="020B0503020204020204" pitchFamily="34" charset="-122"/>
                <a:ea typeface="微软雅黑" panose="020B0503020204020204" pitchFamily="34" charset="-122"/>
              </a:rPr>
              <a:t>house_info</a:t>
            </a:r>
            <a:r>
              <a:rPr lang="zh-CN" altLang="en-US" sz="1600">
                <a:solidFill>
                  <a:srgbClr val="595959"/>
                </a:solidFill>
                <a:latin typeface="微软雅黑" panose="020B0503020204020204" pitchFamily="34" charset="-122"/>
                <a:ea typeface="微软雅黑" panose="020B0503020204020204" pitchFamily="34" charset="-122"/>
              </a:rPr>
              <a:t>表中筛选出与当前房源所属同一街道的全部房源数据。由于</a:t>
            </a:r>
            <a:r>
              <a:rPr lang="en-US" altLang="zh-CN" sz="1600">
                <a:solidFill>
                  <a:srgbClr val="595959"/>
                </a:solidFill>
                <a:latin typeface="微软雅黑" panose="020B0503020204020204" pitchFamily="34" charset="-122"/>
                <a:ea typeface="微软雅黑" panose="020B0503020204020204" pitchFamily="34" charset="-122"/>
              </a:rPr>
              <a:t>house_info</a:t>
            </a:r>
            <a:r>
              <a:rPr lang="zh-CN" altLang="en-US" sz="1600">
                <a:solidFill>
                  <a:srgbClr val="595959"/>
                </a:solidFill>
                <a:latin typeface="微软雅黑" panose="020B0503020204020204" pitchFamily="34" charset="-122"/>
                <a:ea typeface="微软雅黑" panose="020B0503020204020204" pitchFamily="34" charset="-122"/>
              </a:rPr>
              <a:t>表中</a:t>
            </a:r>
            <a:r>
              <a:rPr lang="en-US" altLang="zh-CN" sz="1600">
                <a:solidFill>
                  <a:srgbClr val="0075CC"/>
                </a:solidFill>
                <a:latin typeface="微软雅黑" panose="020B0503020204020204" pitchFamily="34" charset="-122"/>
                <a:ea typeface="微软雅黑" panose="020B0503020204020204" pitchFamily="34" charset="-122"/>
              </a:rPr>
              <a:t>block</a:t>
            </a:r>
            <a:r>
              <a:rPr lang="zh-CN" altLang="en-US" sz="1600">
                <a:solidFill>
                  <a:srgbClr val="0075CC"/>
                </a:solidFill>
                <a:latin typeface="微软雅黑" panose="020B0503020204020204" pitchFamily="34" charset="-122"/>
                <a:ea typeface="微软雅黑" panose="020B0503020204020204" pitchFamily="34" charset="-122"/>
              </a:rPr>
              <a:t>字段</a:t>
            </a:r>
            <a:r>
              <a:rPr lang="zh-CN" altLang="en-US" sz="1600">
                <a:solidFill>
                  <a:srgbClr val="595959"/>
                </a:solidFill>
                <a:latin typeface="微软雅黑" panose="020B0503020204020204" pitchFamily="34" charset="-122"/>
                <a:ea typeface="微软雅黑" panose="020B0503020204020204" pitchFamily="34" charset="-122"/>
              </a:rPr>
              <a:t>对应的一列数据为房源所属街道，所以需要从数据库中查询与当前房源对象的</a:t>
            </a:r>
            <a:r>
              <a:rPr lang="en-US" altLang="zh-CN" sz="1600">
                <a:solidFill>
                  <a:srgbClr val="595959"/>
                </a:solidFill>
                <a:latin typeface="微软雅黑" panose="020B0503020204020204" pitchFamily="34" charset="-122"/>
                <a:ea typeface="微软雅黑" panose="020B0503020204020204" pitchFamily="34" charset="-122"/>
              </a:rPr>
              <a:t>block</a:t>
            </a:r>
            <a:r>
              <a:rPr lang="zh-CN" altLang="en-US" sz="1600">
                <a:solidFill>
                  <a:srgbClr val="595959"/>
                </a:solidFill>
                <a:latin typeface="微软雅黑" panose="020B0503020204020204" pitchFamily="34" charset="-122"/>
                <a:ea typeface="微软雅黑" panose="020B0503020204020204" pitchFamily="34" charset="-122"/>
              </a:rPr>
              <a:t>字段值相同的数据。</a:t>
            </a:r>
          </a:p>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a:t>
            </a:r>
            <a:r>
              <a:rPr lang="en-US" altLang="zh-CN" sz="1600">
                <a:solidFill>
                  <a:srgbClr val="595959"/>
                </a:solidFill>
                <a:latin typeface="微软雅黑" panose="020B0503020204020204" pitchFamily="34" charset="-122"/>
                <a:ea typeface="微软雅黑" panose="020B0503020204020204" pitchFamily="34" charset="-122"/>
              </a:rPr>
              <a:t>3</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预处理数据</a:t>
            </a:r>
            <a:r>
              <a:rPr lang="zh-CN" altLang="en-US" sz="1600">
                <a:solidFill>
                  <a:srgbClr val="595959"/>
                </a:solidFill>
                <a:latin typeface="微软雅黑" panose="020B0503020204020204" pitchFamily="34" charset="-122"/>
                <a:ea typeface="微软雅黑" panose="020B0503020204020204" pitchFamily="34" charset="-122"/>
              </a:rPr>
              <a:t>：将目标数据按照户型进行分类，并</a:t>
            </a:r>
            <a:r>
              <a:rPr lang="zh-CN" altLang="en-US" sz="1600">
                <a:solidFill>
                  <a:srgbClr val="0075CC"/>
                </a:solidFill>
                <a:latin typeface="微软雅黑" panose="020B0503020204020204" pitchFamily="34" charset="-122"/>
                <a:ea typeface="微软雅黑" panose="020B0503020204020204" pitchFamily="34" charset="-122"/>
              </a:rPr>
              <a:t>统计</a:t>
            </a:r>
            <a:r>
              <a:rPr lang="zh-CN" altLang="en-US" sz="1600">
                <a:solidFill>
                  <a:srgbClr val="595959"/>
                </a:solidFill>
                <a:latin typeface="微软雅黑" panose="020B0503020204020204" pitchFamily="34" charset="-122"/>
                <a:ea typeface="微软雅黑" panose="020B0503020204020204" pitchFamily="34" charset="-122"/>
              </a:rPr>
              <a:t>每种户型的</a:t>
            </a:r>
            <a:r>
              <a:rPr lang="zh-CN" altLang="en-US" sz="1600">
                <a:solidFill>
                  <a:srgbClr val="0075CC"/>
                </a:solidFill>
                <a:latin typeface="微软雅黑" panose="020B0503020204020204" pitchFamily="34" charset="-122"/>
                <a:ea typeface="微软雅黑" panose="020B0503020204020204" pitchFamily="34" charset="-122"/>
              </a:rPr>
              <a:t>房源数量</a:t>
            </a:r>
            <a:r>
              <a:rPr lang="zh-CN" altLang="en-US" sz="1600">
                <a:solidFill>
                  <a:srgbClr val="595959"/>
                </a:solidFill>
                <a:latin typeface="微软雅黑" panose="020B0503020204020204" pitchFamily="34" charset="-122"/>
                <a:ea typeface="微软雅黑" panose="020B0503020204020204" pitchFamily="34" charset="-122"/>
              </a:rPr>
              <a:t>。</a:t>
            </a:r>
          </a:p>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a:t>
            </a:r>
            <a:r>
              <a:rPr lang="en-US" altLang="zh-CN" sz="1600">
                <a:solidFill>
                  <a:srgbClr val="595959"/>
                </a:solidFill>
                <a:latin typeface="微软雅黑" panose="020B0503020204020204" pitchFamily="34" charset="-122"/>
                <a:ea typeface="微软雅黑" panose="020B0503020204020204" pitchFamily="34" charset="-122"/>
              </a:rPr>
              <a:t>4</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变换数据</a:t>
            </a:r>
            <a:r>
              <a:rPr lang="zh-CN" altLang="en-US" sz="1600">
                <a:solidFill>
                  <a:srgbClr val="595959"/>
                </a:solidFill>
                <a:latin typeface="微软雅黑" panose="020B0503020204020204" pitchFamily="34" charset="-122"/>
                <a:ea typeface="微软雅黑" panose="020B0503020204020204" pitchFamily="34" charset="-122"/>
              </a:rPr>
              <a:t>：将户型分类和户型数量按照</a:t>
            </a:r>
            <a:r>
              <a:rPr lang="en-US" altLang="zh-CN" sz="1600">
                <a:solidFill>
                  <a:srgbClr val="595959"/>
                </a:solidFill>
                <a:latin typeface="微软雅黑" panose="020B0503020204020204" pitchFamily="34" charset="-122"/>
                <a:ea typeface="微软雅黑" panose="020B0503020204020204" pitchFamily="34" charset="-122"/>
              </a:rPr>
              <a:t>ECharts</a:t>
            </a:r>
            <a:r>
              <a:rPr lang="zh-CN" altLang="en-US" sz="1600">
                <a:solidFill>
                  <a:srgbClr val="595959"/>
                </a:solidFill>
                <a:latin typeface="微软雅黑" panose="020B0503020204020204" pitchFamily="34" charset="-122"/>
                <a:ea typeface="微软雅黑" panose="020B0503020204020204" pitchFamily="34" charset="-122"/>
              </a:rPr>
              <a:t>要求</a:t>
            </a:r>
            <a:r>
              <a:rPr lang="zh-CN" altLang="en-US" sz="1600">
                <a:solidFill>
                  <a:srgbClr val="0075CC"/>
                </a:solidFill>
                <a:latin typeface="微软雅黑" panose="020B0503020204020204" pitchFamily="34" charset="-122"/>
                <a:ea typeface="微软雅黑" panose="020B0503020204020204" pitchFamily="34" charset="-122"/>
              </a:rPr>
              <a:t>变换</a:t>
            </a:r>
            <a:r>
              <a:rPr lang="zh-CN" altLang="en-US" sz="1600">
                <a:solidFill>
                  <a:srgbClr val="595959"/>
                </a:solidFill>
                <a:latin typeface="微软雅黑" panose="020B0503020204020204" pitchFamily="34" charset="-122"/>
                <a:ea typeface="微软雅黑" panose="020B0503020204020204" pitchFamily="34" charset="-122"/>
              </a:rPr>
              <a:t>成</a:t>
            </a:r>
            <a:r>
              <a:rPr lang="zh-CN" altLang="en-US" sz="1600">
                <a:solidFill>
                  <a:srgbClr val="0075CC"/>
                </a:solidFill>
                <a:latin typeface="微软雅黑" panose="020B0503020204020204" pitchFamily="34" charset="-122"/>
                <a:ea typeface="微软雅黑" panose="020B0503020204020204" pitchFamily="34" charset="-122"/>
              </a:rPr>
              <a:t>指定格式的数据</a:t>
            </a:r>
            <a:r>
              <a:rPr lang="zh-CN" altLang="en-US" sz="1600">
                <a:solidFill>
                  <a:srgbClr val="595959"/>
                </a:solidFill>
                <a:latin typeface="微软雅黑" panose="020B0503020204020204" pitchFamily="34" charset="-122"/>
                <a:ea typeface="微软雅黑" panose="020B0503020204020204" pitchFamily="34" charset="-122"/>
              </a:rPr>
              <a:t>。</a:t>
            </a:r>
          </a:p>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a:t>
            </a:r>
            <a:r>
              <a:rPr lang="en-US" altLang="zh-CN" sz="1600">
                <a:solidFill>
                  <a:srgbClr val="595959"/>
                </a:solidFill>
                <a:latin typeface="微软雅黑" panose="020B0503020204020204" pitchFamily="34" charset="-122"/>
                <a:ea typeface="微软雅黑" panose="020B0503020204020204" pitchFamily="34" charset="-122"/>
              </a:rPr>
              <a:t>5</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数据展示</a:t>
            </a:r>
            <a:r>
              <a:rPr lang="zh-CN" altLang="en-US" sz="1600">
                <a:solidFill>
                  <a:srgbClr val="595959"/>
                </a:solidFill>
                <a:latin typeface="微软雅黑" panose="020B0503020204020204" pitchFamily="34" charset="-122"/>
                <a:ea typeface="微软雅黑" panose="020B0503020204020204" pitchFamily="34" charset="-122"/>
              </a:rPr>
              <a:t>：通过数据可视化工具</a:t>
            </a:r>
            <a:r>
              <a:rPr lang="en-US" altLang="zh-CN" sz="1600">
                <a:solidFill>
                  <a:srgbClr val="595959"/>
                </a:solidFill>
                <a:latin typeface="微软雅黑" panose="020B0503020204020204" pitchFamily="34" charset="-122"/>
                <a:ea typeface="微软雅黑" panose="020B0503020204020204" pitchFamily="34" charset="-122"/>
              </a:rPr>
              <a:t>ECharts</a:t>
            </a:r>
            <a:r>
              <a:rPr lang="zh-CN" altLang="en-US" sz="1600">
                <a:solidFill>
                  <a:srgbClr val="595959"/>
                </a:solidFill>
                <a:latin typeface="微软雅黑" panose="020B0503020204020204" pitchFamily="34" charset="-122"/>
                <a:ea typeface="微软雅黑" panose="020B0503020204020204" pitchFamily="34" charset="-122"/>
              </a:rPr>
              <a:t>将</a:t>
            </a:r>
            <a:r>
              <a:rPr lang="zh-CN" altLang="en-US" sz="1600">
                <a:solidFill>
                  <a:srgbClr val="0075CC"/>
                </a:solidFill>
                <a:latin typeface="微软雅黑" panose="020B0503020204020204" pitchFamily="34" charset="-122"/>
                <a:ea typeface="微软雅黑" panose="020B0503020204020204" pitchFamily="34" charset="-122"/>
              </a:rPr>
              <a:t>户型分类</a:t>
            </a:r>
            <a:r>
              <a:rPr lang="zh-CN" altLang="en-US" sz="1600">
                <a:solidFill>
                  <a:srgbClr val="595959"/>
                </a:solidFill>
                <a:latin typeface="微软雅黑" panose="020B0503020204020204" pitchFamily="34" charset="-122"/>
                <a:ea typeface="微软雅黑" panose="020B0503020204020204" pitchFamily="34" charset="-122"/>
              </a:rPr>
              <a:t>和</a:t>
            </a:r>
            <a:r>
              <a:rPr lang="zh-CN" altLang="en-US" sz="1600">
                <a:solidFill>
                  <a:srgbClr val="0075CC"/>
                </a:solidFill>
                <a:latin typeface="微软雅黑" panose="020B0503020204020204" pitchFamily="34" charset="-122"/>
                <a:ea typeface="微软雅黑" panose="020B0503020204020204" pitchFamily="34" charset="-122"/>
              </a:rPr>
              <a:t>户型数量</a:t>
            </a:r>
            <a:r>
              <a:rPr lang="zh-CN" altLang="en-US" sz="1600">
                <a:solidFill>
                  <a:srgbClr val="595959"/>
                </a:solidFill>
                <a:latin typeface="微软雅黑" panose="020B0503020204020204" pitchFamily="34" charset="-122"/>
                <a:ea typeface="微软雅黑" panose="020B0503020204020204" pitchFamily="34" charset="-122"/>
              </a:rPr>
              <a:t>绘制成</a:t>
            </a:r>
            <a:r>
              <a:rPr lang="zh-CN" altLang="en-US" sz="1600">
                <a:solidFill>
                  <a:srgbClr val="0075CC"/>
                </a:solidFill>
                <a:latin typeface="微软雅黑" panose="020B0503020204020204" pitchFamily="34" charset="-122"/>
                <a:ea typeface="微软雅黑" panose="020B0503020204020204" pitchFamily="34" charset="-122"/>
              </a:rPr>
              <a:t>饼图</a:t>
            </a:r>
            <a:r>
              <a:rPr lang="zh-CN" altLang="en-US" sz="1600">
                <a:solidFill>
                  <a:srgbClr val="595959"/>
                </a:solidFill>
                <a:latin typeface="微软雅黑" panose="020B0503020204020204" pitchFamily="34" charset="-122"/>
                <a:ea typeface="微软雅黑" panose="020B0503020204020204" pitchFamily="34" charset="-122"/>
              </a:rPr>
              <a:t>。</a:t>
            </a:r>
          </a:p>
        </p:txBody>
      </p:sp>
      <p:pic>
        <p:nvPicPr>
          <p:cNvPr id="9218"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670" y="1879592"/>
            <a:ext cx="7587095" cy="131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025135" y="3299020"/>
            <a:ext cx="4339650" cy="458908"/>
          </a:xfrm>
          <a:prstGeom prst="rect">
            <a:avLst/>
          </a:prstGeom>
        </p:spPr>
        <p:txBody>
          <a:bodyPr wrap="non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户型占比可视化功能各环节的说明如下。</a:t>
            </a:r>
          </a:p>
        </p:txBody>
      </p:sp>
    </p:spTree>
    <p:extLst>
      <p:ext uri="{BB962C8B-B14F-4D97-AF65-F5344CB8AC3E}">
        <p14:creationId xmlns:p14="http://schemas.microsoft.com/office/powerpoint/2010/main" val="157461670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户型占比可视化</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接口设计</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，能够在后端程序中定义接口</a:t>
            </a:r>
            <a:endParaRPr lang="zh-CN" sz="2000" dirty="0">
              <a:solidFill>
                <a:srgbClr val="0075CC"/>
              </a:solidFill>
              <a:latin typeface="微软雅黑" panose="020B0503020204020204" pitchFamily="34" charset="-122"/>
              <a:ea typeface="微软雅黑" panose="020B0503020204020204" pitchFamily="34" charset="-122"/>
              <a:cs typeface="+mn-ea"/>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9.3.2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户型占比可视化的接口设计</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21664669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9.3.2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户型占比可视化的接口设计</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aphicFrame>
        <p:nvGraphicFramePr>
          <p:cNvPr id="5" name="表格 4"/>
          <p:cNvGraphicFramePr>
            <a:graphicFrameLocks noGrp="1"/>
          </p:cNvGraphicFramePr>
          <p:nvPr>
            <p:extLst>
              <p:ext uri="{D42A27DB-BD31-4B8C-83A1-F6EECF244321}">
                <p14:modId xmlns:p14="http://schemas.microsoft.com/office/powerpoint/2010/main" val="543945724"/>
              </p:ext>
            </p:extLst>
          </p:nvPr>
        </p:nvGraphicFramePr>
        <p:xfrm>
          <a:off x="2884868" y="2675983"/>
          <a:ext cx="5916619" cy="2304255"/>
        </p:xfrm>
        <a:graphic>
          <a:graphicData uri="http://schemas.openxmlformats.org/drawingml/2006/table">
            <a:tbl>
              <a:tblPr/>
              <a:tblGrid>
                <a:gridCol w="1524131">
                  <a:extLst>
                    <a:ext uri="{9D8B030D-6E8A-4147-A177-3AD203B41FA5}">
                      <a16:colId xmlns:a16="http://schemas.microsoft.com/office/drawing/2014/main" val="3778545926"/>
                    </a:ext>
                  </a:extLst>
                </a:gridCol>
                <a:gridCol w="4392488">
                  <a:extLst>
                    <a:ext uri="{9D8B030D-6E8A-4147-A177-3AD203B41FA5}">
                      <a16:colId xmlns:a16="http://schemas.microsoft.com/office/drawing/2014/main" val="2034797012"/>
                    </a:ext>
                  </a:extLst>
                </a:gridCol>
              </a:tblGrid>
              <a:tr h="460851">
                <a:tc>
                  <a:txBody>
                    <a:bodyPr/>
                    <a:lstStyle/>
                    <a:p>
                      <a:pPr marL="0" algn="ctr" defTabSz="1219200" rtl="0" eaLnBrk="1" fontAlgn="ctr" latinLnBrk="0" hangingPunct="1"/>
                      <a:r>
                        <a:rPr lang="zh-CN" altLang="en-US" sz="1800" b="1"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接口描述</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800" b="1"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说明</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10093537"/>
                  </a:ext>
                </a:extLst>
              </a:tr>
              <a:tr h="460851">
                <a:tc>
                  <a:txBody>
                    <a:bodyPr/>
                    <a:lstStyle/>
                    <a:p>
                      <a:pPr marL="0" algn="l" defTabSz="1219200" rtl="0" eaLnBrk="1" fontAlgn="ctr" latinLnBrk="0" hangingPunct="1"/>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请求页面</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detail_page.html</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14153299"/>
                  </a:ext>
                </a:extLst>
              </a:tr>
              <a:tr h="460851">
                <a:tc>
                  <a:txBody>
                    <a:bodyPr/>
                    <a:lstStyle/>
                    <a:p>
                      <a:pPr marL="0" algn="l" defTabSz="1219200" rtl="0" eaLnBrk="1" fontAlgn="ctr" latinLnBrk="0" hangingPunct="1"/>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请求方式</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GET</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95244836"/>
                  </a:ext>
                </a:extLst>
              </a:tr>
              <a:tr h="460851">
                <a:tc>
                  <a:txBody>
                    <a:bodyPr/>
                    <a:lstStyle/>
                    <a:p>
                      <a:pPr marL="0" algn="l" defTabSz="1219200" rtl="0" eaLnBrk="1" fontAlgn="ctr" latinLnBrk="0" hangingPunct="1"/>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请求地址</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/get/piedata/&lt;block&gt;</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534532798"/>
                  </a:ext>
                </a:extLst>
              </a:tr>
              <a:tr h="460851">
                <a:tc>
                  <a:txBody>
                    <a:bodyPr/>
                    <a:lstStyle/>
                    <a:p>
                      <a:pPr marL="0" algn="l" defTabSz="1219200" rtl="0" eaLnBrk="1" fontAlgn="ctr" latinLnBrk="0" hangingPunct="1"/>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返回数据</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JSON</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格式的数据，包括户型和数量 </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583635901"/>
                  </a:ext>
                </a:extLst>
              </a:tr>
            </a:tbl>
          </a:graphicData>
        </a:graphic>
      </p:graphicFrame>
      <p:sp>
        <p:nvSpPr>
          <p:cNvPr id="3" name="矩形 2"/>
          <p:cNvSpPr/>
          <p:nvPr/>
        </p:nvSpPr>
        <p:spPr>
          <a:xfrm>
            <a:off x="1414686" y="1485578"/>
            <a:ext cx="8856984" cy="507831"/>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为了确保</a:t>
            </a:r>
            <a:r>
              <a:rPr lang="zh-CN" altLang="en-US" sz="1800">
                <a:solidFill>
                  <a:srgbClr val="0075CC"/>
                </a:solidFill>
                <a:latin typeface="微软雅黑" panose="020B0503020204020204" pitchFamily="34" charset="-122"/>
                <a:ea typeface="微软雅黑" panose="020B0503020204020204" pitchFamily="34" charset="-122"/>
              </a:rPr>
              <a:t>详情页</a:t>
            </a:r>
            <a:r>
              <a:rPr lang="zh-CN" altLang="en-US" sz="1800">
                <a:solidFill>
                  <a:srgbClr val="595959"/>
                </a:solidFill>
                <a:latin typeface="微软雅黑" panose="020B0503020204020204" pitchFamily="34" charset="-122"/>
                <a:ea typeface="微软雅黑" panose="020B0503020204020204" pitchFamily="34" charset="-122"/>
              </a:rPr>
              <a:t>可以正确显示</a:t>
            </a:r>
            <a:r>
              <a:rPr lang="zh-CN" altLang="en-US" sz="1800">
                <a:solidFill>
                  <a:srgbClr val="0075CC"/>
                </a:solidFill>
                <a:latin typeface="微软雅黑" panose="020B0503020204020204" pitchFamily="34" charset="-122"/>
                <a:ea typeface="微软雅黑" panose="020B0503020204020204" pitchFamily="34" charset="-122"/>
              </a:rPr>
              <a:t>饼图</a:t>
            </a:r>
            <a:r>
              <a:rPr lang="zh-CN" altLang="en-US" sz="1800">
                <a:solidFill>
                  <a:srgbClr val="595959"/>
                </a:solidFill>
                <a:latin typeface="微软雅黑" panose="020B0503020204020204" pitchFamily="34" charset="-122"/>
                <a:ea typeface="微软雅黑" panose="020B0503020204020204" pitchFamily="34" charset="-122"/>
              </a:rPr>
              <a:t>，需要提前明确户型占比可视化的</a:t>
            </a:r>
            <a:r>
              <a:rPr lang="zh-CN" altLang="en-US" sz="1800">
                <a:solidFill>
                  <a:srgbClr val="0075CC"/>
                </a:solidFill>
                <a:latin typeface="微软雅黑" panose="020B0503020204020204" pitchFamily="34" charset="-122"/>
                <a:ea typeface="微软雅黑" panose="020B0503020204020204" pitchFamily="34" charset="-122"/>
              </a:rPr>
              <a:t>接口信息</a:t>
            </a:r>
            <a:r>
              <a:rPr lang="zh-CN" altLang="en-US" sz="1800">
                <a:solidFill>
                  <a:srgbClr val="595959"/>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13126591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a:solidFill>
                  <a:srgbClr val="0075CC"/>
                </a:solidFill>
                <a:latin typeface="微软雅黑" panose="020B0503020204020204" pitchFamily="34" charset="-122"/>
                <a:ea typeface="微软雅黑" panose="020B0503020204020204" pitchFamily="34" charset="-122"/>
                <a:cs typeface="+mn-ea"/>
                <a:sym typeface="+mn-lt"/>
              </a:rPr>
              <a:t>获取同街道房源的户型和数量</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逻辑</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，能够在后端程序中</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获取同街道房源的户型和数量功能</a:t>
            </a:r>
            <a:endParaRPr lang="zh-CN" sz="2000" dirty="0">
              <a:solidFill>
                <a:srgbClr val="0075CC"/>
              </a:solidFill>
              <a:latin typeface="微软雅黑" panose="020B0503020204020204" pitchFamily="34" charset="-122"/>
              <a:ea typeface="微软雅黑" panose="020B0503020204020204" pitchFamily="34" charset="-122"/>
              <a:cs typeface="+mn-ea"/>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9.3.3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获取同街道房源的户型和数量</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10213110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75126" y="1992225"/>
            <a:ext cx="5426149" cy="3000821"/>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获取同街道房源</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户型</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数量</a:t>
            </a:r>
            <a:r>
              <a:rPr lang="zh-CN" altLang="en-US" sz="1800">
                <a:solidFill>
                  <a:srgbClr val="595959"/>
                </a:solidFill>
                <a:latin typeface="微软雅黑" panose="020B0503020204020204" pitchFamily="34" charset="-122"/>
                <a:ea typeface="微软雅黑" panose="020B0503020204020204" pitchFamily="34" charset="-122"/>
              </a:rPr>
              <a:t>的逻辑为：前端首先向后端发送一个</a:t>
            </a:r>
            <a:r>
              <a:rPr lang="en-US" altLang="zh-CN" sz="1800">
                <a:solidFill>
                  <a:srgbClr val="0075CC"/>
                </a:solidFill>
                <a:latin typeface="微软雅黑" panose="020B0503020204020204" pitchFamily="34" charset="-122"/>
                <a:ea typeface="微软雅黑" panose="020B0503020204020204" pitchFamily="34" charset="-122"/>
              </a:rPr>
              <a:t>Ajax</a:t>
            </a:r>
            <a:r>
              <a:rPr lang="zh-CN" altLang="en-US" sz="1800">
                <a:solidFill>
                  <a:srgbClr val="0075CC"/>
                </a:solidFill>
                <a:latin typeface="微软雅黑" panose="020B0503020204020204" pitchFamily="34" charset="-122"/>
                <a:ea typeface="微软雅黑" panose="020B0503020204020204" pitchFamily="34" charset="-122"/>
              </a:rPr>
              <a:t>请求</a:t>
            </a:r>
            <a:r>
              <a:rPr lang="zh-CN" altLang="en-US" sz="1800">
                <a:solidFill>
                  <a:srgbClr val="595959"/>
                </a:solidFill>
                <a:latin typeface="微软雅黑" panose="020B0503020204020204" pitchFamily="34" charset="-122"/>
                <a:ea typeface="微软雅黑" panose="020B0503020204020204" pitchFamily="34" charset="-122"/>
              </a:rPr>
              <a:t>告知获取</a:t>
            </a:r>
            <a:r>
              <a:rPr lang="zh-CN" altLang="en-US" sz="1800">
                <a:solidFill>
                  <a:srgbClr val="0075CC"/>
                </a:solidFill>
                <a:latin typeface="微软雅黑" panose="020B0503020204020204" pitchFamily="34" charset="-122"/>
                <a:ea typeface="微软雅黑" panose="020B0503020204020204" pitchFamily="34" charset="-122"/>
              </a:rPr>
              <a:t>哪条街道</a:t>
            </a:r>
            <a:r>
              <a:rPr lang="zh-CN" altLang="en-US" sz="1800">
                <a:solidFill>
                  <a:srgbClr val="595959"/>
                </a:solidFill>
                <a:latin typeface="微软雅黑" panose="020B0503020204020204" pitchFamily="34" charset="-122"/>
                <a:ea typeface="微软雅黑" panose="020B0503020204020204" pitchFamily="34" charset="-122"/>
              </a:rPr>
              <a:t>的房源数据，然后后端到数据库中</a:t>
            </a:r>
            <a:r>
              <a:rPr lang="zh-CN" altLang="en-US" sz="1800">
                <a:solidFill>
                  <a:srgbClr val="0075CC"/>
                </a:solidFill>
                <a:latin typeface="微软雅黑" panose="020B0503020204020204" pitchFamily="34" charset="-122"/>
                <a:ea typeface="微软雅黑" panose="020B0503020204020204" pitchFamily="34" charset="-122"/>
              </a:rPr>
              <a:t>查询</a:t>
            </a:r>
            <a:r>
              <a:rPr lang="zh-CN" altLang="en-US" sz="1800">
                <a:solidFill>
                  <a:srgbClr val="595959"/>
                </a:solidFill>
                <a:latin typeface="微软雅黑" panose="020B0503020204020204" pitchFamily="34" charset="-122"/>
                <a:ea typeface="微软雅黑" panose="020B0503020204020204" pitchFamily="34" charset="-122"/>
              </a:rPr>
              <a:t>并过滤属于该街道的所有</a:t>
            </a:r>
            <a:r>
              <a:rPr lang="zh-CN" altLang="en-US" sz="1800">
                <a:solidFill>
                  <a:srgbClr val="0075CC"/>
                </a:solidFill>
                <a:latin typeface="微软雅黑" panose="020B0503020204020204" pitchFamily="34" charset="-122"/>
                <a:ea typeface="微软雅黑" panose="020B0503020204020204" pitchFamily="34" charset="-122"/>
              </a:rPr>
              <a:t>房源数据</a:t>
            </a:r>
            <a:r>
              <a:rPr lang="zh-CN" altLang="en-US" sz="1800">
                <a:solidFill>
                  <a:srgbClr val="595959"/>
                </a:solidFill>
                <a:latin typeface="微软雅黑" panose="020B0503020204020204" pitchFamily="34" charset="-122"/>
                <a:ea typeface="微软雅黑" panose="020B0503020204020204" pitchFamily="34" charset="-122"/>
              </a:rPr>
              <a:t>，将这些房源数据按户型进行</a:t>
            </a:r>
            <a:r>
              <a:rPr lang="zh-CN" altLang="en-US" sz="1800">
                <a:solidFill>
                  <a:srgbClr val="0075CC"/>
                </a:solidFill>
                <a:latin typeface="微软雅黑" panose="020B0503020204020204" pitchFamily="34" charset="-122"/>
                <a:ea typeface="微软雅黑" panose="020B0503020204020204" pitchFamily="34" charset="-122"/>
              </a:rPr>
              <a:t>分组后统计</a:t>
            </a:r>
            <a:r>
              <a:rPr lang="zh-CN" altLang="en-US" sz="1800">
                <a:solidFill>
                  <a:srgbClr val="595959"/>
                </a:solidFill>
                <a:latin typeface="微软雅黑" panose="020B0503020204020204" pitchFamily="34" charset="-122"/>
                <a:ea typeface="微软雅黑" panose="020B0503020204020204" pitchFamily="34" charset="-122"/>
              </a:rPr>
              <a:t>每种户型的房源数量，最后将户型分类和户型数量组装成指定格式的</a:t>
            </a:r>
            <a:r>
              <a:rPr lang="en-US" altLang="zh-CN" sz="1800">
                <a:solidFill>
                  <a:srgbClr val="0075CC"/>
                </a:solidFill>
                <a:latin typeface="微软雅黑" panose="020B0503020204020204" pitchFamily="34" charset="-122"/>
                <a:ea typeface="微软雅黑" panose="020B0503020204020204" pitchFamily="34" charset="-122"/>
              </a:rPr>
              <a:t>JSON</a:t>
            </a:r>
            <a:r>
              <a:rPr lang="zh-CN" altLang="en-US" sz="1800">
                <a:solidFill>
                  <a:srgbClr val="0075CC"/>
                </a:solidFill>
                <a:latin typeface="微软雅黑" panose="020B0503020204020204" pitchFamily="34" charset="-122"/>
                <a:ea typeface="微软雅黑" panose="020B0503020204020204" pitchFamily="34" charset="-122"/>
              </a:rPr>
              <a:t>数据</a:t>
            </a:r>
            <a:r>
              <a:rPr lang="zh-CN" altLang="en-US" sz="1800">
                <a:solidFill>
                  <a:srgbClr val="595959"/>
                </a:solidFill>
                <a:latin typeface="微软雅黑" panose="020B0503020204020204" pitchFamily="34" charset="-122"/>
                <a:ea typeface="微软雅黑" panose="020B0503020204020204" pitchFamily="34" charset="-122"/>
              </a:rPr>
              <a:t>后传给</a:t>
            </a:r>
            <a:r>
              <a:rPr lang="en-US" altLang="zh-CN" sz="1800">
                <a:solidFill>
                  <a:srgbClr val="595959"/>
                </a:solidFill>
                <a:latin typeface="微软雅黑" panose="020B0503020204020204" pitchFamily="34" charset="-122"/>
                <a:ea typeface="微软雅黑" panose="020B0503020204020204" pitchFamily="34" charset="-122"/>
              </a:rPr>
              <a:t>ECharts</a:t>
            </a:r>
            <a:r>
              <a:rPr lang="zh-CN" altLang="en-US" sz="1800">
                <a:solidFill>
                  <a:srgbClr val="595959"/>
                </a:solidFill>
                <a:latin typeface="微软雅黑" panose="020B0503020204020204" pitchFamily="34" charset="-122"/>
                <a:ea typeface="微软雅黑" panose="020B0503020204020204" pitchFamily="34" charset="-122"/>
              </a:rPr>
              <a:t>生成图表即可。</a:t>
            </a:r>
          </a:p>
        </p:txBody>
      </p:sp>
      <p:sp>
        <p:nvSpPr>
          <p:cNvPr id="6"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9.3.2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户型占比可视化的接口设计</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8" name="图片 7"/>
          <p:cNvPicPr>
            <a:picLocks noChangeAspect="1"/>
          </p:cNvPicPr>
          <p:nvPr/>
        </p:nvPicPr>
        <p:blipFill>
          <a:blip r:embed="rId3"/>
          <a:stretch>
            <a:fillRect/>
          </a:stretch>
        </p:blipFill>
        <p:spPr>
          <a:xfrm>
            <a:off x="1025135" y="1989634"/>
            <a:ext cx="2995709" cy="3229748"/>
          </a:xfrm>
          <a:prstGeom prst="rect">
            <a:avLst/>
          </a:prstGeom>
        </p:spPr>
      </p:pic>
    </p:spTree>
    <p:extLst>
      <p:ext uri="{BB962C8B-B14F-4D97-AF65-F5344CB8AC3E}">
        <p14:creationId xmlns:p14="http://schemas.microsoft.com/office/powerpoint/2010/main" val="150152491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25135" y="1197546"/>
            <a:ext cx="10326655" cy="923330"/>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获取同街道房源</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户型</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数量</a:t>
            </a:r>
            <a:r>
              <a:rPr lang="zh-CN" altLang="en-US" sz="1800">
                <a:solidFill>
                  <a:srgbClr val="595959"/>
                </a:solidFill>
                <a:latin typeface="微软雅黑" panose="020B0503020204020204" pitchFamily="34" charset="-122"/>
                <a:ea typeface="微软雅黑" panose="020B0503020204020204" pitchFamily="34" charset="-122"/>
              </a:rPr>
              <a:t>，具体步骤如下。</a:t>
            </a:r>
            <a:endParaRPr lang="en-US" altLang="zh-CN" sz="1800">
              <a:solidFill>
                <a:srgbClr val="595959"/>
              </a:solidFill>
              <a:latin typeface="微软雅黑" panose="020B0503020204020204" pitchFamily="34" charset="-122"/>
              <a:ea typeface="微软雅黑" panose="020B0503020204020204" pitchFamily="34" charset="-122"/>
            </a:endParaRP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1</a:t>
            </a:r>
            <a:r>
              <a:rPr lang="zh-CN" altLang="en-US" sz="1800">
                <a:solidFill>
                  <a:srgbClr val="595959"/>
                </a:solidFill>
                <a:latin typeface="微软雅黑" panose="020B0503020204020204" pitchFamily="34" charset="-122"/>
                <a:ea typeface="微软雅黑" panose="020B0503020204020204" pitchFamily="34" charset="-122"/>
              </a:rPr>
              <a:t>）在</a:t>
            </a:r>
            <a:r>
              <a:rPr lang="en-US" altLang="zh-CN" sz="1800">
                <a:solidFill>
                  <a:srgbClr val="0075CC"/>
                </a:solidFill>
                <a:latin typeface="微软雅黑" panose="020B0503020204020204" pitchFamily="34" charset="-122"/>
                <a:ea typeface="微软雅黑" panose="020B0503020204020204" pitchFamily="34" charset="-122"/>
              </a:rPr>
              <a:t>detail_page.html</a:t>
            </a:r>
            <a:r>
              <a:rPr lang="zh-CN" altLang="en-US" sz="1800">
                <a:solidFill>
                  <a:srgbClr val="595959"/>
                </a:solidFill>
                <a:latin typeface="微软雅黑" panose="020B0503020204020204" pitchFamily="34" charset="-122"/>
                <a:ea typeface="微软雅黑" panose="020B0503020204020204" pitchFamily="34" charset="-122"/>
              </a:rPr>
              <a:t>文件中，编写发送</a:t>
            </a:r>
            <a:r>
              <a:rPr lang="en-US" altLang="zh-CN" sz="1800">
                <a:solidFill>
                  <a:srgbClr val="0075CC"/>
                </a:solidFill>
                <a:latin typeface="微软雅黑" panose="020B0503020204020204" pitchFamily="34" charset="-122"/>
                <a:ea typeface="微软雅黑" panose="020B0503020204020204" pitchFamily="34" charset="-122"/>
              </a:rPr>
              <a:t>Ajax</a:t>
            </a:r>
            <a:r>
              <a:rPr lang="zh-CN" altLang="en-US" sz="1800">
                <a:solidFill>
                  <a:srgbClr val="0075CC"/>
                </a:solidFill>
                <a:latin typeface="微软雅黑" panose="020B0503020204020204" pitchFamily="34" charset="-122"/>
                <a:ea typeface="微软雅黑" panose="020B0503020204020204" pitchFamily="34" charset="-122"/>
              </a:rPr>
              <a:t>请求</a:t>
            </a:r>
            <a:r>
              <a:rPr lang="zh-CN" altLang="en-US" sz="1800">
                <a:solidFill>
                  <a:srgbClr val="595959"/>
                </a:solidFill>
                <a:latin typeface="微软雅黑" panose="020B0503020204020204" pitchFamily="34" charset="-122"/>
                <a:ea typeface="微软雅黑" panose="020B0503020204020204" pitchFamily="34" charset="-122"/>
              </a:rPr>
              <a:t>的代码。</a:t>
            </a:r>
          </a:p>
        </p:txBody>
      </p:sp>
      <p:sp>
        <p:nvSpPr>
          <p:cNvPr id="7" name="矩形 6"/>
          <p:cNvSpPr/>
          <p:nvPr/>
        </p:nvSpPr>
        <p:spPr bwMode="auto">
          <a:xfrm>
            <a:off x="2521281" y="2349674"/>
            <a:ext cx="7334361" cy="32198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$.ajax({</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url: "/get/piedata/{{ house.block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type: 'get',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dataType: 'json',</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success: function (data)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pie_chart(data['data'])</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a:t>
            </a:r>
          </a:p>
        </p:txBody>
      </p:sp>
      <p:sp>
        <p:nvSpPr>
          <p:cNvPr id="6"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9.3.2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户型占比可视化的接口设计</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41222691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25135" y="1197546"/>
            <a:ext cx="10326655" cy="923330"/>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获取同街道房源</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户型</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数量</a:t>
            </a:r>
            <a:r>
              <a:rPr lang="zh-CN" altLang="en-US" sz="1800">
                <a:solidFill>
                  <a:srgbClr val="595959"/>
                </a:solidFill>
                <a:latin typeface="微软雅黑" panose="020B0503020204020204" pitchFamily="34" charset="-122"/>
                <a:ea typeface="微软雅黑" panose="020B0503020204020204" pitchFamily="34" charset="-122"/>
              </a:rPr>
              <a:t>，具体步骤如下。</a:t>
            </a:r>
            <a:endParaRPr lang="en-US" altLang="zh-CN" sz="1800">
              <a:solidFill>
                <a:srgbClr val="595959"/>
              </a:solidFill>
              <a:latin typeface="微软雅黑" panose="020B0503020204020204" pitchFamily="34" charset="-122"/>
              <a:ea typeface="微软雅黑" panose="020B0503020204020204" pitchFamily="34" charset="-122"/>
            </a:endParaRP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2</a:t>
            </a:r>
            <a:r>
              <a:rPr lang="zh-CN" altLang="en-US" sz="1800">
                <a:solidFill>
                  <a:srgbClr val="595959"/>
                </a:solidFill>
                <a:latin typeface="微软雅黑" panose="020B0503020204020204" pitchFamily="34" charset="-122"/>
                <a:ea typeface="微软雅黑" panose="020B0503020204020204" pitchFamily="34" charset="-122"/>
              </a:rPr>
              <a:t>）按照定义的</a:t>
            </a:r>
            <a:r>
              <a:rPr lang="zh-CN" altLang="en-US" sz="1800">
                <a:solidFill>
                  <a:srgbClr val="0075CC"/>
                </a:solidFill>
                <a:latin typeface="微软雅黑" panose="020B0503020204020204" pitchFamily="34" charset="-122"/>
                <a:ea typeface="微软雅黑" panose="020B0503020204020204" pitchFamily="34" charset="-122"/>
              </a:rPr>
              <a:t>户型占比可视化</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接口</a:t>
            </a:r>
            <a:r>
              <a:rPr lang="zh-CN" altLang="en-US" sz="1800">
                <a:solidFill>
                  <a:srgbClr val="595959"/>
                </a:solidFill>
                <a:latin typeface="微软雅黑" panose="020B0503020204020204" pitchFamily="34" charset="-122"/>
                <a:ea typeface="微软雅黑" panose="020B0503020204020204" pitchFamily="34" charset="-122"/>
              </a:rPr>
              <a:t>，定义视图函数</a:t>
            </a:r>
            <a:r>
              <a:rPr lang="en-US" altLang="zh-CN" sz="1800">
                <a:solidFill>
                  <a:srgbClr val="0075CC"/>
                </a:solidFill>
                <a:latin typeface="微软雅黑" panose="020B0503020204020204" pitchFamily="34" charset="-122"/>
                <a:ea typeface="微软雅黑" panose="020B0503020204020204" pitchFamily="34" charset="-122"/>
              </a:rPr>
              <a:t>return_pie_data()</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7" name="矩形 6"/>
          <p:cNvSpPr/>
          <p:nvPr/>
        </p:nvSpPr>
        <p:spPr bwMode="auto">
          <a:xfrm>
            <a:off x="2521281" y="2349674"/>
            <a:ext cx="7334361" cy="36724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@detail_page.route('/get/piedata/&lt;block&gt;')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def return_pie_data(block):</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result = House.query.with_entities(House.rooms,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func.count()).filter(House.block == block).group_by(</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House.rooms).order_by(func.count().desc()).all()</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data =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for one_house in result: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data.append({'name': one_house[0], 'value': one_house[1]})</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return jsonify({'data': data})</a:t>
            </a:r>
          </a:p>
        </p:txBody>
      </p:sp>
      <p:sp>
        <p:nvSpPr>
          <p:cNvPr id="6"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9.3.2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户型占比可视化的接口设计</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89821966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37863" y="572758"/>
            <a:ext cx="3007988"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目录</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1369B2"/>
                </a:solidFill>
                <a:latin typeface="微软雅黑" panose="020B0503020204020204" pitchFamily="34" charset="-122"/>
                <a:ea typeface="微软雅黑" panose="020B0503020204020204" pitchFamily="34" charset="-122"/>
                <a:cs typeface="+mn-ea"/>
                <a:sym typeface="+mn-lt"/>
              </a:rPr>
              <a:t>Contents</a:t>
            </a:r>
            <a:endParaRPr lang="en-GB" sz="2400"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45" name="组合 44"/>
          <p:cNvGrpSpPr/>
          <p:nvPr/>
        </p:nvGrpSpPr>
        <p:grpSpPr>
          <a:xfrm>
            <a:off x="2940299" y="2752599"/>
            <a:ext cx="1192190" cy="613062"/>
            <a:chOff x="2215144" y="982844"/>
            <a:chExt cx="1244730" cy="842780"/>
          </a:xfrm>
        </p:grpSpPr>
        <p:sp>
          <p:nvSpPr>
            <p:cNvPr id="46" name="平行四边形 45"/>
            <p:cNvSpPr/>
            <p:nvPr/>
          </p:nvSpPr>
          <p:spPr>
            <a:xfrm>
              <a:off x="2215144" y="982844"/>
              <a:ext cx="1120898" cy="842780"/>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47" name="文本框 9"/>
            <p:cNvSpPr txBox="1"/>
            <p:nvPr/>
          </p:nvSpPr>
          <p:spPr>
            <a:xfrm>
              <a:off x="2393075" y="1005670"/>
              <a:ext cx="1066799" cy="803893"/>
            </a:xfrm>
            <a:prstGeom prst="rect">
              <a:avLst/>
            </a:prstGeom>
            <a:noFill/>
          </p:spPr>
          <p:txBody>
            <a:bodyPr wrap="square" rtlCol="0">
              <a:spAutoFit/>
            </a:bodyPr>
            <a:lstStyle/>
            <a:p>
              <a:r>
                <a:rPr lang="en-US" altLang="zh-CN" sz="3200">
                  <a:solidFill>
                    <a:schemeClr val="bg1"/>
                  </a:solidFill>
                  <a:latin typeface="微软雅黑" panose="020B0503020204020204" pitchFamily="34" charset="-122"/>
                  <a:ea typeface="微软雅黑" panose="020B0503020204020204" pitchFamily="34" charset="-122"/>
                  <a:cs typeface="+mn-ea"/>
                  <a:sym typeface="+mn-lt"/>
                </a:rPr>
                <a:t>04</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48" name="组合 47"/>
          <p:cNvGrpSpPr/>
          <p:nvPr/>
        </p:nvGrpSpPr>
        <p:grpSpPr>
          <a:xfrm>
            <a:off x="2940299" y="3672997"/>
            <a:ext cx="1192190" cy="618406"/>
            <a:chOff x="2215144" y="2026500"/>
            <a:chExt cx="1244730" cy="850129"/>
          </a:xfrm>
        </p:grpSpPr>
        <p:sp>
          <p:nvSpPr>
            <p:cNvPr id="49" name="平行四边形 48"/>
            <p:cNvSpPr/>
            <p:nvPr/>
          </p:nvSpPr>
          <p:spPr>
            <a:xfrm>
              <a:off x="2215144" y="2033848"/>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0" name="文本框 10"/>
            <p:cNvSpPr txBox="1"/>
            <p:nvPr/>
          </p:nvSpPr>
          <p:spPr>
            <a:xfrm>
              <a:off x="2393075" y="2026500"/>
              <a:ext cx="1066799" cy="803896"/>
            </a:xfrm>
            <a:prstGeom prst="rect">
              <a:avLst/>
            </a:prstGeom>
            <a:noFill/>
          </p:spPr>
          <p:txBody>
            <a:bodyPr wrap="square" rtlCol="0">
              <a:spAutoFit/>
            </a:bodyPr>
            <a:lstStyle/>
            <a:p>
              <a:r>
                <a:rPr lang="en-US" altLang="zh-CN" sz="3200">
                  <a:solidFill>
                    <a:schemeClr val="bg1"/>
                  </a:solidFill>
                  <a:latin typeface="微软雅黑" panose="020B0503020204020204" pitchFamily="34" charset="-122"/>
                  <a:ea typeface="微软雅黑" panose="020B0503020204020204" pitchFamily="34" charset="-122"/>
                  <a:cs typeface="+mn-ea"/>
                  <a:sym typeface="+mn-lt"/>
                </a:rPr>
                <a:t>05</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51" name="组合 50"/>
          <p:cNvGrpSpPr/>
          <p:nvPr/>
        </p:nvGrpSpPr>
        <p:grpSpPr>
          <a:xfrm>
            <a:off x="2940299" y="4603575"/>
            <a:ext cx="1192190" cy="614525"/>
            <a:chOff x="2215144" y="3084852"/>
            <a:chExt cx="1244730" cy="844793"/>
          </a:xfrm>
        </p:grpSpPr>
        <p:sp>
          <p:nvSpPr>
            <p:cNvPr id="52" name="平行四边形 51"/>
            <p:cNvSpPr/>
            <p:nvPr/>
          </p:nvSpPr>
          <p:spPr>
            <a:xfrm>
              <a:off x="2215144" y="3084852"/>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3" name="文本框 11"/>
            <p:cNvSpPr txBox="1"/>
            <p:nvPr/>
          </p:nvSpPr>
          <p:spPr>
            <a:xfrm>
              <a:off x="2393075" y="3125750"/>
              <a:ext cx="1066799" cy="803895"/>
            </a:xfrm>
            <a:prstGeom prst="rect">
              <a:avLst/>
            </a:prstGeom>
            <a:noFill/>
          </p:spPr>
          <p:txBody>
            <a:bodyPr wrap="square" rtlCol="0">
              <a:spAutoFit/>
            </a:bodyPr>
            <a:lstStyle/>
            <a:p>
              <a:r>
                <a:rPr lang="en-US" altLang="zh-CN" sz="3200">
                  <a:solidFill>
                    <a:schemeClr val="bg1"/>
                  </a:solidFill>
                  <a:latin typeface="微软雅黑" panose="020B0503020204020204" pitchFamily="34" charset="-122"/>
                  <a:ea typeface="微软雅黑" panose="020B0503020204020204" pitchFamily="34" charset="-122"/>
                  <a:cs typeface="+mn-ea"/>
                  <a:sym typeface="+mn-lt"/>
                </a:rPr>
                <a:t>06</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60" name="组合 59"/>
          <p:cNvGrpSpPr/>
          <p:nvPr/>
        </p:nvGrpSpPr>
        <p:grpSpPr>
          <a:xfrm>
            <a:off x="3845851" y="2730420"/>
            <a:ext cx="5142331" cy="613062"/>
            <a:chOff x="4315150" y="953426"/>
            <a:chExt cx="3857250" cy="540057"/>
          </a:xfrm>
        </p:grpSpPr>
        <p:sp>
          <p:nvSpPr>
            <p:cNvPr id="61" name="矩形 60"/>
            <p:cNvSpPr/>
            <p:nvPr/>
          </p:nvSpPr>
          <p:spPr>
            <a:xfrm>
              <a:off x="4841196" y="1036090"/>
              <a:ext cx="2827147" cy="331154"/>
            </a:xfrm>
            <a:prstGeom prst="rect">
              <a:avLst/>
            </a:prstGeom>
            <a:ln w="15875">
              <a:noFill/>
            </a:ln>
          </p:spPr>
          <p:txBody>
            <a:bodyPr wrap="square" lIns="68580" tIns="34290" rIns="68580" bIns="34290">
              <a:spAutoFit/>
            </a:bodyPr>
            <a:lstStyle/>
            <a:p>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小区房源数量</a:t>
              </a:r>
              <a:r>
                <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TOP20</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可视化</a:t>
              </a:r>
              <a:endParaRPr lang="en-GB" altLang="zh-CN" sz="2000" dirty="0">
                <a:solidFill>
                  <a:srgbClr val="1369B2"/>
                </a:solidFill>
                <a:latin typeface="微软雅黑" panose="020B0503020204020204" pitchFamily="34" charset="-122"/>
                <a:ea typeface="微软雅黑" panose="020B0503020204020204" pitchFamily="34" charset="-122"/>
                <a:cs typeface="+mn-ea"/>
                <a:sym typeface="+mn-lt"/>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3" name="组合 62"/>
          <p:cNvGrpSpPr/>
          <p:nvPr/>
        </p:nvGrpSpPr>
        <p:grpSpPr>
          <a:xfrm>
            <a:off x="3845851" y="3656171"/>
            <a:ext cx="5142331" cy="613062"/>
            <a:chOff x="4315150" y="1647579"/>
            <a:chExt cx="3857250" cy="540057"/>
          </a:xfrm>
        </p:grpSpPr>
        <p:sp>
          <p:nvSpPr>
            <p:cNvPr id="64" name="矩形 63"/>
            <p:cNvSpPr/>
            <p:nvPr/>
          </p:nvSpPr>
          <p:spPr>
            <a:xfrm>
              <a:off x="4841196" y="1730243"/>
              <a:ext cx="2827147" cy="331154"/>
            </a:xfrm>
            <a:prstGeom prst="rect">
              <a:avLst/>
            </a:prstGeom>
            <a:ln w="15875">
              <a:noFill/>
            </a:ln>
          </p:spPr>
          <p:txBody>
            <a:bodyPr wrap="square" lIns="68580" tIns="34290" rIns="68580" bIns="34290">
              <a:spAutoFit/>
            </a:bodyPr>
            <a:lstStyle/>
            <a:p>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户型价格走势可视化</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6" name="组合 65"/>
          <p:cNvGrpSpPr/>
          <p:nvPr/>
        </p:nvGrpSpPr>
        <p:grpSpPr>
          <a:xfrm>
            <a:off x="3845851" y="4581922"/>
            <a:ext cx="5142331" cy="613062"/>
            <a:chOff x="4315150" y="2341731"/>
            <a:chExt cx="3857250" cy="540057"/>
          </a:xfrm>
        </p:grpSpPr>
        <p:sp>
          <p:nvSpPr>
            <p:cNvPr id="67" name="矩形 66"/>
            <p:cNvSpPr/>
            <p:nvPr/>
          </p:nvSpPr>
          <p:spPr>
            <a:xfrm>
              <a:off x="4841197" y="2424395"/>
              <a:ext cx="3133455" cy="332129"/>
            </a:xfrm>
            <a:prstGeom prst="rect">
              <a:avLst/>
            </a:prstGeom>
            <a:ln w="15875">
              <a:noFill/>
            </a:ln>
          </p:spPr>
          <p:txBody>
            <a:bodyPr wrap="square" lIns="68580" tIns="34290" rIns="68580" bIns="34290">
              <a:spAutoFit/>
            </a:bodyPr>
            <a:lstStyle/>
            <a:p>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预测房价走势可视化</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通过饼图展示户型占比</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逻辑，能够在后端实现饼图展示户型占比功能</a:t>
            </a:r>
            <a:endPar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9.3.4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通过饼图展示户型占比</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60785474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a:off x="1025135" y="2124124"/>
            <a:ext cx="2995709" cy="3229748"/>
          </a:xfrm>
          <a:prstGeom prst="rect">
            <a:avLst/>
          </a:prstGeom>
        </p:spPr>
      </p:pic>
      <p:sp>
        <p:nvSpPr>
          <p:cNvPr id="12" name="矩形 11"/>
          <p:cNvSpPr/>
          <p:nvPr/>
        </p:nvSpPr>
        <p:spPr>
          <a:xfrm>
            <a:off x="4583038" y="3094046"/>
            <a:ext cx="6092825" cy="1338828"/>
          </a:xfrm>
          <a:prstGeom prst="rect">
            <a:avLst/>
          </a:prstGeom>
        </p:spPr>
        <p:txBody>
          <a:bodyPr>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当浏览器发送的</a:t>
            </a:r>
            <a:r>
              <a:rPr lang="en-US" altLang="zh-CN" sz="1800">
                <a:solidFill>
                  <a:srgbClr val="595959"/>
                </a:solidFill>
                <a:latin typeface="微软雅黑" panose="020B0503020204020204" pitchFamily="34" charset="-122"/>
                <a:ea typeface="微软雅黑" panose="020B0503020204020204" pitchFamily="34" charset="-122"/>
              </a:rPr>
              <a:t>Ajax</a:t>
            </a:r>
            <a:r>
              <a:rPr lang="zh-CN" altLang="en-US" sz="1800">
                <a:solidFill>
                  <a:srgbClr val="595959"/>
                </a:solidFill>
                <a:latin typeface="微软雅黑" panose="020B0503020204020204" pitchFamily="34" charset="-122"/>
                <a:ea typeface="微软雅黑" panose="020B0503020204020204" pitchFamily="34" charset="-122"/>
              </a:rPr>
              <a:t>请求成功后，会调用</a:t>
            </a:r>
            <a:r>
              <a:rPr lang="en-US" altLang="zh-CN" sz="1800">
                <a:solidFill>
                  <a:srgbClr val="0075CC"/>
                </a:solidFill>
                <a:latin typeface="微软雅黑" panose="020B0503020204020204" pitchFamily="34" charset="-122"/>
                <a:ea typeface="微软雅黑" panose="020B0503020204020204" pitchFamily="34" charset="-122"/>
              </a:rPr>
              <a:t>pie_chart()</a:t>
            </a:r>
            <a:r>
              <a:rPr lang="zh-CN" altLang="en-US" sz="1800">
                <a:solidFill>
                  <a:srgbClr val="595959"/>
                </a:solidFill>
                <a:latin typeface="微软雅黑" panose="020B0503020204020204" pitchFamily="34" charset="-122"/>
                <a:ea typeface="微软雅黑" panose="020B0503020204020204" pitchFamily="34" charset="-122"/>
              </a:rPr>
              <a:t>函数通过</a:t>
            </a:r>
            <a:r>
              <a:rPr lang="en-US" altLang="zh-CN" sz="1800">
                <a:solidFill>
                  <a:srgbClr val="595959"/>
                </a:solidFill>
                <a:latin typeface="微软雅黑" panose="020B0503020204020204" pitchFamily="34" charset="-122"/>
                <a:ea typeface="微软雅黑" panose="020B0503020204020204" pitchFamily="34" charset="-122"/>
              </a:rPr>
              <a:t>ECharts</a:t>
            </a:r>
            <a:r>
              <a:rPr lang="zh-CN" altLang="en-US" sz="1800">
                <a:solidFill>
                  <a:srgbClr val="0075CC"/>
                </a:solidFill>
                <a:latin typeface="微软雅黑" panose="020B0503020204020204" pitchFamily="34" charset="-122"/>
                <a:ea typeface="微软雅黑" panose="020B0503020204020204" pitchFamily="34" charset="-122"/>
              </a:rPr>
              <a:t>绘制饼图</a:t>
            </a:r>
            <a:r>
              <a:rPr lang="zh-CN" altLang="en-US" sz="1800">
                <a:solidFill>
                  <a:srgbClr val="595959"/>
                </a:solidFill>
                <a:latin typeface="微软雅黑" panose="020B0503020204020204" pitchFamily="34" charset="-122"/>
                <a:ea typeface="微软雅黑" panose="020B0503020204020204" pitchFamily="34" charset="-122"/>
              </a:rPr>
              <a:t>。在</a:t>
            </a:r>
            <a:r>
              <a:rPr lang="en-US" altLang="zh-CN" sz="1800">
                <a:solidFill>
                  <a:srgbClr val="595959"/>
                </a:solidFill>
                <a:latin typeface="微软雅黑" panose="020B0503020204020204" pitchFamily="34" charset="-122"/>
                <a:ea typeface="微软雅黑" panose="020B0503020204020204" pitchFamily="34" charset="-122"/>
              </a:rPr>
              <a:t>house</a:t>
            </a:r>
            <a:r>
              <a:rPr lang="zh-CN" altLang="en-US" sz="1800">
                <a:solidFill>
                  <a:srgbClr val="595959"/>
                </a:solidFill>
                <a:latin typeface="微软雅黑" panose="020B0503020204020204" pitchFamily="34" charset="-122"/>
                <a:ea typeface="微软雅黑" panose="020B0503020204020204" pitchFamily="34" charset="-122"/>
              </a:rPr>
              <a:t>项目的</a:t>
            </a:r>
            <a:r>
              <a:rPr lang="en-US" altLang="zh-CN" sz="1800">
                <a:solidFill>
                  <a:srgbClr val="595959"/>
                </a:solidFill>
                <a:latin typeface="微软雅黑" panose="020B0503020204020204" pitchFamily="34" charset="-122"/>
                <a:ea typeface="微软雅黑" panose="020B0503020204020204" pitchFamily="34" charset="-122"/>
              </a:rPr>
              <a:t>static/js</a:t>
            </a:r>
            <a:r>
              <a:rPr lang="zh-CN" altLang="en-US" sz="1800">
                <a:solidFill>
                  <a:srgbClr val="595959"/>
                </a:solidFill>
                <a:latin typeface="微软雅黑" panose="020B0503020204020204" pitchFamily="34" charset="-122"/>
                <a:ea typeface="微软雅黑" panose="020B0503020204020204" pitchFamily="34" charset="-122"/>
              </a:rPr>
              <a:t>目录下，</a:t>
            </a:r>
            <a:r>
              <a:rPr lang="en-US" altLang="zh-CN" sz="1800">
                <a:solidFill>
                  <a:srgbClr val="595959"/>
                </a:solidFill>
                <a:latin typeface="微软雅黑" panose="020B0503020204020204" pitchFamily="34" charset="-122"/>
                <a:ea typeface="微软雅黑" panose="020B0503020204020204" pitchFamily="34" charset="-122"/>
              </a:rPr>
              <a:t>show_data_pie.js</a:t>
            </a:r>
            <a:r>
              <a:rPr lang="zh-CN" altLang="en-US" sz="1800">
                <a:solidFill>
                  <a:srgbClr val="595959"/>
                </a:solidFill>
                <a:latin typeface="微软雅黑" panose="020B0503020204020204" pitchFamily="34" charset="-122"/>
                <a:ea typeface="微软雅黑" panose="020B0503020204020204" pitchFamily="34" charset="-122"/>
              </a:rPr>
              <a:t>文件中存放了</a:t>
            </a:r>
            <a:r>
              <a:rPr lang="en-US" altLang="zh-CN" sz="1800">
                <a:solidFill>
                  <a:srgbClr val="595959"/>
                </a:solidFill>
                <a:latin typeface="微软雅黑" panose="020B0503020204020204" pitchFamily="34" charset="-122"/>
                <a:ea typeface="微软雅黑" panose="020B0503020204020204" pitchFamily="34" charset="-122"/>
              </a:rPr>
              <a:t>pie_chart()</a:t>
            </a:r>
            <a:r>
              <a:rPr lang="zh-CN" altLang="en-US" sz="1800">
                <a:solidFill>
                  <a:srgbClr val="595959"/>
                </a:solidFill>
                <a:latin typeface="微软雅黑" panose="020B0503020204020204" pitchFamily="34" charset="-122"/>
                <a:ea typeface="微软雅黑" panose="020B0503020204020204" pitchFamily="34" charset="-122"/>
              </a:rPr>
              <a:t>函数的代码。</a:t>
            </a:r>
          </a:p>
        </p:txBody>
      </p:sp>
      <p:sp>
        <p:nvSpPr>
          <p:cNvPr id="18"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9.3.4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通过饼图展示户型占比</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pSp>
        <p:nvGrpSpPr>
          <p:cNvPr id="19" name="组合 18">
            <a:extLst>
              <a:ext uri="{FF2B5EF4-FFF2-40B4-BE49-F238E27FC236}">
                <a16:creationId xmlns:a16="http://schemas.microsoft.com/office/drawing/2014/main" id="{2B542E9E-0ADD-4266-A889-F99B1E170665}"/>
              </a:ext>
            </a:extLst>
          </p:cNvPr>
          <p:cNvGrpSpPr>
            <a:grpSpLocks/>
          </p:cNvGrpSpPr>
          <p:nvPr/>
        </p:nvGrpSpPr>
        <p:grpSpPr bwMode="auto">
          <a:xfrm>
            <a:off x="8556551" y="4966522"/>
            <a:ext cx="2119312" cy="387350"/>
            <a:chOff x="6356350" y="4705038"/>
            <a:chExt cx="2119842" cy="387349"/>
          </a:xfrm>
        </p:grpSpPr>
        <p:pic>
          <p:nvPicPr>
            <p:cNvPr id="20"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30"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31"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2" name="半闭框 31">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33" name="半闭框 32">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34"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370086256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974431" y="1249717"/>
            <a:ext cx="10089327" cy="923330"/>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对</a:t>
            </a:r>
            <a:r>
              <a:rPr lang="en-US" altLang="zh-CN" sz="1800">
                <a:solidFill>
                  <a:srgbClr val="0075CC"/>
                </a:solidFill>
                <a:latin typeface="微软雅黑" panose="020B0503020204020204" pitchFamily="34" charset="-122"/>
                <a:ea typeface="微软雅黑" panose="020B0503020204020204" pitchFamily="34" charset="-122"/>
              </a:rPr>
              <a:t>detail_page.html</a:t>
            </a:r>
            <a:r>
              <a:rPr lang="zh-CN" altLang="en-US" sz="1800">
                <a:solidFill>
                  <a:srgbClr val="595959"/>
                </a:solidFill>
                <a:latin typeface="微软雅黑" panose="020B0503020204020204" pitchFamily="34" charset="-122"/>
                <a:ea typeface="微软雅黑" panose="020B0503020204020204" pitchFamily="34" charset="-122"/>
              </a:rPr>
              <a:t>文件中设置饼图标题的</a:t>
            </a:r>
            <a:r>
              <a:rPr lang="en-US" altLang="zh-CN" sz="1800">
                <a:solidFill>
                  <a:srgbClr val="595959"/>
                </a:solidFill>
                <a:latin typeface="微软雅黑" panose="020B0503020204020204" pitchFamily="34" charset="-122"/>
                <a:ea typeface="微软雅黑" panose="020B0503020204020204" pitchFamily="34" charset="-122"/>
              </a:rPr>
              <a:t>HTML</a:t>
            </a:r>
            <a:r>
              <a:rPr lang="zh-CN" altLang="en-US" sz="1800">
                <a:solidFill>
                  <a:srgbClr val="595959"/>
                </a:solidFill>
                <a:latin typeface="微软雅黑" panose="020B0503020204020204" pitchFamily="34" charset="-122"/>
                <a:ea typeface="微软雅黑" panose="020B0503020204020204" pitchFamily="34" charset="-122"/>
              </a:rPr>
              <a:t>代码进行修改，使该标题中的</a:t>
            </a:r>
            <a:r>
              <a:rPr lang="zh-CN" altLang="en-US" sz="1800">
                <a:solidFill>
                  <a:srgbClr val="0075CC"/>
                </a:solidFill>
                <a:latin typeface="微软雅黑" panose="020B0503020204020204" pitchFamily="34" charset="-122"/>
                <a:ea typeface="微软雅黑" panose="020B0503020204020204" pitchFamily="34" charset="-122"/>
              </a:rPr>
              <a:t>街道名称</a:t>
            </a:r>
            <a:r>
              <a:rPr lang="zh-CN" altLang="en-US" sz="1800">
                <a:solidFill>
                  <a:srgbClr val="595959"/>
                </a:solidFill>
                <a:latin typeface="微软雅黑" panose="020B0503020204020204" pitchFamily="34" charset="-122"/>
                <a:ea typeface="微软雅黑" panose="020B0503020204020204" pitchFamily="34" charset="-122"/>
              </a:rPr>
              <a:t>跟随房源进行</a:t>
            </a:r>
            <a:r>
              <a:rPr lang="zh-CN" altLang="en-US" sz="1800">
                <a:solidFill>
                  <a:srgbClr val="0075CC"/>
                </a:solidFill>
                <a:latin typeface="微软雅黑" panose="020B0503020204020204" pitchFamily="34" charset="-122"/>
                <a:ea typeface="微软雅黑" panose="020B0503020204020204" pitchFamily="34" charset="-122"/>
              </a:rPr>
              <a:t>动态变化</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18"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9.3.4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通过饼图展示户型占比</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bwMode="auto">
          <a:xfrm>
            <a:off x="1702718" y="2602020"/>
            <a:ext cx="8254445" cy="30041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&lt;div class="col-lg-12 col-md-12 mx-auto attribute-header"&gt;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&lt;h4&gt;&lt;i class="fa fa-align-right" aria-hidden="true"&gt;&lt;/i&gt;&amp;nbsp;&amp;nbsp;</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 house.block }} </a:t>
            </a:r>
            <a:r>
              <a:rPr lang="zh-CN" altLang="en-US" sz="1600">
                <a:solidFill>
                  <a:srgbClr val="595959"/>
                </a:solidFill>
                <a:latin typeface="微软雅黑" panose="020B0503020204020204" pitchFamily="34" charset="-122"/>
                <a:ea typeface="微软雅黑" panose="020B0503020204020204" pitchFamily="34" charset="-122"/>
                <a:sym typeface="+mn-ea"/>
              </a:rPr>
              <a:t>户型占比</a:t>
            </a:r>
            <a:r>
              <a:rPr lang="en-US" altLang="zh-CN" sz="1600">
                <a:solidFill>
                  <a:srgbClr val="595959"/>
                </a:solidFill>
                <a:latin typeface="微软雅黑" panose="020B0503020204020204" pitchFamily="34" charset="-122"/>
                <a:ea typeface="微软雅黑" panose="020B0503020204020204" pitchFamily="34" charset="-122"/>
                <a:sym typeface="+mn-ea"/>
              </a:rPr>
              <a:t>&lt;/h4&gt;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&lt;div class="attribute-header-tip-line"&gt;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&lt;span&gt;</a:t>
            </a:r>
            <a:r>
              <a:rPr lang="zh-CN" altLang="en-US" sz="1600">
                <a:solidFill>
                  <a:srgbClr val="595959"/>
                </a:solidFill>
                <a:latin typeface="微软雅黑" panose="020B0503020204020204" pitchFamily="34" charset="-122"/>
                <a:ea typeface="微软雅黑" panose="020B0503020204020204" pitchFamily="34" charset="-122"/>
                <a:sym typeface="+mn-ea"/>
              </a:rPr>
              <a:t>根据户型占比，了解户型稀缺度</a:t>
            </a:r>
            <a:r>
              <a:rPr lang="en-US" altLang="zh-CN" sz="1600">
                <a:solidFill>
                  <a:srgbClr val="595959"/>
                </a:solidFill>
                <a:latin typeface="微软雅黑" panose="020B0503020204020204" pitchFamily="34" charset="-122"/>
                <a:ea typeface="微软雅黑" panose="020B0503020204020204" pitchFamily="34" charset="-122"/>
                <a:sym typeface="+mn-ea"/>
              </a:rPr>
              <a:t>&lt;/span&gt;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&lt;/div&gt;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&lt;/div&gt;</a:t>
            </a:r>
          </a:p>
        </p:txBody>
      </p:sp>
    </p:spTree>
    <p:extLst>
      <p:ext uri="{BB962C8B-B14F-4D97-AF65-F5344CB8AC3E}">
        <p14:creationId xmlns:p14="http://schemas.microsoft.com/office/powerpoint/2010/main" val="273158807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7957736" cy="830997"/>
          </a:xfrm>
          <a:prstGeom prst="rect">
            <a:avLst/>
          </a:prstGeom>
          <a:noFill/>
        </p:spPr>
        <p:txBody>
          <a:bodyPr wrap="square" lIns="91443" tIns="45720" rIns="91443" bIns="45720" rtlCol="0">
            <a:spAutoFit/>
          </a:bodyPr>
          <a:lstStyle/>
          <a:p>
            <a:r>
              <a:rPr lang="zh-CN" altLang="en-US" sz="4800" b="1">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小区房源数量</a:t>
            </a:r>
            <a:r>
              <a:rPr lang="en-US" altLang="zh-CN" sz="4800" b="1">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TOP20</a:t>
            </a:r>
            <a:r>
              <a:rPr lang="zh-CN" altLang="en-US" sz="4800" b="1">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可视化</a:t>
            </a:r>
            <a:endParaRPr lang="zh-CN" altLang="en-US" sz="4800" b="1" dirty="0">
              <a:solidFill>
                <a:schemeClr val="accent1"/>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a:solidFill>
                  <a:srgbClr val="FAFAFA"/>
                </a:solidFill>
                <a:latin typeface="微软雅黑" panose="020B0503020204020204" pitchFamily="34" charset="-122"/>
                <a:ea typeface="微软雅黑" panose="020B0503020204020204" pitchFamily="34" charset="-122"/>
                <a:cs typeface="+mn-ea"/>
                <a:sym typeface="+mn-lt"/>
              </a:rPr>
              <a:t>9.4</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75691905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99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了解</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小区房源数量</a:t>
            </a:r>
            <a:r>
              <a:rPr lang="en-US" altLang="zh-CN"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TOP20</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可视化</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的功能分析，能够说出小区房源数量</a:t>
            </a:r>
            <a:r>
              <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TOP20</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实现逻辑</a:t>
            </a:r>
            <a:endParaRPr lang="zh-CN" sz="2000" dirty="0">
              <a:solidFill>
                <a:srgbClr val="0075CC"/>
              </a:solidFill>
              <a:latin typeface="微软雅黑" panose="020B0503020204020204" pitchFamily="34" charset="-122"/>
              <a:ea typeface="微软雅黑" panose="020B0503020204020204" pitchFamily="34" charset="-122"/>
              <a:cs typeface="+mn-ea"/>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4" y="314658"/>
            <a:ext cx="636621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9.4.1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小区房源数量</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TOP20</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可视化的功能分析</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89128190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8622" y="2797133"/>
            <a:ext cx="5184576" cy="2585323"/>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小区房源数量</a:t>
            </a:r>
            <a:r>
              <a:rPr lang="en-US" altLang="zh-CN" sz="1800">
                <a:solidFill>
                  <a:srgbClr val="0075CC"/>
                </a:solidFill>
                <a:latin typeface="微软雅黑" panose="020B0503020204020204" pitchFamily="34" charset="-122"/>
                <a:ea typeface="微软雅黑" panose="020B0503020204020204" pitchFamily="34" charset="-122"/>
              </a:rPr>
              <a:t>TOP20</a:t>
            </a:r>
            <a:r>
              <a:rPr lang="zh-CN" altLang="en-US" sz="1800">
                <a:solidFill>
                  <a:srgbClr val="0075CC"/>
                </a:solidFill>
                <a:latin typeface="微软雅黑" panose="020B0503020204020204" pitchFamily="34" charset="-122"/>
                <a:ea typeface="微软雅黑" panose="020B0503020204020204" pitchFamily="34" charset="-122"/>
              </a:rPr>
              <a:t>可视化</a:t>
            </a:r>
            <a:r>
              <a:rPr lang="zh-CN" altLang="en-US" sz="1800">
                <a:solidFill>
                  <a:srgbClr val="595959"/>
                </a:solidFill>
                <a:latin typeface="微软雅黑" panose="020B0503020204020204" pitchFamily="34" charset="-122"/>
                <a:ea typeface="微软雅黑" panose="020B0503020204020204" pitchFamily="34" charset="-122"/>
              </a:rPr>
              <a:t>功能用于统计与当前房源所在街道上各小区</a:t>
            </a:r>
            <a:r>
              <a:rPr lang="zh-CN" altLang="en-US" sz="1800">
                <a:solidFill>
                  <a:srgbClr val="0075CC"/>
                </a:solidFill>
                <a:latin typeface="微软雅黑" panose="020B0503020204020204" pitchFamily="34" charset="-122"/>
                <a:ea typeface="微软雅黑" panose="020B0503020204020204" pitchFamily="34" charset="-122"/>
              </a:rPr>
              <a:t>在租房源</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数量</a:t>
            </a:r>
            <a:r>
              <a:rPr lang="zh-CN" altLang="en-US" sz="1800">
                <a:solidFill>
                  <a:srgbClr val="595959"/>
                </a:solidFill>
                <a:latin typeface="微软雅黑" panose="020B0503020204020204" pitchFamily="34" charset="-122"/>
                <a:ea typeface="微软雅黑" panose="020B0503020204020204" pitchFamily="34" charset="-122"/>
              </a:rPr>
              <a:t>，并通过</a:t>
            </a:r>
            <a:r>
              <a:rPr lang="zh-CN" altLang="en-US" sz="1800">
                <a:solidFill>
                  <a:srgbClr val="0075CC"/>
                </a:solidFill>
                <a:latin typeface="微软雅黑" panose="020B0503020204020204" pitchFamily="34" charset="-122"/>
                <a:ea typeface="微软雅黑" panose="020B0503020204020204" pitchFamily="34" charset="-122"/>
              </a:rPr>
              <a:t>柱状图</a:t>
            </a:r>
            <a:r>
              <a:rPr lang="zh-CN" altLang="en-US" sz="1800">
                <a:solidFill>
                  <a:srgbClr val="595959"/>
                </a:solidFill>
                <a:latin typeface="微软雅黑" panose="020B0503020204020204" pitchFamily="34" charset="-122"/>
                <a:ea typeface="微软雅黑" panose="020B0503020204020204" pitchFamily="34" charset="-122"/>
              </a:rPr>
              <a:t>展示在租房源数量位于</a:t>
            </a:r>
            <a:r>
              <a:rPr lang="zh-CN" altLang="en-US" sz="1800">
                <a:solidFill>
                  <a:srgbClr val="0075CC"/>
                </a:solidFill>
                <a:latin typeface="微软雅黑" panose="020B0503020204020204" pitchFamily="34" charset="-122"/>
                <a:ea typeface="微软雅黑" panose="020B0503020204020204" pitchFamily="34" charset="-122"/>
              </a:rPr>
              <a:t>前</a:t>
            </a:r>
            <a:r>
              <a:rPr lang="en-US" altLang="zh-CN" sz="1800">
                <a:solidFill>
                  <a:srgbClr val="0075CC"/>
                </a:solidFill>
                <a:latin typeface="微软雅黑" panose="020B0503020204020204" pitchFamily="34" charset="-122"/>
                <a:ea typeface="微软雅黑" panose="020B0503020204020204" pitchFamily="34" charset="-122"/>
              </a:rPr>
              <a:t>20</a:t>
            </a:r>
            <a:r>
              <a:rPr lang="zh-CN" altLang="en-US" sz="1800">
                <a:solidFill>
                  <a:srgbClr val="0075CC"/>
                </a:solidFill>
                <a:latin typeface="微软雅黑" panose="020B0503020204020204" pitchFamily="34" charset="-122"/>
                <a:ea typeface="微软雅黑" panose="020B0503020204020204" pitchFamily="34" charset="-122"/>
              </a:rPr>
              <a:t>名</a:t>
            </a:r>
            <a:r>
              <a:rPr lang="zh-CN" altLang="en-US" sz="1800">
                <a:solidFill>
                  <a:srgbClr val="595959"/>
                </a:solidFill>
                <a:latin typeface="微软雅黑" panose="020B0503020204020204" pitchFamily="34" charset="-122"/>
                <a:ea typeface="微软雅黑" panose="020B0503020204020204" pitchFamily="34" charset="-122"/>
              </a:rPr>
              <a:t>的小区，方便用户了解当前街道范围内哪个小区的房源偏多。</a:t>
            </a:r>
            <a:endParaRPr lang="en-US" altLang="zh-CN" sz="1800">
              <a:solidFill>
                <a:srgbClr val="595959"/>
              </a:solidFill>
              <a:latin typeface="微软雅黑" panose="020B0503020204020204" pitchFamily="34" charset="-122"/>
              <a:ea typeface="微软雅黑" panose="020B0503020204020204" pitchFamily="34" charset="-122"/>
            </a:endParaRPr>
          </a:p>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每个矩形</a:t>
            </a:r>
            <a:r>
              <a:rPr lang="zh-CN" altLang="en-US" sz="1800">
                <a:solidFill>
                  <a:srgbClr val="595959"/>
                </a:solidFill>
                <a:latin typeface="微软雅黑" panose="020B0503020204020204" pitchFamily="34" charset="-122"/>
                <a:ea typeface="微软雅黑" panose="020B0503020204020204" pitchFamily="34" charset="-122"/>
              </a:rPr>
              <a:t>条代表</a:t>
            </a:r>
            <a:r>
              <a:rPr lang="zh-CN" altLang="en-US" sz="1800">
                <a:solidFill>
                  <a:srgbClr val="0075CC"/>
                </a:solidFill>
                <a:latin typeface="微软雅黑" panose="020B0503020204020204" pitchFamily="34" charset="-122"/>
                <a:ea typeface="微软雅黑" panose="020B0503020204020204" pitchFamily="34" charset="-122"/>
              </a:rPr>
              <a:t>一个小区</a:t>
            </a:r>
            <a:r>
              <a:rPr lang="zh-CN" altLang="en-US" sz="1800">
                <a:solidFill>
                  <a:srgbClr val="595959"/>
                </a:solidFill>
                <a:latin typeface="微软雅黑" panose="020B0503020204020204" pitchFamily="34" charset="-122"/>
                <a:ea typeface="微软雅黑" panose="020B0503020204020204" pitchFamily="34" charset="-122"/>
              </a:rPr>
              <a:t>，每个矩形条的</a:t>
            </a:r>
            <a:r>
              <a:rPr lang="zh-CN" altLang="en-US" sz="1800">
                <a:solidFill>
                  <a:srgbClr val="0075CC"/>
                </a:solidFill>
                <a:latin typeface="微软雅黑" panose="020B0503020204020204" pitchFamily="34" charset="-122"/>
                <a:ea typeface="微软雅黑" panose="020B0503020204020204" pitchFamily="34" charset="-122"/>
              </a:rPr>
              <a:t>高度</a:t>
            </a:r>
            <a:r>
              <a:rPr lang="zh-CN" altLang="en-US" sz="1800">
                <a:solidFill>
                  <a:srgbClr val="595959"/>
                </a:solidFill>
                <a:latin typeface="微软雅黑" panose="020B0503020204020204" pitchFamily="34" charset="-122"/>
                <a:ea typeface="微软雅黑" panose="020B0503020204020204" pitchFamily="34" charset="-122"/>
              </a:rPr>
              <a:t>代表小区的房</a:t>
            </a:r>
            <a:r>
              <a:rPr lang="zh-CN" altLang="en-US" sz="1800">
                <a:solidFill>
                  <a:srgbClr val="0075CC"/>
                </a:solidFill>
                <a:latin typeface="微软雅黑" panose="020B0503020204020204" pitchFamily="34" charset="-122"/>
                <a:ea typeface="微软雅黑" panose="020B0503020204020204" pitchFamily="34" charset="-122"/>
              </a:rPr>
              <a:t>源数量</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5" name="Title 1">
            <a:extLst>
              <a:ext uri="{FF2B5EF4-FFF2-40B4-BE49-F238E27FC236}">
                <a16:creationId xmlns:a16="http://schemas.microsoft.com/office/drawing/2014/main" id="{6F8969C3-CFD9-CC42-BCF3-54F0DCDACD0D}"/>
              </a:ext>
            </a:extLst>
          </p:cNvPr>
          <p:cNvSpPr txBox="1"/>
          <p:nvPr/>
        </p:nvSpPr>
        <p:spPr>
          <a:xfrm>
            <a:off x="1025134" y="314658"/>
            <a:ext cx="636621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9.4.1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小区房源数量</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TOP20</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可视化的功能分析</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0242"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262" y="1413570"/>
            <a:ext cx="3776440" cy="45214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86109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90578" y="1053530"/>
            <a:ext cx="8200971" cy="507831"/>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小区房源数量</a:t>
            </a:r>
            <a:r>
              <a:rPr lang="en-US" altLang="zh-CN" sz="1800">
                <a:solidFill>
                  <a:srgbClr val="0075CC"/>
                </a:solidFill>
                <a:latin typeface="微软雅黑" panose="020B0503020204020204" pitchFamily="34" charset="-122"/>
                <a:ea typeface="微软雅黑" panose="020B0503020204020204" pitchFamily="34" charset="-122"/>
              </a:rPr>
              <a:t>TOP20</a:t>
            </a:r>
            <a:r>
              <a:rPr lang="zh-CN" altLang="en-US" sz="1800">
                <a:solidFill>
                  <a:srgbClr val="0075CC"/>
                </a:solidFill>
                <a:latin typeface="微软雅黑" panose="020B0503020204020204" pitchFamily="34" charset="-122"/>
                <a:ea typeface="微软雅黑" panose="020B0503020204020204" pitchFamily="34" charset="-122"/>
              </a:rPr>
              <a:t>可视化</a:t>
            </a:r>
            <a:r>
              <a:rPr lang="zh-CN" altLang="en-US" sz="1800">
                <a:solidFill>
                  <a:srgbClr val="595959"/>
                </a:solidFill>
                <a:latin typeface="微软雅黑" panose="020B0503020204020204" pitchFamily="34" charset="-122"/>
                <a:ea typeface="微软雅黑" panose="020B0503020204020204" pitchFamily="34" charset="-122"/>
              </a:rPr>
              <a:t>功能的实现流程遵循数据可视化的基本流程。</a:t>
            </a:r>
          </a:p>
        </p:txBody>
      </p:sp>
      <p:sp>
        <p:nvSpPr>
          <p:cNvPr id="5" name="Title 1">
            <a:extLst>
              <a:ext uri="{FF2B5EF4-FFF2-40B4-BE49-F238E27FC236}">
                <a16:creationId xmlns:a16="http://schemas.microsoft.com/office/drawing/2014/main" id="{6F8969C3-CFD9-CC42-BCF3-54F0DCDACD0D}"/>
              </a:ext>
            </a:extLst>
          </p:cNvPr>
          <p:cNvSpPr txBox="1"/>
          <p:nvPr/>
        </p:nvSpPr>
        <p:spPr>
          <a:xfrm>
            <a:off x="1025134" y="314658"/>
            <a:ext cx="636621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9.4.1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小区房源数量</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TOP20</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可视化的功能分析</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1266"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738" y="1865668"/>
            <a:ext cx="7088133" cy="1187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990578" y="3357786"/>
            <a:ext cx="9981258" cy="2585323"/>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小区房源数量TOP20可视化各环节的说明如下。</a:t>
            </a: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（1）</a:t>
            </a:r>
            <a:r>
              <a:rPr lang="zh-CN" altLang="en-US" sz="1800">
                <a:solidFill>
                  <a:srgbClr val="0075CC"/>
                </a:solidFill>
                <a:latin typeface="微软雅黑" panose="020B0503020204020204" pitchFamily="34" charset="-122"/>
                <a:ea typeface="微软雅黑" panose="020B0503020204020204" pitchFamily="34" charset="-122"/>
              </a:rPr>
              <a:t>源数据</a:t>
            </a:r>
            <a:r>
              <a:rPr lang="zh-CN" altLang="en-US" sz="1800">
                <a:solidFill>
                  <a:srgbClr val="595959"/>
                </a:solidFill>
                <a:latin typeface="微软雅黑" panose="020B0503020204020204" pitchFamily="34" charset="-122"/>
                <a:ea typeface="微软雅黑" panose="020B0503020204020204" pitchFamily="34" charset="-122"/>
              </a:rPr>
              <a:t>：数据库的</a:t>
            </a:r>
            <a:r>
              <a:rPr lang="zh-CN" altLang="en-US" sz="1800">
                <a:solidFill>
                  <a:srgbClr val="0075CC"/>
                </a:solidFill>
                <a:latin typeface="微软雅黑" panose="020B0503020204020204" pitchFamily="34" charset="-122"/>
                <a:ea typeface="微软雅黑" panose="020B0503020204020204" pitchFamily="34" charset="-122"/>
              </a:rPr>
              <a:t>house_info表</a:t>
            </a:r>
            <a:r>
              <a:rPr lang="zh-CN" altLang="en-US" sz="1800">
                <a:solidFill>
                  <a:srgbClr val="595959"/>
                </a:solidFill>
                <a:latin typeface="微软雅黑" panose="020B0503020204020204" pitchFamily="34" charset="-122"/>
                <a:ea typeface="微软雅黑" panose="020B0503020204020204" pitchFamily="34" charset="-122"/>
              </a:rPr>
              <a:t>中存放着所有房源的数据。</a:t>
            </a: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（2）</a:t>
            </a:r>
            <a:r>
              <a:rPr lang="zh-CN" altLang="en-US" sz="1800">
                <a:solidFill>
                  <a:srgbClr val="0075CC"/>
                </a:solidFill>
                <a:latin typeface="微软雅黑" panose="020B0503020204020204" pitchFamily="34" charset="-122"/>
                <a:ea typeface="微软雅黑" panose="020B0503020204020204" pitchFamily="34" charset="-122"/>
              </a:rPr>
              <a:t>目标数据</a:t>
            </a:r>
            <a:r>
              <a:rPr lang="zh-CN" altLang="en-US" sz="1800">
                <a:solidFill>
                  <a:srgbClr val="595959"/>
                </a:solidFill>
                <a:latin typeface="微软雅黑" panose="020B0503020204020204" pitchFamily="34" charset="-122"/>
                <a:ea typeface="微软雅黑" panose="020B0503020204020204" pitchFamily="34" charset="-122"/>
              </a:rPr>
              <a:t>：从数据库的house_info表中筛选出与</a:t>
            </a:r>
            <a:r>
              <a:rPr lang="zh-CN" altLang="en-US" sz="1800">
                <a:solidFill>
                  <a:srgbClr val="0075CC"/>
                </a:solidFill>
                <a:latin typeface="微软雅黑" panose="020B0503020204020204" pitchFamily="34" charset="-122"/>
                <a:ea typeface="微软雅黑" panose="020B0503020204020204" pitchFamily="34" charset="-122"/>
              </a:rPr>
              <a:t>当前房源</a:t>
            </a:r>
            <a:r>
              <a:rPr lang="zh-CN" altLang="en-US" sz="1800">
                <a:solidFill>
                  <a:srgbClr val="595959"/>
                </a:solidFill>
                <a:latin typeface="微软雅黑" panose="020B0503020204020204" pitchFamily="34" charset="-122"/>
                <a:ea typeface="微软雅黑" panose="020B0503020204020204" pitchFamily="34" charset="-122"/>
              </a:rPr>
              <a:t>所属</a:t>
            </a:r>
            <a:r>
              <a:rPr lang="zh-CN" altLang="en-US" sz="1800">
                <a:solidFill>
                  <a:srgbClr val="0075CC"/>
                </a:solidFill>
                <a:latin typeface="微软雅黑" panose="020B0503020204020204" pitchFamily="34" charset="-122"/>
                <a:ea typeface="微软雅黑" panose="020B0503020204020204" pitchFamily="34" charset="-122"/>
              </a:rPr>
              <a:t>同一街道</a:t>
            </a:r>
            <a:r>
              <a:rPr lang="zh-CN" altLang="en-US" sz="1800">
                <a:solidFill>
                  <a:srgbClr val="595959"/>
                </a:solidFill>
                <a:latin typeface="微软雅黑" panose="020B0503020204020204" pitchFamily="34" charset="-122"/>
                <a:ea typeface="微软雅黑" panose="020B0503020204020204" pitchFamily="34" charset="-122"/>
              </a:rPr>
              <a:t>的全部</a:t>
            </a:r>
            <a:r>
              <a:rPr lang="zh-CN" altLang="en-US" sz="1800">
                <a:solidFill>
                  <a:srgbClr val="0075CC"/>
                </a:solidFill>
                <a:latin typeface="微软雅黑" panose="020B0503020204020204" pitchFamily="34" charset="-122"/>
                <a:ea typeface="微软雅黑" panose="020B0503020204020204" pitchFamily="34" charset="-122"/>
              </a:rPr>
              <a:t>房源数据</a:t>
            </a:r>
            <a:r>
              <a:rPr lang="zh-CN" altLang="en-US" sz="1800">
                <a:solidFill>
                  <a:srgbClr val="595959"/>
                </a:solidFill>
                <a:latin typeface="微软雅黑" panose="020B0503020204020204" pitchFamily="34" charset="-122"/>
                <a:ea typeface="微软雅黑" panose="020B0503020204020204" pitchFamily="34" charset="-122"/>
              </a:rPr>
              <a:t>。</a:t>
            </a: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（3）</a:t>
            </a:r>
            <a:r>
              <a:rPr lang="zh-CN" altLang="en-US" sz="1800">
                <a:solidFill>
                  <a:srgbClr val="0075CC"/>
                </a:solidFill>
                <a:latin typeface="微软雅黑" panose="020B0503020204020204" pitchFamily="34" charset="-122"/>
                <a:ea typeface="微软雅黑" panose="020B0503020204020204" pitchFamily="34" charset="-122"/>
              </a:rPr>
              <a:t>预处理数据</a:t>
            </a:r>
            <a:r>
              <a:rPr lang="zh-CN" altLang="en-US" sz="1800">
                <a:solidFill>
                  <a:srgbClr val="595959"/>
                </a:solidFill>
                <a:latin typeface="微软雅黑" panose="020B0503020204020204" pitchFamily="34" charset="-122"/>
                <a:ea typeface="微软雅黑" panose="020B0503020204020204" pitchFamily="34" charset="-122"/>
              </a:rPr>
              <a:t>：将房源数据按照</a:t>
            </a:r>
            <a:r>
              <a:rPr lang="zh-CN" altLang="en-US" sz="1800">
                <a:solidFill>
                  <a:srgbClr val="0075CC"/>
                </a:solidFill>
                <a:latin typeface="微软雅黑" panose="020B0503020204020204" pitchFamily="34" charset="-122"/>
                <a:ea typeface="微软雅黑" panose="020B0503020204020204" pitchFamily="34" charset="-122"/>
              </a:rPr>
              <a:t>小区名称</a:t>
            </a:r>
            <a:r>
              <a:rPr lang="zh-CN" altLang="en-US" sz="1800">
                <a:solidFill>
                  <a:srgbClr val="595959"/>
                </a:solidFill>
                <a:latin typeface="微软雅黑" panose="020B0503020204020204" pitchFamily="34" charset="-122"/>
                <a:ea typeface="微软雅黑" panose="020B0503020204020204" pitchFamily="34" charset="-122"/>
              </a:rPr>
              <a:t>进行</a:t>
            </a:r>
            <a:r>
              <a:rPr lang="zh-CN" altLang="en-US" sz="1800">
                <a:solidFill>
                  <a:srgbClr val="0075CC"/>
                </a:solidFill>
                <a:latin typeface="微软雅黑" panose="020B0503020204020204" pitchFamily="34" charset="-122"/>
                <a:ea typeface="微软雅黑" panose="020B0503020204020204" pitchFamily="34" charset="-122"/>
              </a:rPr>
              <a:t>分类</a:t>
            </a:r>
            <a:r>
              <a:rPr lang="zh-CN" altLang="en-US" sz="1800">
                <a:solidFill>
                  <a:srgbClr val="595959"/>
                </a:solidFill>
                <a:latin typeface="微软雅黑" panose="020B0503020204020204" pitchFamily="34" charset="-122"/>
                <a:ea typeface="微软雅黑" panose="020B0503020204020204" pitchFamily="34" charset="-122"/>
              </a:rPr>
              <a:t>，并</a:t>
            </a:r>
            <a:r>
              <a:rPr lang="zh-CN" altLang="en-US" sz="1800">
                <a:solidFill>
                  <a:srgbClr val="0075CC"/>
                </a:solidFill>
                <a:latin typeface="微软雅黑" panose="020B0503020204020204" pitchFamily="34" charset="-122"/>
                <a:ea typeface="微软雅黑" panose="020B0503020204020204" pitchFamily="34" charset="-122"/>
              </a:rPr>
              <a:t>统计各小区</a:t>
            </a:r>
            <a:r>
              <a:rPr lang="zh-CN" altLang="en-US" sz="1800">
                <a:solidFill>
                  <a:srgbClr val="595959"/>
                </a:solidFill>
                <a:latin typeface="微软雅黑" panose="020B0503020204020204" pitchFamily="34" charset="-122"/>
                <a:ea typeface="微软雅黑" panose="020B0503020204020204" pitchFamily="34" charset="-122"/>
              </a:rPr>
              <a:t>房源的</a:t>
            </a:r>
            <a:r>
              <a:rPr lang="zh-CN" altLang="en-US" sz="1800">
                <a:solidFill>
                  <a:srgbClr val="0075CC"/>
                </a:solidFill>
                <a:latin typeface="微软雅黑" panose="020B0503020204020204" pitchFamily="34" charset="-122"/>
                <a:ea typeface="微软雅黑" panose="020B0503020204020204" pitchFamily="34" charset="-122"/>
              </a:rPr>
              <a:t>总数量</a:t>
            </a:r>
            <a:r>
              <a:rPr lang="zh-CN" altLang="en-US" sz="1800">
                <a:solidFill>
                  <a:srgbClr val="595959"/>
                </a:solidFill>
                <a:latin typeface="微软雅黑" panose="020B0503020204020204" pitchFamily="34" charset="-122"/>
                <a:ea typeface="微软雅黑" panose="020B0503020204020204" pitchFamily="34" charset="-122"/>
              </a:rPr>
              <a:t>。</a:t>
            </a: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（4）</a:t>
            </a:r>
            <a:r>
              <a:rPr lang="zh-CN" altLang="en-US" sz="1800">
                <a:solidFill>
                  <a:srgbClr val="0075CC"/>
                </a:solidFill>
                <a:latin typeface="微软雅黑" panose="020B0503020204020204" pitchFamily="34" charset="-122"/>
                <a:ea typeface="微软雅黑" panose="020B0503020204020204" pitchFamily="34" charset="-122"/>
              </a:rPr>
              <a:t>变换数据</a:t>
            </a:r>
            <a:r>
              <a:rPr lang="zh-CN" altLang="en-US" sz="1800">
                <a:solidFill>
                  <a:srgbClr val="595959"/>
                </a:solidFill>
                <a:latin typeface="微软雅黑" panose="020B0503020204020204" pitchFamily="34" charset="-122"/>
                <a:ea typeface="微软雅黑" panose="020B0503020204020204" pitchFamily="34" charset="-122"/>
              </a:rPr>
              <a:t>：将</a:t>
            </a:r>
            <a:r>
              <a:rPr lang="zh-CN" altLang="en-US" sz="1800">
                <a:solidFill>
                  <a:srgbClr val="0075CC"/>
                </a:solidFill>
                <a:latin typeface="微软雅黑" panose="020B0503020204020204" pitchFamily="34" charset="-122"/>
                <a:ea typeface="微软雅黑" panose="020B0503020204020204" pitchFamily="34" charset="-122"/>
              </a:rPr>
              <a:t>小区名称</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房源数量</a:t>
            </a:r>
            <a:r>
              <a:rPr lang="zh-CN" altLang="en-US" sz="1800">
                <a:solidFill>
                  <a:srgbClr val="595959"/>
                </a:solidFill>
                <a:latin typeface="微软雅黑" panose="020B0503020204020204" pitchFamily="34" charset="-122"/>
                <a:ea typeface="微软雅黑" panose="020B0503020204020204" pitchFamily="34" charset="-122"/>
              </a:rPr>
              <a:t>按照ECharts要求变换成</a:t>
            </a:r>
            <a:r>
              <a:rPr lang="zh-CN" altLang="en-US" sz="1800">
                <a:solidFill>
                  <a:srgbClr val="0075CC"/>
                </a:solidFill>
                <a:latin typeface="微软雅黑" panose="020B0503020204020204" pitchFamily="34" charset="-122"/>
                <a:ea typeface="微软雅黑" panose="020B0503020204020204" pitchFamily="34" charset="-122"/>
              </a:rPr>
              <a:t>指定格式</a:t>
            </a:r>
            <a:r>
              <a:rPr lang="zh-CN" altLang="en-US" sz="1800">
                <a:solidFill>
                  <a:srgbClr val="595959"/>
                </a:solidFill>
                <a:latin typeface="微软雅黑" panose="020B0503020204020204" pitchFamily="34" charset="-122"/>
                <a:ea typeface="微软雅黑" panose="020B0503020204020204" pitchFamily="34" charset="-122"/>
              </a:rPr>
              <a:t>的数据。</a:t>
            </a: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（5）</a:t>
            </a:r>
            <a:r>
              <a:rPr lang="zh-CN" altLang="en-US" sz="1800">
                <a:solidFill>
                  <a:srgbClr val="0075CC"/>
                </a:solidFill>
                <a:latin typeface="微软雅黑" panose="020B0503020204020204" pitchFamily="34" charset="-122"/>
                <a:ea typeface="微软雅黑" panose="020B0503020204020204" pitchFamily="34" charset="-122"/>
              </a:rPr>
              <a:t>数据展示</a:t>
            </a:r>
            <a:r>
              <a:rPr lang="zh-CN" altLang="en-US" sz="1800">
                <a:solidFill>
                  <a:srgbClr val="595959"/>
                </a:solidFill>
                <a:latin typeface="微软雅黑" panose="020B0503020204020204" pitchFamily="34" charset="-122"/>
                <a:ea typeface="微软雅黑" panose="020B0503020204020204" pitchFamily="34" charset="-122"/>
              </a:rPr>
              <a:t>：通过数据可视化工具ECharts将</a:t>
            </a:r>
            <a:r>
              <a:rPr lang="zh-CN" altLang="en-US" sz="1800">
                <a:solidFill>
                  <a:srgbClr val="0075CC"/>
                </a:solidFill>
                <a:latin typeface="微软雅黑" panose="020B0503020204020204" pitchFamily="34" charset="-122"/>
                <a:ea typeface="微软雅黑" panose="020B0503020204020204" pitchFamily="34" charset="-122"/>
              </a:rPr>
              <a:t>小区名称</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房源数据</a:t>
            </a:r>
            <a:r>
              <a:rPr lang="zh-CN" altLang="en-US" sz="1800">
                <a:solidFill>
                  <a:srgbClr val="595959"/>
                </a:solidFill>
                <a:latin typeface="微软雅黑" panose="020B0503020204020204" pitchFamily="34" charset="-122"/>
                <a:ea typeface="微软雅黑" panose="020B0503020204020204" pitchFamily="34" charset="-122"/>
              </a:rPr>
              <a:t>绘制成</a:t>
            </a:r>
            <a:r>
              <a:rPr lang="zh-CN" altLang="en-US" sz="1800">
                <a:solidFill>
                  <a:srgbClr val="0075CC"/>
                </a:solidFill>
                <a:latin typeface="微软雅黑" panose="020B0503020204020204" pitchFamily="34" charset="-122"/>
                <a:ea typeface="微软雅黑" panose="020B0503020204020204" pitchFamily="34" charset="-122"/>
              </a:rPr>
              <a:t>柱状图</a:t>
            </a:r>
            <a:r>
              <a:rPr lang="zh-CN" altLang="en-US" sz="1800">
                <a:solidFill>
                  <a:srgbClr val="595959"/>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232342744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小区房源数量</a:t>
            </a:r>
            <a:r>
              <a:rPr lang="en-US" altLang="zh-CN"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TOP20</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可视化</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接口设计</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，能够定义小区房源数量</a:t>
            </a:r>
            <a:r>
              <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TOP20</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可视化功能接口</a:t>
            </a:r>
            <a:endParaRPr lang="zh-CN" sz="2000" dirty="0">
              <a:solidFill>
                <a:srgbClr val="0075CC"/>
              </a:solidFill>
              <a:latin typeface="微软雅黑" panose="020B0503020204020204" pitchFamily="34" charset="-122"/>
              <a:ea typeface="微软雅黑" panose="020B0503020204020204" pitchFamily="34" charset="-122"/>
              <a:cs typeface="+mn-ea"/>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4" y="314658"/>
            <a:ext cx="636621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9.4.2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小区房源数量</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TOP20</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可视化的接口设计</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401790140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8622" y="1485578"/>
            <a:ext cx="10081120" cy="923330"/>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为了确保</a:t>
            </a:r>
            <a:r>
              <a:rPr lang="zh-CN" altLang="en-US" sz="1800">
                <a:solidFill>
                  <a:srgbClr val="0075CC"/>
                </a:solidFill>
                <a:latin typeface="微软雅黑" panose="020B0503020204020204" pitchFamily="34" charset="-122"/>
                <a:ea typeface="微软雅黑" panose="020B0503020204020204" pitchFamily="34" charset="-122"/>
              </a:rPr>
              <a:t>详情页</a:t>
            </a:r>
            <a:r>
              <a:rPr lang="zh-CN" altLang="en-US" sz="1800">
                <a:solidFill>
                  <a:srgbClr val="595959"/>
                </a:solidFill>
                <a:latin typeface="微软雅黑" panose="020B0503020204020204" pitchFamily="34" charset="-122"/>
                <a:ea typeface="微软雅黑" panose="020B0503020204020204" pitchFamily="34" charset="-122"/>
              </a:rPr>
              <a:t>可以正确显示</a:t>
            </a:r>
            <a:r>
              <a:rPr lang="zh-CN" altLang="en-US" sz="1800">
                <a:solidFill>
                  <a:srgbClr val="0075CC"/>
                </a:solidFill>
                <a:latin typeface="微软雅黑" panose="020B0503020204020204" pitchFamily="34" charset="-122"/>
                <a:ea typeface="微软雅黑" panose="020B0503020204020204" pitchFamily="34" charset="-122"/>
              </a:rPr>
              <a:t>柱状图</a:t>
            </a:r>
            <a:r>
              <a:rPr lang="zh-CN" altLang="en-US" sz="1800">
                <a:solidFill>
                  <a:srgbClr val="595959"/>
                </a:solidFill>
                <a:latin typeface="微软雅黑" panose="020B0503020204020204" pitchFamily="34" charset="-122"/>
                <a:ea typeface="微软雅黑" panose="020B0503020204020204" pitchFamily="34" charset="-122"/>
              </a:rPr>
              <a:t>，需要提前明确小区房源数量</a:t>
            </a:r>
            <a:r>
              <a:rPr lang="en-US" altLang="zh-CN" sz="1800">
                <a:solidFill>
                  <a:srgbClr val="595959"/>
                </a:solidFill>
                <a:latin typeface="微软雅黑" panose="020B0503020204020204" pitchFamily="34" charset="-122"/>
                <a:ea typeface="微软雅黑" panose="020B0503020204020204" pitchFamily="34" charset="-122"/>
              </a:rPr>
              <a:t>TOP20</a:t>
            </a:r>
            <a:r>
              <a:rPr lang="zh-CN" altLang="en-US" sz="1800">
                <a:solidFill>
                  <a:srgbClr val="595959"/>
                </a:solidFill>
                <a:latin typeface="微软雅黑" panose="020B0503020204020204" pitchFamily="34" charset="-122"/>
                <a:ea typeface="微软雅黑" panose="020B0503020204020204" pitchFamily="34" charset="-122"/>
              </a:rPr>
              <a:t>可视化的</a:t>
            </a:r>
            <a:r>
              <a:rPr lang="zh-CN" altLang="en-US" sz="1800">
                <a:solidFill>
                  <a:srgbClr val="0075CC"/>
                </a:solidFill>
                <a:latin typeface="微软雅黑" panose="020B0503020204020204" pitchFamily="34" charset="-122"/>
                <a:ea typeface="微软雅黑" panose="020B0503020204020204" pitchFamily="34" charset="-122"/>
              </a:rPr>
              <a:t>接口信息</a:t>
            </a:r>
            <a:r>
              <a:rPr lang="zh-CN" altLang="en-US" sz="1800">
                <a:solidFill>
                  <a:srgbClr val="595959"/>
                </a:solidFill>
                <a:latin typeface="微软雅黑" panose="020B0503020204020204" pitchFamily="34" charset="-122"/>
                <a:ea typeface="微软雅黑" panose="020B0503020204020204" pitchFamily="34" charset="-122"/>
              </a:rPr>
              <a:t>。</a:t>
            </a:r>
            <a:endParaRPr lang="en-US" altLang="zh-CN" sz="1800">
              <a:solidFill>
                <a:srgbClr val="595959"/>
              </a:solidFill>
              <a:latin typeface="微软雅黑" panose="020B0503020204020204" pitchFamily="34" charset="-122"/>
              <a:ea typeface="微软雅黑" panose="020B0503020204020204" pitchFamily="34" charset="-122"/>
            </a:endParaRP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小区房源数量</a:t>
            </a:r>
            <a:r>
              <a:rPr lang="en-US" altLang="zh-CN" sz="1800">
                <a:solidFill>
                  <a:srgbClr val="595959"/>
                </a:solidFill>
                <a:latin typeface="微软雅黑" panose="020B0503020204020204" pitchFamily="34" charset="-122"/>
                <a:ea typeface="微软雅黑" panose="020B0503020204020204" pitchFamily="34" charset="-122"/>
              </a:rPr>
              <a:t>TOP20</a:t>
            </a:r>
            <a:r>
              <a:rPr lang="zh-CN" altLang="en-US" sz="1800">
                <a:solidFill>
                  <a:srgbClr val="595959"/>
                </a:solidFill>
                <a:latin typeface="微软雅黑" panose="020B0503020204020204" pitchFamily="34" charset="-122"/>
                <a:ea typeface="微软雅黑" panose="020B0503020204020204" pitchFamily="34" charset="-122"/>
              </a:rPr>
              <a:t>可视化的接口如表所示。</a:t>
            </a:r>
          </a:p>
        </p:txBody>
      </p:sp>
      <p:sp>
        <p:nvSpPr>
          <p:cNvPr id="6" name="Title 1">
            <a:extLst>
              <a:ext uri="{FF2B5EF4-FFF2-40B4-BE49-F238E27FC236}">
                <a16:creationId xmlns:a16="http://schemas.microsoft.com/office/drawing/2014/main" id="{6F8969C3-CFD9-CC42-BCF3-54F0DCDACD0D}"/>
              </a:ext>
            </a:extLst>
          </p:cNvPr>
          <p:cNvSpPr txBox="1"/>
          <p:nvPr/>
        </p:nvSpPr>
        <p:spPr>
          <a:xfrm>
            <a:off x="1025134" y="314658"/>
            <a:ext cx="636621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9.4.2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小区房源数量</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TOP20</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可视化的接口设计</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aphicFrame>
        <p:nvGraphicFramePr>
          <p:cNvPr id="7" name="表格 6"/>
          <p:cNvGraphicFramePr>
            <a:graphicFrameLocks noGrp="1"/>
          </p:cNvGraphicFramePr>
          <p:nvPr>
            <p:extLst>
              <p:ext uri="{D42A27DB-BD31-4B8C-83A1-F6EECF244321}">
                <p14:modId xmlns:p14="http://schemas.microsoft.com/office/powerpoint/2010/main" val="3592822963"/>
              </p:ext>
            </p:extLst>
          </p:nvPr>
        </p:nvGraphicFramePr>
        <p:xfrm>
          <a:off x="3214886" y="2709714"/>
          <a:ext cx="5466015" cy="2304255"/>
        </p:xfrm>
        <a:graphic>
          <a:graphicData uri="http://schemas.openxmlformats.org/drawingml/2006/table">
            <a:tbl>
              <a:tblPr/>
              <a:tblGrid>
                <a:gridCol w="1793607">
                  <a:extLst>
                    <a:ext uri="{9D8B030D-6E8A-4147-A177-3AD203B41FA5}">
                      <a16:colId xmlns:a16="http://schemas.microsoft.com/office/drawing/2014/main" val="3778545926"/>
                    </a:ext>
                  </a:extLst>
                </a:gridCol>
                <a:gridCol w="3672408">
                  <a:extLst>
                    <a:ext uri="{9D8B030D-6E8A-4147-A177-3AD203B41FA5}">
                      <a16:colId xmlns:a16="http://schemas.microsoft.com/office/drawing/2014/main" val="2034797012"/>
                    </a:ext>
                  </a:extLst>
                </a:gridCol>
              </a:tblGrid>
              <a:tr h="460851">
                <a:tc>
                  <a:txBody>
                    <a:bodyPr/>
                    <a:lstStyle/>
                    <a:p>
                      <a:pPr marL="0" algn="ctr" defTabSz="1219200" rtl="0" eaLnBrk="1" fontAlgn="ctr" latinLnBrk="0" hangingPunct="1"/>
                      <a:r>
                        <a:rPr lang="zh-CN" altLang="en-US" sz="1800" b="1"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接口描述</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800" b="1"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说明</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10093537"/>
                  </a:ext>
                </a:extLst>
              </a:tr>
              <a:tr h="460851">
                <a:tc>
                  <a:txBody>
                    <a:bodyPr/>
                    <a:lstStyle/>
                    <a:p>
                      <a:pPr marL="0" algn="l" defTabSz="1219200" rtl="0" eaLnBrk="1" fontAlgn="ctr" latinLnBrk="0" hangingPunct="1"/>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请求页面</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detail_page.html</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09484653"/>
                  </a:ext>
                </a:extLst>
              </a:tr>
              <a:tr h="460851">
                <a:tc>
                  <a:txBody>
                    <a:bodyPr/>
                    <a:lstStyle/>
                    <a:p>
                      <a:pPr marL="0" algn="l" defTabSz="1219200" rtl="0" eaLnBrk="1" fontAlgn="ctr" latinLnBrk="0" hangingPunct="1"/>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请求方式</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GET</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61090594"/>
                  </a:ext>
                </a:extLst>
              </a:tr>
              <a:tr h="460851">
                <a:tc>
                  <a:txBody>
                    <a:bodyPr/>
                    <a:lstStyle/>
                    <a:p>
                      <a:pPr marL="0" algn="l" defTabSz="1219200" rtl="0" eaLnBrk="1" fontAlgn="ctr" latinLnBrk="0" hangingPunct="1"/>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请求地址</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/get/columndata/&lt;block&gt;</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84536881"/>
                  </a:ext>
                </a:extLst>
              </a:tr>
              <a:tr h="460851">
                <a:tc>
                  <a:txBody>
                    <a:bodyPr/>
                    <a:lstStyle/>
                    <a:p>
                      <a:pPr marL="0" algn="l" defTabSz="1219200" rtl="0" eaLnBrk="1" fontAlgn="ctr" latinLnBrk="0" hangingPunct="1"/>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返回数据</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JSON</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格式的数据</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67144048"/>
                  </a:ext>
                </a:extLst>
              </a:tr>
            </a:tbl>
          </a:graphicData>
        </a:graphic>
      </p:graphicFrame>
    </p:spTree>
    <p:extLst>
      <p:ext uri="{BB962C8B-B14F-4D97-AF65-F5344CB8AC3E}">
        <p14:creationId xmlns:p14="http://schemas.microsoft.com/office/powerpoint/2010/main" val="337838484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99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获取小区房源数量</a:t>
            </a:r>
            <a:r>
              <a:rPr lang="en-US" altLang="zh-CN"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TOP20</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的逻辑，能够</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实现</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获取小区房源数量</a:t>
            </a:r>
            <a:r>
              <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TOP20</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后端代码</a:t>
            </a:r>
            <a:endParaRPr lang="zh-CN" sz="2000" dirty="0">
              <a:solidFill>
                <a:srgbClr val="0075CC"/>
              </a:solidFill>
              <a:latin typeface="微软雅黑" panose="020B0503020204020204" pitchFamily="34" charset="-122"/>
              <a:ea typeface="微软雅黑" panose="020B0503020204020204" pitchFamily="34" charset="-122"/>
              <a:cs typeface="+mn-ea"/>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4" y="314658"/>
            <a:ext cx="636621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9.4.3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获取小区房源数量</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TOP20</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78207724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29945"/>
          </a:xfrm>
          <a:prstGeom prst="rect">
            <a:avLst/>
          </a:prstGeom>
          <a:noFill/>
        </p:spPr>
        <p:txBody>
          <a:bodyPr wrap="square" lIns="91443" tIns="45720" rIns="91443" bIns="45720" rtlCol="0">
            <a:spAutoFit/>
          </a:bodyPr>
          <a:lstStyle/>
          <a:p>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详情页房源数据展示</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a:solidFill>
                  <a:srgbClr val="FAFAFA"/>
                </a:solidFill>
                <a:latin typeface="微软雅黑" panose="020B0503020204020204" pitchFamily="34" charset="-122"/>
                <a:ea typeface="微软雅黑" panose="020B0503020204020204" pitchFamily="34" charset="-122"/>
                <a:cs typeface="+mn-ea"/>
                <a:sym typeface="+mn-lt"/>
              </a:rPr>
              <a:t>9</a:t>
            </a:r>
            <a:r>
              <a:rPr lang="en-US" altLang="en-GB" sz="6600" b="1">
                <a:solidFill>
                  <a:srgbClr val="FAFAFA"/>
                </a:solidFill>
                <a:latin typeface="微软雅黑" panose="020B0503020204020204" pitchFamily="34" charset="-122"/>
                <a:ea typeface="微软雅黑" panose="020B0503020204020204" pitchFamily="34" charset="-122"/>
                <a:cs typeface="+mn-ea"/>
                <a:sym typeface="+mn-lt"/>
              </a:rPr>
              <a:t>.1</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78982" y="2435047"/>
            <a:ext cx="6336704" cy="2585323"/>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获取小区房源数量</a:t>
            </a:r>
            <a:r>
              <a:rPr lang="en-US" altLang="zh-CN" sz="1800">
                <a:solidFill>
                  <a:srgbClr val="0075CC"/>
                </a:solidFill>
                <a:latin typeface="微软雅黑" panose="020B0503020204020204" pitchFamily="34" charset="-122"/>
                <a:ea typeface="微软雅黑" panose="020B0503020204020204" pitchFamily="34" charset="-122"/>
              </a:rPr>
              <a:t>TOP20</a:t>
            </a:r>
            <a:r>
              <a:rPr lang="zh-CN" altLang="en-US" sz="1800">
                <a:solidFill>
                  <a:srgbClr val="595959"/>
                </a:solidFill>
                <a:latin typeface="微软雅黑" panose="020B0503020204020204" pitchFamily="34" charset="-122"/>
                <a:ea typeface="微软雅黑" panose="020B0503020204020204" pitchFamily="34" charset="-122"/>
              </a:rPr>
              <a:t>的逻辑为：前端首先向后端发送一个</a:t>
            </a:r>
            <a:r>
              <a:rPr lang="en-US" altLang="zh-CN" sz="1800">
                <a:solidFill>
                  <a:srgbClr val="0075CC"/>
                </a:solidFill>
                <a:latin typeface="微软雅黑" panose="020B0503020204020204" pitchFamily="34" charset="-122"/>
                <a:ea typeface="微软雅黑" panose="020B0503020204020204" pitchFamily="34" charset="-122"/>
              </a:rPr>
              <a:t>Ajax</a:t>
            </a:r>
            <a:r>
              <a:rPr lang="zh-CN" altLang="en-US" sz="1800">
                <a:solidFill>
                  <a:srgbClr val="0075CC"/>
                </a:solidFill>
                <a:latin typeface="微软雅黑" panose="020B0503020204020204" pitchFamily="34" charset="-122"/>
                <a:ea typeface="微软雅黑" panose="020B0503020204020204" pitchFamily="34" charset="-122"/>
              </a:rPr>
              <a:t>请求</a:t>
            </a:r>
            <a:r>
              <a:rPr lang="zh-CN" altLang="en-US" sz="1800">
                <a:solidFill>
                  <a:srgbClr val="595959"/>
                </a:solidFill>
                <a:latin typeface="微软雅黑" panose="020B0503020204020204" pitchFamily="34" charset="-122"/>
                <a:ea typeface="微软雅黑" panose="020B0503020204020204" pitchFamily="34" charset="-122"/>
              </a:rPr>
              <a:t>告知获取</a:t>
            </a:r>
            <a:r>
              <a:rPr lang="zh-CN" altLang="en-US" sz="1800">
                <a:solidFill>
                  <a:srgbClr val="0075CC"/>
                </a:solidFill>
                <a:latin typeface="微软雅黑" panose="020B0503020204020204" pitchFamily="34" charset="-122"/>
                <a:ea typeface="微软雅黑" panose="020B0503020204020204" pitchFamily="34" charset="-122"/>
              </a:rPr>
              <a:t>哪条街道</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房源数据</a:t>
            </a:r>
            <a:r>
              <a:rPr lang="zh-CN" altLang="en-US" sz="1800">
                <a:solidFill>
                  <a:srgbClr val="595959"/>
                </a:solidFill>
                <a:latin typeface="微软雅黑" panose="020B0503020204020204" pitchFamily="34" charset="-122"/>
                <a:ea typeface="微软雅黑" panose="020B0503020204020204" pitchFamily="34" charset="-122"/>
              </a:rPr>
              <a:t>，然后后端到数据库中查询并</a:t>
            </a:r>
            <a:r>
              <a:rPr lang="zh-CN" altLang="en-US" sz="1800">
                <a:solidFill>
                  <a:srgbClr val="0075CC"/>
                </a:solidFill>
                <a:latin typeface="微软雅黑" panose="020B0503020204020204" pitchFamily="34" charset="-122"/>
                <a:ea typeface="微软雅黑" panose="020B0503020204020204" pitchFamily="34" charset="-122"/>
              </a:rPr>
              <a:t>过滤</a:t>
            </a:r>
            <a:r>
              <a:rPr lang="zh-CN" altLang="en-US" sz="1800">
                <a:solidFill>
                  <a:srgbClr val="595959"/>
                </a:solidFill>
                <a:latin typeface="微软雅黑" panose="020B0503020204020204" pitchFamily="34" charset="-122"/>
                <a:ea typeface="微软雅黑" panose="020B0503020204020204" pitchFamily="34" charset="-122"/>
              </a:rPr>
              <a:t>同属该街道的所有</a:t>
            </a:r>
            <a:r>
              <a:rPr lang="zh-CN" altLang="en-US" sz="1800">
                <a:solidFill>
                  <a:srgbClr val="0075CC"/>
                </a:solidFill>
                <a:latin typeface="微软雅黑" panose="020B0503020204020204" pitchFamily="34" charset="-122"/>
                <a:ea typeface="微软雅黑" panose="020B0503020204020204" pitchFamily="34" charset="-122"/>
              </a:rPr>
              <a:t>房源数据</a:t>
            </a:r>
            <a:r>
              <a:rPr lang="zh-CN" altLang="en-US" sz="1800">
                <a:solidFill>
                  <a:srgbClr val="595959"/>
                </a:solidFill>
                <a:latin typeface="微软雅黑" panose="020B0503020204020204" pitchFamily="34" charset="-122"/>
                <a:ea typeface="微软雅黑" panose="020B0503020204020204" pitchFamily="34" charset="-122"/>
              </a:rPr>
              <a:t>，将这些房源数据按</a:t>
            </a:r>
            <a:r>
              <a:rPr lang="zh-CN" altLang="en-US" sz="1800">
                <a:solidFill>
                  <a:srgbClr val="0075CC"/>
                </a:solidFill>
                <a:latin typeface="微软雅黑" panose="020B0503020204020204" pitchFamily="34" charset="-122"/>
                <a:ea typeface="微软雅黑" panose="020B0503020204020204" pitchFamily="34" charset="-122"/>
              </a:rPr>
              <a:t>小区名称</a:t>
            </a:r>
            <a:r>
              <a:rPr lang="zh-CN" altLang="en-US" sz="1800">
                <a:solidFill>
                  <a:srgbClr val="595959"/>
                </a:solidFill>
                <a:latin typeface="微软雅黑" panose="020B0503020204020204" pitchFamily="34" charset="-122"/>
                <a:ea typeface="微软雅黑" panose="020B0503020204020204" pitchFamily="34" charset="-122"/>
              </a:rPr>
              <a:t>进行</a:t>
            </a:r>
            <a:r>
              <a:rPr lang="zh-CN" altLang="en-US" sz="1800">
                <a:solidFill>
                  <a:srgbClr val="0075CC"/>
                </a:solidFill>
                <a:latin typeface="微软雅黑" panose="020B0503020204020204" pitchFamily="34" charset="-122"/>
                <a:ea typeface="微软雅黑" panose="020B0503020204020204" pitchFamily="34" charset="-122"/>
              </a:rPr>
              <a:t>分组</a:t>
            </a:r>
            <a:r>
              <a:rPr lang="zh-CN" altLang="en-US" sz="1800">
                <a:solidFill>
                  <a:srgbClr val="595959"/>
                </a:solidFill>
                <a:latin typeface="微软雅黑" panose="020B0503020204020204" pitchFamily="34" charset="-122"/>
                <a:ea typeface="微软雅黑" panose="020B0503020204020204" pitchFamily="34" charset="-122"/>
              </a:rPr>
              <a:t>后</a:t>
            </a:r>
            <a:r>
              <a:rPr lang="zh-CN" altLang="en-US" sz="1800">
                <a:solidFill>
                  <a:srgbClr val="0075CC"/>
                </a:solidFill>
                <a:latin typeface="微软雅黑" panose="020B0503020204020204" pitchFamily="34" charset="-122"/>
                <a:ea typeface="微软雅黑" panose="020B0503020204020204" pitchFamily="34" charset="-122"/>
              </a:rPr>
              <a:t>统计</a:t>
            </a:r>
            <a:r>
              <a:rPr lang="zh-CN" altLang="en-US" sz="1800">
                <a:solidFill>
                  <a:srgbClr val="595959"/>
                </a:solidFill>
                <a:latin typeface="微软雅黑" panose="020B0503020204020204" pitchFamily="34" charset="-122"/>
                <a:ea typeface="微软雅黑" panose="020B0503020204020204" pitchFamily="34" charset="-122"/>
              </a:rPr>
              <a:t>各小区的</a:t>
            </a:r>
            <a:r>
              <a:rPr lang="zh-CN" altLang="en-US" sz="1800">
                <a:solidFill>
                  <a:srgbClr val="0075CC"/>
                </a:solidFill>
                <a:latin typeface="微软雅黑" panose="020B0503020204020204" pitchFamily="34" charset="-122"/>
                <a:ea typeface="微软雅黑" panose="020B0503020204020204" pitchFamily="34" charset="-122"/>
              </a:rPr>
              <a:t>房源数量</a:t>
            </a:r>
            <a:r>
              <a:rPr lang="zh-CN" altLang="en-US" sz="1800">
                <a:solidFill>
                  <a:srgbClr val="595959"/>
                </a:solidFill>
                <a:latin typeface="微软雅黑" panose="020B0503020204020204" pitchFamily="34" charset="-122"/>
                <a:ea typeface="微软雅黑" panose="020B0503020204020204" pitchFamily="34" charset="-122"/>
              </a:rPr>
              <a:t>，最后将位于</a:t>
            </a:r>
            <a:r>
              <a:rPr lang="zh-CN" altLang="en-US" sz="1800">
                <a:solidFill>
                  <a:srgbClr val="0075CC"/>
                </a:solidFill>
                <a:latin typeface="微软雅黑" panose="020B0503020204020204" pitchFamily="34" charset="-122"/>
                <a:ea typeface="微软雅黑" panose="020B0503020204020204" pitchFamily="34" charset="-122"/>
              </a:rPr>
              <a:t>前</a:t>
            </a:r>
            <a:r>
              <a:rPr lang="en-US" altLang="zh-CN" sz="1800">
                <a:solidFill>
                  <a:srgbClr val="0075CC"/>
                </a:solidFill>
                <a:latin typeface="微软雅黑" panose="020B0503020204020204" pitchFamily="34" charset="-122"/>
                <a:ea typeface="微软雅黑" panose="020B0503020204020204" pitchFamily="34" charset="-122"/>
              </a:rPr>
              <a:t>20</a:t>
            </a:r>
            <a:r>
              <a:rPr lang="zh-CN" altLang="en-US" sz="1800">
                <a:solidFill>
                  <a:srgbClr val="0075CC"/>
                </a:solidFill>
                <a:latin typeface="微软雅黑" panose="020B0503020204020204" pitchFamily="34" charset="-122"/>
                <a:ea typeface="微软雅黑" panose="020B0503020204020204" pitchFamily="34" charset="-122"/>
              </a:rPr>
              <a:t>名</a:t>
            </a:r>
            <a:r>
              <a:rPr lang="zh-CN" altLang="en-US" sz="1800">
                <a:solidFill>
                  <a:srgbClr val="595959"/>
                </a:solidFill>
                <a:latin typeface="微软雅黑" panose="020B0503020204020204" pitchFamily="34" charset="-122"/>
                <a:ea typeface="微软雅黑" panose="020B0503020204020204" pitchFamily="34" charset="-122"/>
              </a:rPr>
              <a:t>的小区名称和房源数量组装成指定格式的</a:t>
            </a:r>
            <a:r>
              <a:rPr lang="en-US" altLang="zh-CN" sz="1800">
                <a:solidFill>
                  <a:srgbClr val="0075CC"/>
                </a:solidFill>
                <a:latin typeface="微软雅黑" panose="020B0503020204020204" pitchFamily="34" charset="-122"/>
                <a:ea typeface="微软雅黑" panose="020B0503020204020204" pitchFamily="34" charset="-122"/>
              </a:rPr>
              <a:t>JSON</a:t>
            </a:r>
            <a:r>
              <a:rPr lang="zh-CN" altLang="en-US" sz="1800">
                <a:solidFill>
                  <a:srgbClr val="0075CC"/>
                </a:solidFill>
                <a:latin typeface="微软雅黑" panose="020B0503020204020204" pitchFamily="34" charset="-122"/>
                <a:ea typeface="微软雅黑" panose="020B0503020204020204" pitchFamily="34" charset="-122"/>
              </a:rPr>
              <a:t>数据</a:t>
            </a:r>
            <a:r>
              <a:rPr lang="zh-CN" altLang="en-US" sz="1800">
                <a:solidFill>
                  <a:srgbClr val="595959"/>
                </a:solidFill>
                <a:latin typeface="微软雅黑" panose="020B0503020204020204" pitchFamily="34" charset="-122"/>
                <a:ea typeface="微软雅黑" panose="020B0503020204020204" pitchFamily="34" charset="-122"/>
              </a:rPr>
              <a:t>后传给</a:t>
            </a:r>
            <a:r>
              <a:rPr lang="en-US" altLang="zh-CN" sz="1800">
                <a:solidFill>
                  <a:srgbClr val="595959"/>
                </a:solidFill>
                <a:latin typeface="微软雅黑" panose="020B0503020204020204" pitchFamily="34" charset="-122"/>
                <a:ea typeface="微软雅黑" panose="020B0503020204020204" pitchFamily="34" charset="-122"/>
              </a:rPr>
              <a:t>ECharts</a:t>
            </a:r>
            <a:r>
              <a:rPr lang="zh-CN" altLang="en-US" sz="1800">
                <a:solidFill>
                  <a:srgbClr val="0075CC"/>
                </a:solidFill>
                <a:latin typeface="微软雅黑" panose="020B0503020204020204" pitchFamily="34" charset="-122"/>
                <a:ea typeface="微软雅黑" panose="020B0503020204020204" pitchFamily="34" charset="-122"/>
              </a:rPr>
              <a:t>生成图表</a:t>
            </a:r>
            <a:r>
              <a:rPr lang="zh-CN" altLang="en-US" sz="1800">
                <a:solidFill>
                  <a:srgbClr val="595959"/>
                </a:solidFill>
                <a:latin typeface="微软雅黑" panose="020B0503020204020204" pitchFamily="34" charset="-122"/>
                <a:ea typeface="微软雅黑" panose="020B0503020204020204" pitchFamily="34" charset="-122"/>
              </a:rPr>
              <a:t>即可。</a:t>
            </a:r>
            <a:endParaRPr lang="en-US" altLang="zh-CN" sz="1800">
              <a:solidFill>
                <a:srgbClr val="595959"/>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3"/>
          <a:stretch>
            <a:fillRect/>
          </a:stretch>
        </p:blipFill>
        <p:spPr>
          <a:xfrm>
            <a:off x="766614" y="2088373"/>
            <a:ext cx="2995709" cy="3229748"/>
          </a:xfrm>
          <a:prstGeom prst="rect">
            <a:avLst/>
          </a:prstGeom>
        </p:spPr>
      </p:pic>
      <p:sp>
        <p:nvSpPr>
          <p:cNvPr id="5" name="Title 1">
            <a:extLst>
              <a:ext uri="{FF2B5EF4-FFF2-40B4-BE49-F238E27FC236}">
                <a16:creationId xmlns:a16="http://schemas.microsoft.com/office/drawing/2014/main" id="{6F8969C3-CFD9-CC42-BCF3-54F0DCDACD0D}"/>
              </a:ext>
            </a:extLst>
          </p:cNvPr>
          <p:cNvSpPr txBox="1"/>
          <p:nvPr/>
        </p:nvSpPr>
        <p:spPr>
          <a:xfrm>
            <a:off x="1025134" y="314658"/>
            <a:ext cx="636621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9.4.3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获取小区房源数量</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TOP20</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05429369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25134" y="1197546"/>
            <a:ext cx="7416824" cy="923330"/>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获取小区房源数量</a:t>
            </a:r>
            <a:r>
              <a:rPr lang="en-US" altLang="zh-CN" sz="1800">
                <a:solidFill>
                  <a:srgbClr val="0075CC"/>
                </a:solidFill>
                <a:latin typeface="微软雅黑" panose="020B0503020204020204" pitchFamily="34" charset="-122"/>
                <a:ea typeface="微软雅黑" panose="020B0503020204020204" pitchFamily="34" charset="-122"/>
              </a:rPr>
              <a:t>TOP20</a:t>
            </a:r>
            <a:r>
              <a:rPr lang="zh-CN" altLang="en-US" sz="1800">
                <a:solidFill>
                  <a:srgbClr val="595959"/>
                </a:solidFill>
                <a:latin typeface="微软雅黑" panose="020B0503020204020204" pitchFamily="34" charset="-122"/>
                <a:ea typeface="微软雅黑" panose="020B0503020204020204" pitchFamily="34" charset="-122"/>
              </a:rPr>
              <a:t>，具体如下。</a:t>
            </a:r>
            <a:endParaRPr lang="en-US" altLang="zh-CN" sz="1800">
              <a:solidFill>
                <a:srgbClr val="595959"/>
              </a:solidFill>
              <a:latin typeface="微软雅黑" panose="020B0503020204020204" pitchFamily="34" charset="-122"/>
              <a:ea typeface="微软雅黑" panose="020B0503020204020204" pitchFamily="34" charset="-122"/>
            </a:endParaRP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1</a:t>
            </a:r>
            <a:r>
              <a:rPr lang="zh-CN" altLang="en-US" sz="1800">
                <a:solidFill>
                  <a:srgbClr val="595959"/>
                </a:solidFill>
                <a:latin typeface="微软雅黑" panose="020B0503020204020204" pitchFamily="34" charset="-122"/>
                <a:ea typeface="微软雅黑" panose="020B0503020204020204" pitchFamily="34" charset="-122"/>
              </a:rPr>
              <a:t>）在</a:t>
            </a:r>
            <a:r>
              <a:rPr lang="en-US" altLang="zh-CN" sz="1800">
                <a:solidFill>
                  <a:srgbClr val="0075CC"/>
                </a:solidFill>
                <a:latin typeface="微软雅黑" panose="020B0503020204020204" pitchFamily="34" charset="-122"/>
                <a:ea typeface="微软雅黑" panose="020B0503020204020204" pitchFamily="34" charset="-122"/>
              </a:rPr>
              <a:t>detail_page.html</a:t>
            </a:r>
            <a:r>
              <a:rPr lang="zh-CN" altLang="en-US" sz="1800">
                <a:solidFill>
                  <a:srgbClr val="595959"/>
                </a:solidFill>
                <a:latin typeface="微软雅黑" panose="020B0503020204020204" pitchFamily="34" charset="-122"/>
                <a:ea typeface="微软雅黑" panose="020B0503020204020204" pitchFamily="34" charset="-122"/>
              </a:rPr>
              <a:t>文件中，编写了发送</a:t>
            </a:r>
            <a:r>
              <a:rPr lang="en-US" altLang="zh-CN" sz="1800">
                <a:solidFill>
                  <a:srgbClr val="0075CC"/>
                </a:solidFill>
                <a:latin typeface="微软雅黑" panose="020B0503020204020204" pitchFamily="34" charset="-122"/>
                <a:ea typeface="微软雅黑" panose="020B0503020204020204" pitchFamily="34" charset="-122"/>
              </a:rPr>
              <a:t>Ajax</a:t>
            </a:r>
            <a:r>
              <a:rPr lang="zh-CN" altLang="en-US" sz="1800">
                <a:solidFill>
                  <a:srgbClr val="0075CC"/>
                </a:solidFill>
                <a:latin typeface="微软雅黑" panose="020B0503020204020204" pitchFamily="34" charset="-122"/>
                <a:ea typeface="微软雅黑" panose="020B0503020204020204" pitchFamily="34" charset="-122"/>
              </a:rPr>
              <a:t>请求</a:t>
            </a:r>
            <a:r>
              <a:rPr lang="zh-CN" altLang="en-US" sz="1800">
                <a:solidFill>
                  <a:srgbClr val="595959"/>
                </a:solidFill>
                <a:latin typeface="微软雅黑" panose="020B0503020204020204" pitchFamily="34" charset="-122"/>
                <a:ea typeface="微软雅黑" panose="020B0503020204020204" pitchFamily="34" charset="-122"/>
              </a:rPr>
              <a:t>的代码。</a:t>
            </a:r>
            <a:endParaRPr lang="en-US" altLang="zh-CN" sz="1800">
              <a:solidFill>
                <a:srgbClr val="595959"/>
              </a:solidFill>
              <a:latin typeface="微软雅黑" panose="020B0503020204020204" pitchFamily="34" charset="-122"/>
              <a:ea typeface="微软雅黑" panose="020B0503020204020204" pitchFamily="34" charset="-122"/>
            </a:endParaRPr>
          </a:p>
        </p:txBody>
      </p:sp>
      <p:sp>
        <p:nvSpPr>
          <p:cNvPr id="5" name="Title 1">
            <a:extLst>
              <a:ext uri="{FF2B5EF4-FFF2-40B4-BE49-F238E27FC236}">
                <a16:creationId xmlns:a16="http://schemas.microsoft.com/office/drawing/2014/main" id="{6F8969C3-CFD9-CC42-BCF3-54F0DCDACD0D}"/>
              </a:ext>
            </a:extLst>
          </p:cNvPr>
          <p:cNvSpPr txBox="1"/>
          <p:nvPr/>
        </p:nvSpPr>
        <p:spPr>
          <a:xfrm>
            <a:off x="1025134" y="314658"/>
            <a:ext cx="636621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9.4.3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获取小区房源数量</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TOP20</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bwMode="auto">
          <a:xfrm>
            <a:off x="2710830" y="2497678"/>
            <a:ext cx="6188656" cy="3079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$.ajax({</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url: "/get/columndata/{{ house.block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type: 'get',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dataType: 'json',</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success: function (data)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column_chart(data['data'])</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a:t>
            </a:r>
          </a:p>
        </p:txBody>
      </p:sp>
    </p:spTree>
    <p:extLst>
      <p:ext uri="{BB962C8B-B14F-4D97-AF65-F5344CB8AC3E}">
        <p14:creationId xmlns:p14="http://schemas.microsoft.com/office/powerpoint/2010/main" val="279094364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89951" y="3058294"/>
            <a:ext cx="6984776" cy="1338828"/>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2</a:t>
            </a:r>
            <a:r>
              <a:rPr lang="zh-CN" altLang="en-US" sz="1800">
                <a:solidFill>
                  <a:srgbClr val="595959"/>
                </a:solidFill>
                <a:latin typeface="微软雅黑" panose="020B0503020204020204" pitchFamily="34" charset="-122"/>
                <a:ea typeface="微软雅黑" panose="020B0503020204020204" pitchFamily="34" charset="-122"/>
              </a:rPr>
              <a:t>）按照接口定义一个</a:t>
            </a:r>
            <a:r>
              <a:rPr lang="zh-CN" altLang="en-US" sz="1800">
                <a:solidFill>
                  <a:srgbClr val="0075CC"/>
                </a:solidFill>
                <a:latin typeface="微软雅黑" panose="020B0503020204020204" pitchFamily="34" charset="-122"/>
                <a:ea typeface="微软雅黑" panose="020B0503020204020204" pitchFamily="34" charset="-122"/>
              </a:rPr>
              <a:t>视图函数</a:t>
            </a:r>
            <a:r>
              <a:rPr lang="en-US" altLang="zh-CN" sz="1800">
                <a:solidFill>
                  <a:srgbClr val="0075CC"/>
                </a:solidFill>
                <a:latin typeface="微软雅黑" panose="020B0503020204020204" pitchFamily="34" charset="-122"/>
                <a:ea typeface="微软雅黑" panose="020B0503020204020204" pitchFamily="34" charset="-122"/>
              </a:rPr>
              <a:t>return_bar_data()</a:t>
            </a:r>
            <a:r>
              <a:rPr lang="zh-CN" altLang="en-US" sz="1800">
                <a:solidFill>
                  <a:srgbClr val="595959"/>
                </a:solidFill>
                <a:latin typeface="微软雅黑" panose="020B0503020204020204" pitchFamily="34" charset="-122"/>
                <a:ea typeface="微软雅黑" panose="020B0503020204020204" pitchFamily="34" charset="-122"/>
              </a:rPr>
              <a:t>，该函数用于与当前房源同街道的房源数据经过</a:t>
            </a:r>
            <a:r>
              <a:rPr lang="zh-CN" altLang="en-US" sz="1800">
                <a:solidFill>
                  <a:srgbClr val="0075CC"/>
                </a:solidFill>
                <a:latin typeface="微软雅黑" panose="020B0503020204020204" pitchFamily="34" charset="-122"/>
                <a:ea typeface="微软雅黑" panose="020B0503020204020204" pitchFamily="34" charset="-122"/>
              </a:rPr>
              <a:t>预处理</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变换后</a:t>
            </a:r>
            <a:r>
              <a:rPr lang="zh-CN" altLang="en-US" sz="1800">
                <a:solidFill>
                  <a:srgbClr val="595959"/>
                </a:solidFill>
                <a:latin typeface="微软雅黑" panose="020B0503020204020204" pitchFamily="34" charset="-122"/>
                <a:ea typeface="微软雅黑" panose="020B0503020204020204" pitchFamily="34" charset="-122"/>
              </a:rPr>
              <a:t>，返回数据可视化工具</a:t>
            </a:r>
            <a:r>
              <a:rPr lang="en-US" altLang="zh-CN" sz="1800">
                <a:solidFill>
                  <a:srgbClr val="595959"/>
                </a:solidFill>
                <a:latin typeface="微软雅黑" panose="020B0503020204020204" pitchFamily="34" charset="-122"/>
                <a:ea typeface="微软雅黑" panose="020B0503020204020204" pitchFamily="34" charset="-122"/>
              </a:rPr>
              <a:t>ECharts</a:t>
            </a:r>
            <a:r>
              <a:rPr lang="zh-CN" altLang="en-US" sz="1800">
                <a:solidFill>
                  <a:srgbClr val="595959"/>
                </a:solidFill>
                <a:latin typeface="微软雅黑" panose="020B0503020204020204" pitchFamily="34" charset="-122"/>
                <a:ea typeface="微软雅黑" panose="020B0503020204020204" pitchFamily="34" charset="-122"/>
              </a:rPr>
              <a:t>要求</a:t>
            </a:r>
            <a:r>
              <a:rPr lang="en-US" altLang="zh-CN" sz="1800">
                <a:solidFill>
                  <a:srgbClr val="0075CC"/>
                </a:solidFill>
                <a:latin typeface="微软雅黑" panose="020B0503020204020204" pitchFamily="34" charset="-122"/>
                <a:ea typeface="微软雅黑" panose="020B0503020204020204" pitchFamily="34" charset="-122"/>
              </a:rPr>
              <a:t>JSON</a:t>
            </a:r>
            <a:r>
              <a:rPr lang="zh-CN" altLang="en-US" sz="1800">
                <a:solidFill>
                  <a:srgbClr val="0075CC"/>
                </a:solidFill>
                <a:latin typeface="微软雅黑" panose="020B0503020204020204" pitchFamily="34" charset="-122"/>
                <a:ea typeface="微软雅黑" panose="020B0503020204020204" pitchFamily="34" charset="-122"/>
              </a:rPr>
              <a:t>格式</a:t>
            </a:r>
            <a:r>
              <a:rPr lang="zh-CN" altLang="en-US" sz="1800">
                <a:solidFill>
                  <a:srgbClr val="595959"/>
                </a:solidFill>
                <a:latin typeface="微软雅黑" panose="020B0503020204020204" pitchFamily="34" charset="-122"/>
                <a:ea typeface="微软雅黑" panose="020B0503020204020204" pitchFamily="34" charset="-122"/>
              </a:rPr>
              <a:t>的数据。</a:t>
            </a:r>
            <a:endParaRPr lang="en-US" altLang="zh-CN" sz="1800">
              <a:solidFill>
                <a:srgbClr val="595959"/>
              </a:solidFill>
              <a:latin typeface="微软雅黑" panose="020B0503020204020204" pitchFamily="34" charset="-122"/>
              <a:ea typeface="微软雅黑" panose="020B0503020204020204" pitchFamily="34" charset="-122"/>
            </a:endParaRPr>
          </a:p>
        </p:txBody>
      </p:sp>
      <p:sp>
        <p:nvSpPr>
          <p:cNvPr id="5" name="Title 1">
            <a:extLst>
              <a:ext uri="{FF2B5EF4-FFF2-40B4-BE49-F238E27FC236}">
                <a16:creationId xmlns:a16="http://schemas.microsoft.com/office/drawing/2014/main" id="{6F8969C3-CFD9-CC42-BCF3-54F0DCDACD0D}"/>
              </a:ext>
            </a:extLst>
          </p:cNvPr>
          <p:cNvSpPr txBox="1"/>
          <p:nvPr/>
        </p:nvSpPr>
        <p:spPr>
          <a:xfrm>
            <a:off x="1025134" y="314658"/>
            <a:ext cx="636621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9.4.3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获取小区房源数量</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TOP20</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7" name="图片 6"/>
          <p:cNvPicPr>
            <a:picLocks noChangeAspect="1"/>
          </p:cNvPicPr>
          <p:nvPr/>
        </p:nvPicPr>
        <p:blipFill>
          <a:blip r:embed="rId3"/>
          <a:stretch>
            <a:fillRect/>
          </a:stretch>
        </p:blipFill>
        <p:spPr>
          <a:xfrm>
            <a:off x="766614" y="2088373"/>
            <a:ext cx="2995709" cy="3229748"/>
          </a:xfrm>
          <a:prstGeom prst="rect">
            <a:avLst/>
          </a:prstGeom>
        </p:spPr>
      </p:pic>
      <p:grpSp>
        <p:nvGrpSpPr>
          <p:cNvPr id="16" name="组合 18">
            <a:extLst>
              <a:ext uri="{FF2B5EF4-FFF2-40B4-BE49-F238E27FC236}">
                <a16:creationId xmlns:a16="http://schemas.microsoft.com/office/drawing/2014/main" id="{2B542E9E-0ADD-4266-A889-F99B1E170665}"/>
              </a:ext>
            </a:extLst>
          </p:cNvPr>
          <p:cNvGrpSpPr>
            <a:grpSpLocks/>
          </p:cNvGrpSpPr>
          <p:nvPr/>
        </p:nvGrpSpPr>
        <p:grpSpPr bwMode="auto">
          <a:xfrm>
            <a:off x="9055415" y="4930771"/>
            <a:ext cx="2119312" cy="387350"/>
            <a:chOff x="6356350" y="4705038"/>
            <a:chExt cx="2119842" cy="387349"/>
          </a:xfrm>
        </p:grpSpPr>
        <p:pic>
          <p:nvPicPr>
            <p:cNvPr id="17"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19"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20"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1" name="半闭框 20">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22" name="半闭框 21">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23"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269852670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掌握通过</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柱状图</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展示</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小区房源数量</a:t>
            </a:r>
            <a:r>
              <a:rPr lang="en-US" altLang="zh-CN"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TOP20</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的逻辑，能够使用柱状图展示小区房源数量</a:t>
            </a:r>
            <a:r>
              <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TOP20</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的功能</a:t>
            </a:r>
            <a:endPar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a:extLst>
              <a:ext uri="{FF2B5EF4-FFF2-40B4-BE49-F238E27FC236}">
                <a16:creationId xmlns:a16="http://schemas.microsoft.com/office/drawing/2014/main" id="{6F8969C3-CFD9-CC42-BCF3-54F0DCDACD0D}"/>
              </a:ext>
            </a:extLst>
          </p:cNvPr>
          <p:cNvSpPr txBox="1"/>
          <p:nvPr/>
        </p:nvSpPr>
        <p:spPr>
          <a:xfrm>
            <a:off x="1025134" y="314658"/>
            <a:ext cx="636621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9.4.4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通过柱状图展示小区房源数量</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TOP20</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18148057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08241" y="2826084"/>
            <a:ext cx="6984776" cy="1338828"/>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当浏览器发送的</a:t>
            </a:r>
            <a:r>
              <a:rPr lang="en-US" altLang="zh-CN" sz="1800">
                <a:solidFill>
                  <a:srgbClr val="0075CC"/>
                </a:solidFill>
                <a:latin typeface="微软雅黑" panose="020B0503020204020204" pitchFamily="34" charset="-122"/>
                <a:ea typeface="微软雅黑" panose="020B0503020204020204" pitchFamily="34" charset="-122"/>
              </a:rPr>
              <a:t>Ajax</a:t>
            </a:r>
            <a:r>
              <a:rPr lang="zh-CN" altLang="en-US" sz="1800">
                <a:solidFill>
                  <a:srgbClr val="0075CC"/>
                </a:solidFill>
                <a:latin typeface="微软雅黑" panose="020B0503020204020204" pitchFamily="34" charset="-122"/>
                <a:ea typeface="微软雅黑" panose="020B0503020204020204" pitchFamily="34" charset="-122"/>
              </a:rPr>
              <a:t>请求</a:t>
            </a:r>
            <a:r>
              <a:rPr lang="zh-CN" altLang="en-US" sz="1800">
                <a:solidFill>
                  <a:srgbClr val="595959"/>
                </a:solidFill>
                <a:latin typeface="微软雅黑" panose="020B0503020204020204" pitchFamily="34" charset="-122"/>
                <a:ea typeface="微软雅黑" panose="020B0503020204020204" pitchFamily="34" charset="-122"/>
              </a:rPr>
              <a:t>成功后，会调用</a:t>
            </a:r>
            <a:r>
              <a:rPr lang="en-US" altLang="zh-CN" sz="1800">
                <a:solidFill>
                  <a:srgbClr val="0075CC"/>
                </a:solidFill>
                <a:latin typeface="微软雅黑" panose="020B0503020204020204" pitchFamily="34" charset="-122"/>
                <a:ea typeface="微软雅黑" panose="020B0503020204020204" pitchFamily="34" charset="-122"/>
              </a:rPr>
              <a:t>column_chart()</a:t>
            </a:r>
            <a:r>
              <a:rPr lang="zh-CN" altLang="en-US" sz="1800">
                <a:solidFill>
                  <a:srgbClr val="0075CC"/>
                </a:solidFill>
                <a:latin typeface="微软雅黑" panose="020B0503020204020204" pitchFamily="34" charset="-122"/>
                <a:ea typeface="微软雅黑" panose="020B0503020204020204" pitchFamily="34" charset="-122"/>
              </a:rPr>
              <a:t>函数</a:t>
            </a:r>
            <a:r>
              <a:rPr lang="zh-CN" altLang="en-US" sz="1800">
                <a:solidFill>
                  <a:srgbClr val="595959"/>
                </a:solidFill>
                <a:latin typeface="微软雅黑" panose="020B0503020204020204" pitchFamily="34" charset="-122"/>
                <a:ea typeface="微软雅黑" panose="020B0503020204020204" pitchFamily="34" charset="-122"/>
              </a:rPr>
              <a:t>通过</a:t>
            </a:r>
            <a:r>
              <a:rPr lang="en-US" altLang="zh-CN" sz="1800">
                <a:solidFill>
                  <a:srgbClr val="595959"/>
                </a:solidFill>
                <a:latin typeface="微软雅黑" panose="020B0503020204020204" pitchFamily="34" charset="-122"/>
                <a:ea typeface="微软雅黑" panose="020B0503020204020204" pitchFamily="34" charset="-122"/>
              </a:rPr>
              <a:t>ECharts</a:t>
            </a:r>
            <a:r>
              <a:rPr lang="zh-CN" altLang="en-US" sz="1800">
                <a:solidFill>
                  <a:srgbClr val="595959"/>
                </a:solidFill>
                <a:latin typeface="微软雅黑" panose="020B0503020204020204" pitchFamily="34" charset="-122"/>
                <a:ea typeface="微软雅黑" panose="020B0503020204020204" pitchFamily="34" charset="-122"/>
              </a:rPr>
              <a:t>绘制</a:t>
            </a:r>
            <a:r>
              <a:rPr lang="zh-CN" altLang="en-US" sz="1800">
                <a:solidFill>
                  <a:srgbClr val="0075CC"/>
                </a:solidFill>
                <a:latin typeface="微软雅黑" panose="020B0503020204020204" pitchFamily="34" charset="-122"/>
                <a:ea typeface="微软雅黑" panose="020B0503020204020204" pitchFamily="34" charset="-122"/>
              </a:rPr>
              <a:t>柱状图</a:t>
            </a:r>
            <a:r>
              <a:rPr lang="zh-CN" altLang="en-US" sz="1800">
                <a:solidFill>
                  <a:srgbClr val="595959"/>
                </a:solidFill>
                <a:latin typeface="微软雅黑" panose="020B0503020204020204" pitchFamily="34" charset="-122"/>
                <a:ea typeface="微软雅黑" panose="020B0503020204020204" pitchFamily="34" charset="-122"/>
              </a:rPr>
              <a:t>。在</a:t>
            </a:r>
            <a:r>
              <a:rPr lang="en-US" altLang="zh-CN" sz="1800">
                <a:solidFill>
                  <a:srgbClr val="595959"/>
                </a:solidFill>
                <a:latin typeface="微软雅黑" panose="020B0503020204020204" pitchFamily="34" charset="-122"/>
                <a:ea typeface="微软雅黑" panose="020B0503020204020204" pitchFamily="34" charset="-122"/>
              </a:rPr>
              <a:t>house</a:t>
            </a:r>
            <a:r>
              <a:rPr lang="zh-CN" altLang="en-US" sz="1800">
                <a:solidFill>
                  <a:srgbClr val="595959"/>
                </a:solidFill>
                <a:latin typeface="微软雅黑" panose="020B0503020204020204" pitchFamily="34" charset="-122"/>
                <a:ea typeface="微软雅黑" panose="020B0503020204020204" pitchFamily="34" charset="-122"/>
              </a:rPr>
              <a:t>项目的</a:t>
            </a:r>
            <a:r>
              <a:rPr lang="en-US" altLang="zh-CN" sz="1800">
                <a:solidFill>
                  <a:srgbClr val="595959"/>
                </a:solidFill>
                <a:latin typeface="微软雅黑" panose="020B0503020204020204" pitchFamily="34" charset="-122"/>
                <a:ea typeface="微软雅黑" panose="020B0503020204020204" pitchFamily="34" charset="-122"/>
              </a:rPr>
              <a:t>static/js</a:t>
            </a:r>
            <a:r>
              <a:rPr lang="zh-CN" altLang="en-US" sz="1800">
                <a:solidFill>
                  <a:srgbClr val="595959"/>
                </a:solidFill>
                <a:latin typeface="微软雅黑" panose="020B0503020204020204" pitchFamily="34" charset="-122"/>
                <a:ea typeface="微软雅黑" panose="020B0503020204020204" pitchFamily="34" charset="-122"/>
              </a:rPr>
              <a:t>目录下，</a:t>
            </a:r>
            <a:r>
              <a:rPr lang="en-US" altLang="zh-CN" sz="1800">
                <a:solidFill>
                  <a:srgbClr val="595959"/>
                </a:solidFill>
                <a:latin typeface="微软雅黑" panose="020B0503020204020204" pitchFamily="34" charset="-122"/>
                <a:ea typeface="微软雅黑" panose="020B0503020204020204" pitchFamily="34" charset="-122"/>
              </a:rPr>
              <a:t>show_column_data.js</a:t>
            </a:r>
            <a:r>
              <a:rPr lang="zh-CN" altLang="en-US" sz="1800">
                <a:solidFill>
                  <a:srgbClr val="595959"/>
                </a:solidFill>
                <a:latin typeface="微软雅黑" panose="020B0503020204020204" pitchFamily="34" charset="-122"/>
                <a:ea typeface="微软雅黑" panose="020B0503020204020204" pitchFamily="34" charset="-122"/>
              </a:rPr>
              <a:t>文件中存放了</a:t>
            </a:r>
            <a:r>
              <a:rPr lang="en-US" altLang="zh-CN" sz="1800">
                <a:solidFill>
                  <a:srgbClr val="595959"/>
                </a:solidFill>
                <a:latin typeface="微软雅黑" panose="020B0503020204020204" pitchFamily="34" charset="-122"/>
                <a:ea typeface="微软雅黑" panose="020B0503020204020204" pitchFamily="34" charset="-122"/>
              </a:rPr>
              <a:t>column_chart()</a:t>
            </a:r>
            <a:r>
              <a:rPr lang="zh-CN" altLang="en-US" sz="1800">
                <a:solidFill>
                  <a:srgbClr val="595959"/>
                </a:solidFill>
                <a:latin typeface="微软雅黑" panose="020B0503020204020204" pitchFamily="34" charset="-122"/>
                <a:ea typeface="微软雅黑" panose="020B0503020204020204" pitchFamily="34" charset="-122"/>
              </a:rPr>
              <a:t>函数的代码。</a:t>
            </a:r>
            <a:endParaRPr lang="en-US" altLang="zh-CN" sz="1800">
              <a:solidFill>
                <a:srgbClr val="595959"/>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a:stretch>
            <a:fillRect/>
          </a:stretch>
        </p:blipFill>
        <p:spPr>
          <a:xfrm>
            <a:off x="766614" y="2088373"/>
            <a:ext cx="2995709" cy="3229748"/>
          </a:xfrm>
          <a:prstGeom prst="rect">
            <a:avLst/>
          </a:prstGeom>
        </p:spPr>
      </p:pic>
      <p:grpSp>
        <p:nvGrpSpPr>
          <p:cNvPr id="6" name="组合 18">
            <a:extLst>
              <a:ext uri="{FF2B5EF4-FFF2-40B4-BE49-F238E27FC236}">
                <a16:creationId xmlns:a16="http://schemas.microsoft.com/office/drawing/2014/main" id="{2B542E9E-0ADD-4266-A889-F99B1E170665}"/>
              </a:ext>
            </a:extLst>
          </p:cNvPr>
          <p:cNvGrpSpPr>
            <a:grpSpLocks/>
          </p:cNvGrpSpPr>
          <p:nvPr/>
        </p:nvGrpSpPr>
        <p:grpSpPr bwMode="auto">
          <a:xfrm>
            <a:off x="9073705" y="4925544"/>
            <a:ext cx="2119312" cy="387350"/>
            <a:chOff x="6356350" y="4705038"/>
            <a:chExt cx="2119842" cy="387349"/>
          </a:xfrm>
        </p:grpSpPr>
        <p:pic>
          <p:nvPicPr>
            <p:cNvPr id="8"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10"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11"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2" name="半闭框 11">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13" name="半闭框 12">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14"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5" name="Title 1">
            <a:extLst>
              <a:ext uri="{FF2B5EF4-FFF2-40B4-BE49-F238E27FC236}">
                <a16:creationId xmlns:a16="http://schemas.microsoft.com/office/drawing/2014/main" id="{6F8969C3-CFD9-CC42-BCF3-54F0DCDACD0D}"/>
              </a:ext>
            </a:extLst>
          </p:cNvPr>
          <p:cNvSpPr txBox="1"/>
          <p:nvPr/>
        </p:nvSpPr>
        <p:spPr>
          <a:xfrm>
            <a:off x="1025134" y="314658"/>
            <a:ext cx="636621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9.4.4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通过柱状图展示小区房源数量</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TOP20</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19224573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25134" y="1210913"/>
            <a:ext cx="10182640" cy="923330"/>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设置完</a:t>
            </a:r>
            <a:r>
              <a:rPr lang="en-US" altLang="zh-CN" sz="1800">
                <a:solidFill>
                  <a:srgbClr val="595959"/>
                </a:solidFill>
                <a:latin typeface="微软雅黑" panose="020B0503020204020204" pitchFamily="34" charset="-122"/>
                <a:ea typeface="微软雅黑" panose="020B0503020204020204" pitchFamily="34" charset="-122"/>
              </a:rPr>
              <a:t>column_chart()</a:t>
            </a:r>
            <a:r>
              <a:rPr lang="zh-CN" altLang="en-US" sz="1800">
                <a:solidFill>
                  <a:srgbClr val="595959"/>
                </a:solidFill>
                <a:latin typeface="微软雅黑" panose="020B0503020204020204" pitchFamily="34" charset="-122"/>
                <a:ea typeface="微软雅黑" panose="020B0503020204020204" pitchFamily="34" charset="-122"/>
              </a:rPr>
              <a:t>函数后，还需要对</a:t>
            </a:r>
            <a:r>
              <a:rPr lang="en-US" altLang="zh-CN" sz="1800">
                <a:solidFill>
                  <a:srgbClr val="0075CC"/>
                </a:solidFill>
                <a:latin typeface="微软雅黑" panose="020B0503020204020204" pitchFamily="34" charset="-122"/>
                <a:ea typeface="微软雅黑" panose="020B0503020204020204" pitchFamily="34" charset="-122"/>
              </a:rPr>
              <a:t>detail_page.html</a:t>
            </a:r>
            <a:r>
              <a:rPr lang="zh-CN" altLang="en-US" sz="1800">
                <a:solidFill>
                  <a:srgbClr val="595959"/>
                </a:solidFill>
                <a:latin typeface="微软雅黑" panose="020B0503020204020204" pitchFamily="34" charset="-122"/>
                <a:ea typeface="微软雅黑" panose="020B0503020204020204" pitchFamily="34" charset="-122"/>
              </a:rPr>
              <a:t>文件中设置</a:t>
            </a:r>
            <a:r>
              <a:rPr lang="zh-CN" altLang="en-US" sz="1800">
                <a:solidFill>
                  <a:srgbClr val="0075CC"/>
                </a:solidFill>
                <a:latin typeface="微软雅黑" panose="020B0503020204020204" pitchFamily="34" charset="-122"/>
                <a:ea typeface="微软雅黑" panose="020B0503020204020204" pitchFamily="34" charset="-122"/>
              </a:rPr>
              <a:t>柱状图标题</a:t>
            </a:r>
            <a:r>
              <a:rPr lang="zh-CN" altLang="en-US" sz="1800">
                <a:solidFill>
                  <a:srgbClr val="595959"/>
                </a:solidFill>
                <a:latin typeface="微软雅黑" panose="020B0503020204020204" pitchFamily="34" charset="-122"/>
                <a:ea typeface="微软雅黑" panose="020B0503020204020204" pitchFamily="34" charset="-122"/>
              </a:rPr>
              <a:t>的</a:t>
            </a:r>
            <a:r>
              <a:rPr lang="en-US" altLang="zh-CN" sz="1800">
                <a:solidFill>
                  <a:srgbClr val="595959"/>
                </a:solidFill>
                <a:latin typeface="微软雅黑" panose="020B0503020204020204" pitchFamily="34" charset="-122"/>
                <a:ea typeface="微软雅黑" panose="020B0503020204020204" pitchFamily="34" charset="-122"/>
              </a:rPr>
              <a:t>HTML</a:t>
            </a:r>
            <a:r>
              <a:rPr lang="zh-CN" altLang="en-US" sz="1800">
                <a:solidFill>
                  <a:srgbClr val="595959"/>
                </a:solidFill>
                <a:latin typeface="微软雅黑" panose="020B0503020204020204" pitchFamily="34" charset="-122"/>
                <a:ea typeface="微软雅黑" panose="020B0503020204020204" pitchFamily="34" charset="-122"/>
              </a:rPr>
              <a:t>代码进行修改，使该标题中的</a:t>
            </a:r>
            <a:r>
              <a:rPr lang="zh-CN" altLang="en-US" sz="1800">
                <a:solidFill>
                  <a:srgbClr val="0075CC"/>
                </a:solidFill>
                <a:latin typeface="微软雅黑" panose="020B0503020204020204" pitchFamily="34" charset="-122"/>
                <a:ea typeface="微软雅黑" panose="020B0503020204020204" pitchFamily="34" charset="-122"/>
              </a:rPr>
              <a:t>街道名称</a:t>
            </a:r>
            <a:r>
              <a:rPr lang="zh-CN" altLang="en-US" sz="1800">
                <a:solidFill>
                  <a:srgbClr val="595959"/>
                </a:solidFill>
                <a:latin typeface="微软雅黑" panose="020B0503020204020204" pitchFamily="34" charset="-122"/>
                <a:ea typeface="微软雅黑" panose="020B0503020204020204" pitchFamily="34" charset="-122"/>
              </a:rPr>
              <a:t>跟随房源数据进行</a:t>
            </a:r>
            <a:r>
              <a:rPr lang="zh-CN" altLang="en-US" sz="1800">
                <a:solidFill>
                  <a:srgbClr val="0075CC"/>
                </a:solidFill>
                <a:latin typeface="微软雅黑" panose="020B0503020204020204" pitchFamily="34" charset="-122"/>
                <a:ea typeface="微软雅黑" panose="020B0503020204020204" pitchFamily="34" charset="-122"/>
              </a:rPr>
              <a:t>同步修改</a:t>
            </a:r>
            <a:r>
              <a:rPr lang="zh-CN" altLang="en-US" sz="1800">
                <a:solidFill>
                  <a:srgbClr val="595959"/>
                </a:solidFill>
                <a:latin typeface="微软雅黑" panose="020B0503020204020204" pitchFamily="34" charset="-122"/>
                <a:ea typeface="微软雅黑" panose="020B0503020204020204" pitchFamily="34" charset="-122"/>
              </a:rPr>
              <a:t>。</a:t>
            </a:r>
            <a:endParaRPr lang="en-US" altLang="zh-CN" sz="1800">
              <a:solidFill>
                <a:srgbClr val="595959"/>
              </a:solidFill>
              <a:latin typeface="微软雅黑" panose="020B0503020204020204" pitchFamily="34" charset="-122"/>
              <a:ea typeface="微软雅黑" panose="020B0503020204020204" pitchFamily="34" charset="-122"/>
            </a:endParaRPr>
          </a:p>
        </p:txBody>
      </p:sp>
      <p:sp>
        <p:nvSpPr>
          <p:cNvPr id="15" name="矩形 14"/>
          <p:cNvSpPr/>
          <p:nvPr/>
        </p:nvSpPr>
        <p:spPr bwMode="auto">
          <a:xfrm>
            <a:off x="2156014" y="2493690"/>
            <a:ext cx="7920880" cy="3079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&lt;div class="col-lg-12 col-md-12 mx-auto attribute-header"&gt;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&lt;h4&gt;&lt;i class="fa fa-align-right" aria-hidden="true"&gt;&lt;/i&gt;&amp;nbsp;&amp;nbsp;{{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house.block }} </a:t>
            </a:r>
            <a:r>
              <a:rPr lang="zh-CN" altLang="en-US" sz="1600">
                <a:solidFill>
                  <a:srgbClr val="595959"/>
                </a:solidFill>
                <a:latin typeface="微软雅黑" panose="020B0503020204020204" pitchFamily="34" charset="-122"/>
                <a:ea typeface="微软雅黑" panose="020B0503020204020204" pitchFamily="34" charset="-122"/>
                <a:sym typeface="+mn-ea"/>
              </a:rPr>
              <a:t>小区房源数量</a:t>
            </a:r>
            <a:r>
              <a:rPr lang="en-US" altLang="zh-CN" sz="1600">
                <a:solidFill>
                  <a:srgbClr val="595959"/>
                </a:solidFill>
                <a:latin typeface="微软雅黑" panose="020B0503020204020204" pitchFamily="34" charset="-122"/>
                <a:ea typeface="微软雅黑" panose="020B0503020204020204" pitchFamily="34" charset="-122"/>
                <a:sym typeface="+mn-ea"/>
              </a:rPr>
              <a:t>TOP20&lt;/h4&gt;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&lt;div class="attribute-header-tip-line"&gt;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&lt;span&gt;</a:t>
            </a:r>
            <a:r>
              <a:rPr lang="zh-CN" altLang="en-US" sz="1600">
                <a:solidFill>
                  <a:srgbClr val="595959"/>
                </a:solidFill>
                <a:latin typeface="微软雅黑" panose="020B0503020204020204" pitchFamily="34" charset="-122"/>
                <a:ea typeface="微软雅黑" panose="020B0503020204020204" pitchFamily="34" charset="-122"/>
                <a:sym typeface="+mn-ea"/>
              </a:rPr>
              <a:t>关注房源数量，了解房源热点</a:t>
            </a:r>
            <a:r>
              <a:rPr lang="en-US" altLang="zh-CN" sz="1600">
                <a:solidFill>
                  <a:srgbClr val="595959"/>
                </a:solidFill>
                <a:latin typeface="微软雅黑" panose="020B0503020204020204" pitchFamily="34" charset="-122"/>
                <a:ea typeface="微软雅黑" panose="020B0503020204020204" pitchFamily="34" charset="-122"/>
                <a:sym typeface="+mn-ea"/>
              </a:rPr>
              <a:t>&lt;/span&gt;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&lt;/div&gt;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&lt;/div&gt;</a:t>
            </a:r>
          </a:p>
        </p:txBody>
      </p:sp>
      <p:sp>
        <p:nvSpPr>
          <p:cNvPr id="16" name="Title 1">
            <a:extLst>
              <a:ext uri="{FF2B5EF4-FFF2-40B4-BE49-F238E27FC236}">
                <a16:creationId xmlns:a16="http://schemas.microsoft.com/office/drawing/2014/main" id="{6F8969C3-CFD9-CC42-BCF3-54F0DCDACD0D}"/>
              </a:ext>
            </a:extLst>
          </p:cNvPr>
          <p:cNvSpPr txBox="1"/>
          <p:nvPr/>
        </p:nvSpPr>
        <p:spPr>
          <a:xfrm>
            <a:off x="1025134" y="314658"/>
            <a:ext cx="636621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9.4.4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通过柱状图展示小区房源数量</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TOP20</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78102744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30997"/>
          </a:xfrm>
          <a:prstGeom prst="rect">
            <a:avLst/>
          </a:prstGeom>
          <a:noFill/>
        </p:spPr>
        <p:txBody>
          <a:bodyPr wrap="square" lIns="91443" tIns="45720" rIns="91443" bIns="45720" rtlCol="0">
            <a:spAutoFit/>
          </a:bodyPr>
          <a:lstStyle/>
          <a:p>
            <a:r>
              <a:rPr lang="zh-CN" altLang="en-US" sz="4800" b="1">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户型价格走势可视化</a:t>
            </a:r>
            <a:endParaRPr lang="zh-CN" altLang="en-US" sz="4800" b="1" dirty="0">
              <a:solidFill>
                <a:schemeClr val="accent1"/>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a:solidFill>
                  <a:srgbClr val="FAFAFA"/>
                </a:solidFill>
                <a:latin typeface="微软雅黑" panose="020B0503020204020204" pitchFamily="34" charset="-122"/>
                <a:ea typeface="微软雅黑" panose="020B0503020204020204" pitchFamily="34" charset="-122"/>
                <a:cs typeface="+mn-ea"/>
                <a:sym typeface="+mn-lt"/>
              </a:rPr>
              <a:t>9.5</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17646358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99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了解</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户型价格走势可视化</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的功能分析，能够说出户型价格走势可视化的功能</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实现逻辑</a:t>
            </a:r>
            <a:endParaRPr lang="en-US" altLang="zh-CN"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9.5.1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户型价格走势可视化的功能分析</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73333235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26654" y="2229467"/>
            <a:ext cx="4896544" cy="2585323"/>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户型价格走势可视化</a:t>
            </a:r>
            <a:r>
              <a:rPr lang="zh-CN" altLang="en-US" sz="1800">
                <a:solidFill>
                  <a:srgbClr val="595959"/>
                </a:solidFill>
                <a:latin typeface="微软雅黑" panose="020B0503020204020204" pitchFamily="34" charset="-122"/>
                <a:ea typeface="微软雅黑" panose="020B0503020204020204" pitchFamily="34" charset="-122"/>
              </a:rPr>
              <a:t>功能用于统计当前房源所属街道</a:t>
            </a:r>
            <a:r>
              <a:rPr lang="en-US" altLang="zh-CN" sz="1800">
                <a:solidFill>
                  <a:srgbClr val="0075CC"/>
                </a:solidFill>
                <a:latin typeface="微软雅黑" panose="020B0503020204020204" pitchFamily="34" charset="-122"/>
                <a:ea typeface="微软雅黑" panose="020B0503020204020204" pitchFamily="34" charset="-122"/>
              </a:rPr>
              <a:t>1</a:t>
            </a:r>
            <a:r>
              <a:rPr lang="zh-CN" altLang="en-US" sz="1800">
                <a:solidFill>
                  <a:srgbClr val="0075CC"/>
                </a:solidFill>
                <a:latin typeface="微软雅黑" panose="020B0503020204020204" pitchFamily="34" charset="-122"/>
                <a:ea typeface="微软雅黑" panose="020B0503020204020204" pitchFamily="34" charset="-122"/>
              </a:rPr>
              <a:t>室</a:t>
            </a:r>
            <a:r>
              <a:rPr lang="en-US" altLang="zh-CN" sz="1800">
                <a:solidFill>
                  <a:srgbClr val="0075CC"/>
                </a:solidFill>
                <a:latin typeface="微软雅黑" panose="020B0503020204020204" pitchFamily="34" charset="-122"/>
                <a:ea typeface="微软雅黑" panose="020B0503020204020204" pitchFamily="34" charset="-122"/>
              </a:rPr>
              <a:t>1</a:t>
            </a:r>
            <a:r>
              <a:rPr lang="zh-CN" altLang="en-US" sz="1800">
                <a:solidFill>
                  <a:srgbClr val="0075CC"/>
                </a:solidFill>
                <a:latin typeface="微软雅黑" panose="020B0503020204020204" pitchFamily="34" charset="-122"/>
                <a:ea typeface="微软雅黑" panose="020B0503020204020204" pitchFamily="34" charset="-122"/>
              </a:rPr>
              <a:t>厅</a:t>
            </a: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0075CC"/>
                </a:solidFill>
                <a:latin typeface="微软雅黑" panose="020B0503020204020204" pitchFamily="34" charset="-122"/>
                <a:ea typeface="微软雅黑" panose="020B0503020204020204" pitchFamily="34" charset="-122"/>
              </a:rPr>
              <a:t>2</a:t>
            </a:r>
            <a:r>
              <a:rPr lang="zh-CN" altLang="en-US" sz="1800">
                <a:solidFill>
                  <a:srgbClr val="0075CC"/>
                </a:solidFill>
                <a:latin typeface="微软雅黑" panose="020B0503020204020204" pitchFamily="34" charset="-122"/>
                <a:ea typeface="微软雅黑" panose="020B0503020204020204" pitchFamily="34" charset="-122"/>
              </a:rPr>
              <a:t>室</a:t>
            </a:r>
            <a:r>
              <a:rPr lang="en-US" altLang="zh-CN" sz="1800">
                <a:solidFill>
                  <a:srgbClr val="0075CC"/>
                </a:solidFill>
                <a:latin typeface="微软雅黑" panose="020B0503020204020204" pitchFamily="34" charset="-122"/>
                <a:ea typeface="微软雅黑" panose="020B0503020204020204" pitchFamily="34" charset="-122"/>
              </a:rPr>
              <a:t>1</a:t>
            </a:r>
            <a:r>
              <a:rPr lang="zh-CN" altLang="en-US" sz="1800">
                <a:solidFill>
                  <a:srgbClr val="0075CC"/>
                </a:solidFill>
                <a:latin typeface="微软雅黑" panose="020B0503020204020204" pitchFamily="34" charset="-122"/>
                <a:ea typeface="微软雅黑" panose="020B0503020204020204" pitchFamily="34" charset="-122"/>
              </a:rPr>
              <a:t>厅 </a:t>
            </a: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0075CC"/>
                </a:solidFill>
                <a:latin typeface="微软雅黑" panose="020B0503020204020204" pitchFamily="34" charset="-122"/>
                <a:ea typeface="微软雅黑" panose="020B0503020204020204" pitchFamily="34" charset="-122"/>
              </a:rPr>
              <a:t>2</a:t>
            </a:r>
            <a:r>
              <a:rPr lang="zh-CN" altLang="en-US" sz="1800">
                <a:solidFill>
                  <a:srgbClr val="0075CC"/>
                </a:solidFill>
                <a:latin typeface="微软雅黑" panose="020B0503020204020204" pitchFamily="34" charset="-122"/>
                <a:ea typeface="微软雅黑" panose="020B0503020204020204" pitchFamily="34" charset="-122"/>
              </a:rPr>
              <a:t>室</a:t>
            </a:r>
            <a:r>
              <a:rPr lang="en-US" altLang="zh-CN" sz="1800">
                <a:solidFill>
                  <a:srgbClr val="0075CC"/>
                </a:solidFill>
                <a:latin typeface="微软雅黑" panose="020B0503020204020204" pitchFamily="34" charset="-122"/>
                <a:ea typeface="微软雅黑" panose="020B0503020204020204" pitchFamily="34" charset="-122"/>
              </a:rPr>
              <a:t>2</a:t>
            </a:r>
            <a:r>
              <a:rPr lang="zh-CN" altLang="en-US" sz="1800">
                <a:solidFill>
                  <a:srgbClr val="0075CC"/>
                </a:solidFill>
                <a:latin typeface="微软雅黑" panose="020B0503020204020204" pitchFamily="34" charset="-122"/>
                <a:ea typeface="微软雅黑" panose="020B0503020204020204" pitchFamily="34" charset="-122"/>
              </a:rPr>
              <a:t>厅</a:t>
            </a: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0075CC"/>
                </a:solidFill>
                <a:latin typeface="微软雅黑" panose="020B0503020204020204" pitchFamily="34" charset="-122"/>
                <a:ea typeface="微软雅黑" panose="020B0503020204020204" pitchFamily="34" charset="-122"/>
              </a:rPr>
              <a:t>3</a:t>
            </a:r>
            <a:r>
              <a:rPr lang="zh-CN" altLang="en-US" sz="1800">
                <a:solidFill>
                  <a:srgbClr val="0075CC"/>
                </a:solidFill>
                <a:latin typeface="微软雅黑" panose="020B0503020204020204" pitchFamily="34" charset="-122"/>
                <a:ea typeface="微软雅黑" panose="020B0503020204020204" pitchFamily="34" charset="-122"/>
              </a:rPr>
              <a:t>室</a:t>
            </a:r>
            <a:r>
              <a:rPr lang="en-US" altLang="zh-CN" sz="1800">
                <a:solidFill>
                  <a:srgbClr val="0075CC"/>
                </a:solidFill>
                <a:latin typeface="微软雅黑" panose="020B0503020204020204" pitchFamily="34" charset="-122"/>
                <a:ea typeface="微软雅黑" panose="020B0503020204020204" pitchFamily="34" charset="-122"/>
              </a:rPr>
              <a:t>2</a:t>
            </a:r>
            <a:r>
              <a:rPr lang="zh-CN" altLang="en-US" sz="1800">
                <a:solidFill>
                  <a:srgbClr val="0075CC"/>
                </a:solidFill>
                <a:latin typeface="微软雅黑" panose="020B0503020204020204" pitchFamily="34" charset="-122"/>
                <a:ea typeface="微软雅黑" panose="020B0503020204020204" pitchFamily="34" charset="-122"/>
              </a:rPr>
              <a:t>厅</a:t>
            </a:r>
            <a:r>
              <a:rPr lang="zh-CN" altLang="en-US" sz="1800">
                <a:solidFill>
                  <a:srgbClr val="595959"/>
                </a:solidFill>
                <a:latin typeface="微软雅黑" panose="020B0503020204020204" pitchFamily="34" charset="-122"/>
                <a:ea typeface="微软雅黑" panose="020B0503020204020204" pitchFamily="34" charset="-122"/>
              </a:rPr>
              <a:t>这</a:t>
            </a:r>
            <a:r>
              <a:rPr lang="en-US" altLang="zh-CN" sz="1800">
                <a:solidFill>
                  <a:srgbClr val="595959"/>
                </a:solidFill>
                <a:latin typeface="微软雅黑" panose="020B0503020204020204" pitchFamily="34" charset="-122"/>
                <a:ea typeface="微软雅黑" panose="020B0503020204020204" pitchFamily="34" charset="-122"/>
              </a:rPr>
              <a:t>4</a:t>
            </a:r>
            <a:r>
              <a:rPr lang="zh-CN" altLang="en-US" sz="1800">
                <a:solidFill>
                  <a:srgbClr val="595959"/>
                </a:solidFill>
                <a:latin typeface="微软雅黑" panose="020B0503020204020204" pitchFamily="34" charset="-122"/>
                <a:ea typeface="微软雅黑" panose="020B0503020204020204" pitchFamily="34" charset="-122"/>
              </a:rPr>
              <a:t>种户型房源的</a:t>
            </a:r>
            <a:r>
              <a:rPr lang="zh-CN" altLang="en-US" sz="1800">
                <a:solidFill>
                  <a:srgbClr val="0075CC"/>
                </a:solidFill>
                <a:latin typeface="微软雅黑" panose="020B0503020204020204" pitchFamily="34" charset="-122"/>
                <a:ea typeface="微软雅黑" panose="020B0503020204020204" pitchFamily="34" charset="-122"/>
              </a:rPr>
              <a:t>平均价格</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价格</a:t>
            </a:r>
            <a:r>
              <a:rPr lang="en-US" altLang="zh-CN" sz="1800">
                <a:solidFill>
                  <a:srgbClr val="0075CC"/>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面积</a:t>
            </a:r>
            <a:r>
              <a:rPr lang="zh-CN" altLang="en-US" sz="1800">
                <a:solidFill>
                  <a:srgbClr val="595959"/>
                </a:solidFill>
                <a:latin typeface="微软雅黑" panose="020B0503020204020204" pitchFamily="34" charset="-122"/>
                <a:ea typeface="微软雅黑" panose="020B0503020204020204" pitchFamily="34" charset="-122"/>
              </a:rPr>
              <a:t>），并通过</a:t>
            </a:r>
            <a:r>
              <a:rPr lang="zh-CN" altLang="en-US" sz="1800">
                <a:solidFill>
                  <a:srgbClr val="0075CC"/>
                </a:solidFill>
                <a:latin typeface="微软雅黑" panose="020B0503020204020204" pitchFamily="34" charset="-122"/>
                <a:ea typeface="微软雅黑" panose="020B0503020204020204" pitchFamily="34" charset="-122"/>
              </a:rPr>
              <a:t>折线图</a:t>
            </a:r>
            <a:r>
              <a:rPr lang="zh-CN" altLang="en-US" sz="1800">
                <a:solidFill>
                  <a:srgbClr val="595959"/>
                </a:solidFill>
                <a:latin typeface="微软雅黑" panose="020B0503020204020204" pitchFamily="34" charset="-122"/>
                <a:ea typeface="微软雅黑" panose="020B0503020204020204" pitchFamily="34" charset="-122"/>
              </a:rPr>
              <a:t>展示近</a:t>
            </a:r>
            <a:r>
              <a:rPr lang="en-US" altLang="zh-CN" sz="1800">
                <a:solidFill>
                  <a:srgbClr val="0075CC"/>
                </a:solidFill>
                <a:latin typeface="微软雅黑" panose="020B0503020204020204" pitchFamily="34" charset="-122"/>
                <a:ea typeface="微软雅黑" panose="020B0503020204020204" pitchFamily="34" charset="-122"/>
              </a:rPr>
              <a:t>14</a:t>
            </a:r>
            <a:r>
              <a:rPr lang="zh-CN" altLang="en-US" sz="1800">
                <a:solidFill>
                  <a:srgbClr val="0075CC"/>
                </a:solidFill>
                <a:latin typeface="微软雅黑" panose="020B0503020204020204" pitchFamily="34" charset="-122"/>
                <a:ea typeface="微软雅黑" panose="020B0503020204020204" pitchFamily="34" charset="-122"/>
              </a:rPr>
              <a:t>天</a:t>
            </a:r>
            <a:r>
              <a:rPr lang="zh-CN" altLang="en-US" sz="1800">
                <a:solidFill>
                  <a:srgbClr val="595959"/>
                </a:solidFill>
                <a:latin typeface="微软雅黑" panose="020B0503020204020204" pitchFamily="34" charset="-122"/>
                <a:ea typeface="微软雅黑" panose="020B0503020204020204" pitchFamily="34" charset="-122"/>
              </a:rPr>
              <a:t>（从最新发布时间开始往前推</a:t>
            </a:r>
            <a:r>
              <a:rPr lang="en-US" altLang="zh-CN" sz="1800">
                <a:solidFill>
                  <a:srgbClr val="595959"/>
                </a:solidFill>
                <a:latin typeface="微软雅黑" panose="020B0503020204020204" pitchFamily="34" charset="-122"/>
                <a:ea typeface="微软雅黑" panose="020B0503020204020204" pitchFamily="34" charset="-122"/>
              </a:rPr>
              <a:t>14</a:t>
            </a:r>
            <a:r>
              <a:rPr lang="zh-CN" altLang="en-US" sz="1800">
                <a:solidFill>
                  <a:srgbClr val="595959"/>
                </a:solidFill>
                <a:latin typeface="微软雅黑" panose="020B0503020204020204" pitchFamily="34" charset="-122"/>
                <a:ea typeface="微软雅黑" panose="020B0503020204020204" pitchFamily="34" charset="-122"/>
              </a:rPr>
              <a:t>天）这</a:t>
            </a:r>
            <a:r>
              <a:rPr lang="en-US" altLang="zh-CN" sz="1800">
                <a:solidFill>
                  <a:srgbClr val="595959"/>
                </a:solidFill>
                <a:latin typeface="微软雅黑" panose="020B0503020204020204" pitchFamily="34" charset="-122"/>
                <a:ea typeface="微软雅黑" panose="020B0503020204020204" pitchFamily="34" charset="-122"/>
              </a:rPr>
              <a:t>4</a:t>
            </a:r>
            <a:r>
              <a:rPr lang="zh-CN" altLang="en-US" sz="1800">
                <a:solidFill>
                  <a:srgbClr val="595959"/>
                </a:solidFill>
                <a:latin typeface="微软雅黑" panose="020B0503020204020204" pitchFamily="34" charset="-122"/>
                <a:ea typeface="微软雅黑" panose="020B0503020204020204" pitchFamily="34" charset="-122"/>
              </a:rPr>
              <a:t>种户型房源的价格走势，方便用户了解当前街道这</a:t>
            </a:r>
            <a:r>
              <a:rPr lang="en-US" altLang="zh-CN" sz="1800">
                <a:solidFill>
                  <a:srgbClr val="595959"/>
                </a:solidFill>
                <a:latin typeface="微软雅黑" panose="020B0503020204020204" pitchFamily="34" charset="-122"/>
                <a:ea typeface="微软雅黑" panose="020B0503020204020204" pitchFamily="34" charset="-122"/>
              </a:rPr>
              <a:t>4</a:t>
            </a:r>
            <a:r>
              <a:rPr lang="zh-CN" altLang="en-US" sz="1800">
                <a:solidFill>
                  <a:srgbClr val="595959"/>
                </a:solidFill>
                <a:latin typeface="微软雅黑" panose="020B0503020204020204" pitchFamily="34" charset="-122"/>
                <a:ea typeface="微软雅黑" panose="020B0503020204020204" pitchFamily="34" charset="-122"/>
              </a:rPr>
              <a:t>种户型房源的市场行情。</a:t>
            </a:r>
          </a:p>
        </p:txBody>
      </p:sp>
      <p:sp>
        <p:nvSpPr>
          <p:cNvPr id="6"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9.5.1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户型价格走势可视化的功能分析</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2290"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7294" y="1701602"/>
            <a:ext cx="3543309" cy="36410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05791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9954" y="1125538"/>
            <a:ext cx="8928992" cy="507831"/>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户型价格走势可视化</a:t>
            </a:r>
            <a:r>
              <a:rPr lang="zh-CN" altLang="en-US" sz="1800">
                <a:solidFill>
                  <a:srgbClr val="595959"/>
                </a:solidFill>
                <a:latin typeface="微软雅黑" panose="020B0503020204020204" pitchFamily="34" charset="-122"/>
                <a:ea typeface="微软雅黑" panose="020B0503020204020204" pitchFamily="34" charset="-122"/>
              </a:rPr>
              <a:t>功能的实现流程遵循数据可视化的基本流程，如图所示。</a:t>
            </a:r>
          </a:p>
        </p:txBody>
      </p:sp>
      <p:sp>
        <p:nvSpPr>
          <p:cNvPr id="6"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9.5.1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户型价格走势可视化的功能分析</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3314"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782" y="2020987"/>
            <a:ext cx="696771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019954" y="3339762"/>
            <a:ext cx="8747660" cy="2677656"/>
          </a:xfrm>
          <a:prstGeom prst="rect">
            <a:avLst/>
          </a:prstGeom>
        </p:spPr>
        <p:txBody>
          <a:bodyPr wrap="square">
            <a:spAutoFit/>
          </a:bodyPr>
          <a:lstStyle/>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户型价格走势可视化功能各环节的说明如下。</a:t>
            </a:r>
            <a:endParaRPr lang="en-US" altLang="zh-CN" sz="1600">
              <a:solidFill>
                <a:srgbClr val="595959"/>
              </a:solidFill>
              <a:latin typeface="微软雅黑" panose="020B0503020204020204" pitchFamily="34" charset="-122"/>
              <a:ea typeface="微软雅黑" panose="020B0503020204020204" pitchFamily="34" charset="-122"/>
            </a:endParaRPr>
          </a:p>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a:t>
            </a:r>
            <a:r>
              <a:rPr lang="en-US" altLang="zh-CN" sz="1600">
                <a:solidFill>
                  <a:srgbClr val="595959"/>
                </a:solidFill>
                <a:latin typeface="微软雅黑" panose="020B0503020204020204" pitchFamily="34" charset="-122"/>
                <a:ea typeface="微软雅黑" panose="020B0503020204020204" pitchFamily="34" charset="-122"/>
              </a:rPr>
              <a:t>1</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源数据</a:t>
            </a:r>
            <a:r>
              <a:rPr lang="zh-CN" altLang="en-US" sz="1600">
                <a:solidFill>
                  <a:srgbClr val="595959"/>
                </a:solidFill>
                <a:latin typeface="微软雅黑" panose="020B0503020204020204" pitchFamily="34" charset="-122"/>
                <a:ea typeface="微软雅黑" panose="020B0503020204020204" pitchFamily="34" charset="-122"/>
              </a:rPr>
              <a:t>：数据库的</a:t>
            </a:r>
            <a:r>
              <a:rPr lang="en-US" altLang="zh-CN" sz="1600">
                <a:solidFill>
                  <a:srgbClr val="0075CC"/>
                </a:solidFill>
                <a:latin typeface="微软雅黑" panose="020B0503020204020204" pitchFamily="34" charset="-122"/>
                <a:ea typeface="微软雅黑" panose="020B0503020204020204" pitchFamily="34" charset="-122"/>
              </a:rPr>
              <a:t>house_info</a:t>
            </a:r>
            <a:r>
              <a:rPr lang="zh-CN" altLang="en-US" sz="1600">
                <a:solidFill>
                  <a:srgbClr val="0075CC"/>
                </a:solidFill>
                <a:latin typeface="微软雅黑" panose="020B0503020204020204" pitchFamily="34" charset="-122"/>
                <a:ea typeface="微软雅黑" panose="020B0503020204020204" pitchFamily="34" charset="-122"/>
              </a:rPr>
              <a:t>表</a:t>
            </a:r>
            <a:r>
              <a:rPr lang="zh-CN" altLang="en-US" sz="1600">
                <a:solidFill>
                  <a:srgbClr val="595959"/>
                </a:solidFill>
                <a:latin typeface="微软雅黑" panose="020B0503020204020204" pitchFamily="34" charset="-122"/>
                <a:ea typeface="微软雅黑" panose="020B0503020204020204" pitchFamily="34" charset="-122"/>
              </a:rPr>
              <a:t>中存放着所有房源的数据。</a:t>
            </a:r>
          </a:p>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a:t>
            </a:r>
            <a:r>
              <a:rPr lang="en-US" altLang="zh-CN" sz="1600">
                <a:solidFill>
                  <a:srgbClr val="595959"/>
                </a:solidFill>
                <a:latin typeface="微软雅黑" panose="020B0503020204020204" pitchFamily="34" charset="-122"/>
                <a:ea typeface="微软雅黑" panose="020B0503020204020204" pitchFamily="34" charset="-122"/>
              </a:rPr>
              <a:t>2</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目标数据</a:t>
            </a:r>
            <a:r>
              <a:rPr lang="zh-CN" altLang="en-US" sz="1600">
                <a:solidFill>
                  <a:srgbClr val="595959"/>
                </a:solidFill>
                <a:latin typeface="微软雅黑" panose="020B0503020204020204" pitchFamily="34" charset="-122"/>
                <a:ea typeface="微软雅黑" panose="020B0503020204020204" pitchFamily="34" charset="-122"/>
              </a:rPr>
              <a:t>：从数据库的</a:t>
            </a:r>
            <a:r>
              <a:rPr lang="en-US" altLang="zh-CN" sz="1600">
                <a:solidFill>
                  <a:srgbClr val="595959"/>
                </a:solidFill>
                <a:latin typeface="微软雅黑" panose="020B0503020204020204" pitchFamily="34" charset="-122"/>
                <a:ea typeface="微软雅黑" panose="020B0503020204020204" pitchFamily="34" charset="-122"/>
              </a:rPr>
              <a:t>house_info</a:t>
            </a:r>
            <a:r>
              <a:rPr lang="zh-CN" altLang="en-US" sz="1600">
                <a:solidFill>
                  <a:srgbClr val="595959"/>
                </a:solidFill>
                <a:latin typeface="微软雅黑" panose="020B0503020204020204" pitchFamily="34" charset="-122"/>
                <a:ea typeface="微软雅黑" panose="020B0503020204020204" pitchFamily="34" charset="-122"/>
              </a:rPr>
              <a:t>表中筛选出与当前房源所属</a:t>
            </a:r>
            <a:r>
              <a:rPr lang="zh-CN" altLang="en-US" sz="1600">
                <a:solidFill>
                  <a:srgbClr val="0075CC"/>
                </a:solidFill>
                <a:latin typeface="微软雅黑" panose="020B0503020204020204" pitchFamily="34" charset="-122"/>
                <a:ea typeface="微软雅黑" panose="020B0503020204020204" pitchFamily="34" charset="-122"/>
              </a:rPr>
              <a:t>同一街道</a:t>
            </a:r>
            <a:r>
              <a:rPr lang="zh-CN" altLang="en-US" sz="1600">
                <a:solidFill>
                  <a:srgbClr val="595959"/>
                </a:solidFill>
                <a:latin typeface="微软雅黑" panose="020B0503020204020204" pitchFamily="34" charset="-122"/>
                <a:ea typeface="微软雅黑" panose="020B0503020204020204" pitchFamily="34" charset="-122"/>
              </a:rPr>
              <a:t>的全部</a:t>
            </a:r>
            <a:r>
              <a:rPr lang="zh-CN" altLang="en-US" sz="1600">
                <a:solidFill>
                  <a:srgbClr val="0075CC"/>
                </a:solidFill>
                <a:latin typeface="微软雅黑" panose="020B0503020204020204" pitchFamily="34" charset="-122"/>
                <a:ea typeface="微软雅黑" panose="020B0503020204020204" pitchFamily="34" charset="-122"/>
              </a:rPr>
              <a:t>房源数据</a:t>
            </a:r>
            <a:r>
              <a:rPr lang="zh-CN" altLang="en-US" sz="1600">
                <a:solidFill>
                  <a:srgbClr val="595959"/>
                </a:solidFill>
                <a:latin typeface="微软雅黑" panose="020B0503020204020204" pitchFamily="34" charset="-122"/>
                <a:ea typeface="微软雅黑" panose="020B0503020204020204" pitchFamily="34" charset="-122"/>
              </a:rPr>
              <a:t>。</a:t>
            </a:r>
          </a:p>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a:t>
            </a:r>
            <a:r>
              <a:rPr lang="en-US" altLang="zh-CN" sz="1600">
                <a:solidFill>
                  <a:srgbClr val="595959"/>
                </a:solidFill>
                <a:latin typeface="微软雅黑" panose="020B0503020204020204" pitchFamily="34" charset="-122"/>
                <a:ea typeface="微软雅黑" panose="020B0503020204020204" pitchFamily="34" charset="-122"/>
              </a:rPr>
              <a:t>3</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预处理数据</a:t>
            </a:r>
            <a:r>
              <a:rPr lang="zh-CN" altLang="en-US" sz="1600">
                <a:solidFill>
                  <a:srgbClr val="595959"/>
                </a:solidFill>
                <a:latin typeface="微软雅黑" panose="020B0503020204020204" pitchFamily="34" charset="-122"/>
                <a:ea typeface="微软雅黑" panose="020B0503020204020204" pitchFamily="34" charset="-122"/>
              </a:rPr>
              <a:t>：将</a:t>
            </a:r>
            <a:r>
              <a:rPr lang="en-US" altLang="zh-CN" sz="1600">
                <a:solidFill>
                  <a:srgbClr val="0075CC"/>
                </a:solidFill>
                <a:latin typeface="微软雅黑" panose="020B0503020204020204" pitchFamily="34" charset="-122"/>
                <a:ea typeface="微软雅黑" panose="020B0503020204020204" pitchFamily="34" charset="-122"/>
              </a:rPr>
              <a:t>1</a:t>
            </a:r>
            <a:r>
              <a:rPr lang="zh-CN" altLang="en-US" sz="1600">
                <a:solidFill>
                  <a:srgbClr val="0075CC"/>
                </a:solidFill>
                <a:latin typeface="微软雅黑" panose="020B0503020204020204" pitchFamily="34" charset="-122"/>
                <a:ea typeface="微软雅黑" panose="020B0503020204020204" pitchFamily="34" charset="-122"/>
              </a:rPr>
              <a:t>室</a:t>
            </a:r>
            <a:r>
              <a:rPr lang="en-US" altLang="zh-CN" sz="1600">
                <a:solidFill>
                  <a:srgbClr val="0075CC"/>
                </a:solidFill>
                <a:latin typeface="微软雅黑" panose="020B0503020204020204" pitchFamily="34" charset="-122"/>
                <a:ea typeface="微软雅黑" panose="020B0503020204020204" pitchFamily="34" charset="-122"/>
              </a:rPr>
              <a:t>1</a:t>
            </a:r>
            <a:r>
              <a:rPr lang="zh-CN" altLang="en-US" sz="1600">
                <a:solidFill>
                  <a:srgbClr val="0075CC"/>
                </a:solidFill>
                <a:latin typeface="微软雅黑" panose="020B0503020204020204" pitchFamily="34" charset="-122"/>
                <a:ea typeface="微软雅黑" panose="020B0503020204020204" pitchFamily="34" charset="-122"/>
              </a:rPr>
              <a:t>厅</a:t>
            </a:r>
            <a:r>
              <a:rPr lang="zh-CN" altLang="en-US" sz="1600">
                <a:solidFill>
                  <a:srgbClr val="595959"/>
                </a:solidFill>
                <a:latin typeface="微软雅黑" panose="020B0503020204020204" pitchFamily="34" charset="-122"/>
                <a:ea typeface="微软雅黑" panose="020B0503020204020204" pitchFamily="34" charset="-122"/>
              </a:rPr>
              <a:t>、</a:t>
            </a:r>
            <a:r>
              <a:rPr lang="en-US" altLang="zh-CN" sz="1600">
                <a:solidFill>
                  <a:srgbClr val="0075CC"/>
                </a:solidFill>
                <a:latin typeface="微软雅黑" panose="020B0503020204020204" pitchFamily="34" charset="-122"/>
                <a:ea typeface="微软雅黑" panose="020B0503020204020204" pitchFamily="34" charset="-122"/>
              </a:rPr>
              <a:t>2</a:t>
            </a:r>
            <a:r>
              <a:rPr lang="zh-CN" altLang="en-US" sz="1600">
                <a:solidFill>
                  <a:srgbClr val="0075CC"/>
                </a:solidFill>
                <a:latin typeface="微软雅黑" panose="020B0503020204020204" pitchFamily="34" charset="-122"/>
                <a:ea typeface="微软雅黑" panose="020B0503020204020204" pitchFamily="34" charset="-122"/>
              </a:rPr>
              <a:t>室</a:t>
            </a:r>
            <a:r>
              <a:rPr lang="en-US" altLang="zh-CN" sz="1600">
                <a:solidFill>
                  <a:srgbClr val="0075CC"/>
                </a:solidFill>
                <a:latin typeface="微软雅黑" panose="020B0503020204020204" pitchFamily="34" charset="-122"/>
                <a:ea typeface="微软雅黑" panose="020B0503020204020204" pitchFamily="34" charset="-122"/>
              </a:rPr>
              <a:t>1</a:t>
            </a:r>
            <a:r>
              <a:rPr lang="zh-CN" altLang="en-US" sz="1600">
                <a:solidFill>
                  <a:srgbClr val="0075CC"/>
                </a:solidFill>
                <a:latin typeface="微软雅黑" panose="020B0503020204020204" pitchFamily="34" charset="-122"/>
                <a:ea typeface="微软雅黑" panose="020B0503020204020204" pitchFamily="34" charset="-122"/>
              </a:rPr>
              <a:t>厅</a:t>
            </a:r>
            <a:r>
              <a:rPr lang="zh-CN" altLang="en-US" sz="1600">
                <a:solidFill>
                  <a:srgbClr val="595959"/>
                </a:solidFill>
                <a:latin typeface="微软雅黑" panose="020B0503020204020204" pitchFamily="34" charset="-122"/>
                <a:ea typeface="微软雅黑" panose="020B0503020204020204" pitchFamily="34" charset="-122"/>
              </a:rPr>
              <a:t> 、</a:t>
            </a:r>
            <a:r>
              <a:rPr lang="en-US" altLang="zh-CN" sz="1600">
                <a:solidFill>
                  <a:srgbClr val="0075CC"/>
                </a:solidFill>
                <a:latin typeface="微软雅黑" panose="020B0503020204020204" pitchFamily="34" charset="-122"/>
                <a:ea typeface="微软雅黑" panose="020B0503020204020204" pitchFamily="34" charset="-122"/>
              </a:rPr>
              <a:t>2</a:t>
            </a:r>
            <a:r>
              <a:rPr lang="zh-CN" altLang="en-US" sz="1600">
                <a:solidFill>
                  <a:srgbClr val="0075CC"/>
                </a:solidFill>
                <a:latin typeface="微软雅黑" panose="020B0503020204020204" pitchFamily="34" charset="-122"/>
                <a:ea typeface="微软雅黑" panose="020B0503020204020204" pitchFamily="34" charset="-122"/>
              </a:rPr>
              <a:t>室</a:t>
            </a:r>
            <a:r>
              <a:rPr lang="en-US" altLang="zh-CN" sz="1600">
                <a:solidFill>
                  <a:srgbClr val="0075CC"/>
                </a:solidFill>
                <a:latin typeface="微软雅黑" panose="020B0503020204020204" pitchFamily="34" charset="-122"/>
                <a:ea typeface="微软雅黑" panose="020B0503020204020204" pitchFamily="34" charset="-122"/>
              </a:rPr>
              <a:t>2</a:t>
            </a:r>
            <a:r>
              <a:rPr lang="zh-CN" altLang="en-US" sz="1600">
                <a:solidFill>
                  <a:srgbClr val="0075CC"/>
                </a:solidFill>
                <a:latin typeface="微软雅黑" panose="020B0503020204020204" pitchFamily="34" charset="-122"/>
                <a:ea typeface="微软雅黑" panose="020B0503020204020204" pitchFamily="34" charset="-122"/>
              </a:rPr>
              <a:t>厅</a:t>
            </a:r>
            <a:r>
              <a:rPr lang="zh-CN" altLang="en-US" sz="1600">
                <a:solidFill>
                  <a:srgbClr val="595959"/>
                </a:solidFill>
                <a:latin typeface="微软雅黑" panose="020B0503020204020204" pitchFamily="34" charset="-122"/>
                <a:ea typeface="微软雅黑" panose="020B0503020204020204" pitchFamily="34" charset="-122"/>
              </a:rPr>
              <a:t>、</a:t>
            </a:r>
            <a:r>
              <a:rPr lang="en-US" altLang="zh-CN" sz="1600">
                <a:solidFill>
                  <a:srgbClr val="0075CC"/>
                </a:solidFill>
                <a:latin typeface="微软雅黑" panose="020B0503020204020204" pitchFamily="34" charset="-122"/>
                <a:ea typeface="微软雅黑" panose="020B0503020204020204" pitchFamily="34" charset="-122"/>
              </a:rPr>
              <a:t>3</a:t>
            </a:r>
            <a:r>
              <a:rPr lang="zh-CN" altLang="en-US" sz="1600">
                <a:solidFill>
                  <a:srgbClr val="0075CC"/>
                </a:solidFill>
                <a:latin typeface="微软雅黑" panose="020B0503020204020204" pitchFamily="34" charset="-122"/>
                <a:ea typeface="微软雅黑" panose="020B0503020204020204" pitchFamily="34" charset="-122"/>
              </a:rPr>
              <a:t>室</a:t>
            </a:r>
            <a:r>
              <a:rPr lang="en-US" altLang="zh-CN" sz="1600">
                <a:solidFill>
                  <a:srgbClr val="0075CC"/>
                </a:solidFill>
                <a:latin typeface="微软雅黑" panose="020B0503020204020204" pitchFamily="34" charset="-122"/>
                <a:ea typeface="微软雅黑" panose="020B0503020204020204" pitchFamily="34" charset="-122"/>
              </a:rPr>
              <a:t>2</a:t>
            </a:r>
            <a:r>
              <a:rPr lang="zh-CN" altLang="en-US" sz="1600">
                <a:solidFill>
                  <a:srgbClr val="0075CC"/>
                </a:solidFill>
                <a:latin typeface="微软雅黑" panose="020B0503020204020204" pitchFamily="34" charset="-122"/>
                <a:ea typeface="微软雅黑" panose="020B0503020204020204" pitchFamily="34" charset="-122"/>
              </a:rPr>
              <a:t>厅</a:t>
            </a:r>
            <a:r>
              <a:rPr lang="zh-CN" altLang="en-US" sz="1600">
                <a:solidFill>
                  <a:srgbClr val="595959"/>
                </a:solidFill>
                <a:latin typeface="微软雅黑" panose="020B0503020204020204" pitchFamily="34" charset="-122"/>
                <a:ea typeface="微软雅黑" panose="020B0503020204020204" pitchFamily="34" charset="-122"/>
              </a:rPr>
              <a:t>这</a:t>
            </a:r>
            <a:r>
              <a:rPr lang="en-US" altLang="zh-CN" sz="1600">
                <a:solidFill>
                  <a:srgbClr val="595959"/>
                </a:solidFill>
                <a:latin typeface="微软雅黑" panose="020B0503020204020204" pitchFamily="34" charset="-122"/>
                <a:ea typeface="微软雅黑" panose="020B0503020204020204" pitchFamily="34" charset="-122"/>
              </a:rPr>
              <a:t>4</a:t>
            </a:r>
            <a:r>
              <a:rPr lang="zh-CN" altLang="en-US" sz="1600">
                <a:solidFill>
                  <a:srgbClr val="595959"/>
                </a:solidFill>
                <a:latin typeface="微软雅黑" panose="020B0503020204020204" pitchFamily="34" charset="-122"/>
                <a:ea typeface="微软雅黑" panose="020B0503020204020204" pitchFamily="34" charset="-122"/>
              </a:rPr>
              <a:t>种户型的房源数据按照</a:t>
            </a:r>
            <a:r>
              <a:rPr lang="zh-CN" altLang="en-US" sz="1600">
                <a:solidFill>
                  <a:srgbClr val="0075CC"/>
                </a:solidFill>
                <a:latin typeface="微软雅黑" panose="020B0503020204020204" pitchFamily="34" charset="-122"/>
                <a:ea typeface="微软雅黑" panose="020B0503020204020204" pitchFamily="34" charset="-122"/>
              </a:rPr>
              <a:t>发布时间</a:t>
            </a:r>
            <a:r>
              <a:rPr lang="zh-CN" altLang="en-US" sz="1600">
                <a:solidFill>
                  <a:srgbClr val="595959"/>
                </a:solidFill>
                <a:latin typeface="微软雅黑" panose="020B0503020204020204" pitchFamily="34" charset="-122"/>
                <a:ea typeface="微软雅黑" panose="020B0503020204020204" pitchFamily="34" charset="-122"/>
              </a:rPr>
              <a:t>进行</a:t>
            </a:r>
            <a:r>
              <a:rPr lang="zh-CN" altLang="en-US" sz="1600">
                <a:solidFill>
                  <a:srgbClr val="0075CC"/>
                </a:solidFill>
                <a:latin typeface="微软雅黑" panose="020B0503020204020204" pitchFamily="34" charset="-122"/>
                <a:ea typeface="微软雅黑" panose="020B0503020204020204" pitchFamily="34" charset="-122"/>
              </a:rPr>
              <a:t>分类</a:t>
            </a:r>
            <a:r>
              <a:rPr lang="zh-CN" altLang="en-US" sz="1600">
                <a:solidFill>
                  <a:srgbClr val="595959"/>
                </a:solidFill>
                <a:latin typeface="微软雅黑" panose="020B0503020204020204" pitchFamily="34" charset="-122"/>
                <a:ea typeface="微软雅黑" panose="020B0503020204020204" pitchFamily="34" charset="-122"/>
              </a:rPr>
              <a:t>，并计算这</a:t>
            </a:r>
            <a:r>
              <a:rPr lang="en-US" altLang="zh-CN" sz="1600">
                <a:solidFill>
                  <a:srgbClr val="595959"/>
                </a:solidFill>
                <a:latin typeface="微软雅黑" panose="020B0503020204020204" pitchFamily="34" charset="-122"/>
                <a:ea typeface="微软雅黑" panose="020B0503020204020204" pitchFamily="34" charset="-122"/>
              </a:rPr>
              <a:t>4</a:t>
            </a:r>
            <a:r>
              <a:rPr lang="zh-CN" altLang="en-US" sz="1600">
                <a:solidFill>
                  <a:srgbClr val="595959"/>
                </a:solidFill>
                <a:latin typeface="微软雅黑" panose="020B0503020204020204" pitchFamily="34" charset="-122"/>
                <a:ea typeface="微软雅黑" panose="020B0503020204020204" pitchFamily="34" charset="-122"/>
              </a:rPr>
              <a:t>种户型房源近</a:t>
            </a:r>
            <a:r>
              <a:rPr lang="en-US" altLang="zh-CN" sz="1600">
                <a:solidFill>
                  <a:srgbClr val="0075CC"/>
                </a:solidFill>
                <a:latin typeface="微软雅黑" panose="020B0503020204020204" pitchFamily="34" charset="-122"/>
                <a:ea typeface="微软雅黑" panose="020B0503020204020204" pitchFamily="34" charset="-122"/>
              </a:rPr>
              <a:t>14</a:t>
            </a:r>
            <a:r>
              <a:rPr lang="zh-CN" altLang="en-US" sz="1600">
                <a:solidFill>
                  <a:srgbClr val="0075CC"/>
                </a:solidFill>
                <a:latin typeface="微软雅黑" panose="020B0503020204020204" pitchFamily="34" charset="-122"/>
                <a:ea typeface="微软雅黑" panose="020B0503020204020204" pitchFamily="34" charset="-122"/>
              </a:rPr>
              <a:t>天</a:t>
            </a:r>
            <a:r>
              <a:rPr lang="zh-CN" altLang="en-US" sz="1600">
                <a:solidFill>
                  <a:srgbClr val="595959"/>
                </a:solidFill>
                <a:latin typeface="微软雅黑" panose="020B0503020204020204" pitchFamily="34" charset="-122"/>
                <a:ea typeface="微软雅黑" panose="020B0503020204020204" pitchFamily="34" charset="-122"/>
              </a:rPr>
              <a:t>的</a:t>
            </a:r>
            <a:r>
              <a:rPr lang="zh-CN" altLang="en-US" sz="1600">
                <a:solidFill>
                  <a:srgbClr val="0075CC"/>
                </a:solidFill>
                <a:latin typeface="微软雅黑" panose="020B0503020204020204" pitchFamily="34" charset="-122"/>
                <a:ea typeface="微软雅黑" panose="020B0503020204020204" pitchFamily="34" charset="-122"/>
              </a:rPr>
              <a:t>平均价格</a:t>
            </a:r>
            <a:r>
              <a:rPr lang="zh-CN" altLang="en-US" sz="1600">
                <a:solidFill>
                  <a:srgbClr val="595959"/>
                </a:solidFill>
                <a:latin typeface="微软雅黑" panose="020B0503020204020204" pitchFamily="34" charset="-122"/>
                <a:ea typeface="微软雅黑" panose="020B0503020204020204" pitchFamily="34" charset="-122"/>
              </a:rPr>
              <a:t>，并准备由发布时间构成的</a:t>
            </a:r>
            <a:r>
              <a:rPr lang="zh-CN" altLang="en-US" sz="1600">
                <a:solidFill>
                  <a:srgbClr val="0075CC"/>
                </a:solidFill>
                <a:latin typeface="微软雅黑" panose="020B0503020204020204" pitchFamily="34" charset="-122"/>
                <a:ea typeface="微软雅黑" panose="020B0503020204020204" pitchFamily="34" charset="-122"/>
              </a:rPr>
              <a:t>时间序列</a:t>
            </a:r>
            <a:r>
              <a:rPr lang="zh-CN" altLang="en-US" sz="1600">
                <a:solidFill>
                  <a:srgbClr val="595959"/>
                </a:solidFill>
                <a:latin typeface="微软雅黑" panose="020B0503020204020204" pitchFamily="34" charset="-122"/>
                <a:ea typeface="微软雅黑" panose="020B0503020204020204" pitchFamily="34" charset="-122"/>
              </a:rPr>
              <a:t>。</a:t>
            </a:r>
          </a:p>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a:t>
            </a:r>
            <a:r>
              <a:rPr lang="en-US" altLang="zh-CN" sz="1600">
                <a:solidFill>
                  <a:srgbClr val="595959"/>
                </a:solidFill>
                <a:latin typeface="微软雅黑" panose="020B0503020204020204" pitchFamily="34" charset="-122"/>
                <a:ea typeface="微软雅黑" panose="020B0503020204020204" pitchFamily="34" charset="-122"/>
              </a:rPr>
              <a:t>4</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变换数据</a:t>
            </a:r>
            <a:r>
              <a:rPr lang="zh-CN" altLang="en-US" sz="1600">
                <a:solidFill>
                  <a:srgbClr val="595959"/>
                </a:solidFill>
                <a:latin typeface="微软雅黑" panose="020B0503020204020204" pitchFamily="34" charset="-122"/>
                <a:ea typeface="微软雅黑" panose="020B0503020204020204" pitchFamily="34" charset="-122"/>
              </a:rPr>
              <a:t>：将</a:t>
            </a:r>
            <a:r>
              <a:rPr lang="en-US" altLang="zh-CN" sz="1600">
                <a:solidFill>
                  <a:srgbClr val="595959"/>
                </a:solidFill>
                <a:latin typeface="微软雅黑" panose="020B0503020204020204" pitchFamily="34" charset="-122"/>
                <a:ea typeface="微软雅黑" panose="020B0503020204020204" pitchFamily="34" charset="-122"/>
              </a:rPr>
              <a:t>4</a:t>
            </a:r>
            <a:r>
              <a:rPr lang="zh-CN" altLang="en-US" sz="1600">
                <a:solidFill>
                  <a:srgbClr val="595959"/>
                </a:solidFill>
                <a:latin typeface="微软雅黑" panose="020B0503020204020204" pitchFamily="34" charset="-122"/>
                <a:ea typeface="微软雅黑" panose="020B0503020204020204" pitchFamily="34" charset="-122"/>
              </a:rPr>
              <a:t>种户型的</a:t>
            </a:r>
            <a:r>
              <a:rPr lang="zh-CN" altLang="en-US" sz="1600">
                <a:solidFill>
                  <a:srgbClr val="0075CC"/>
                </a:solidFill>
                <a:latin typeface="微软雅黑" panose="020B0503020204020204" pitchFamily="34" charset="-122"/>
                <a:ea typeface="微软雅黑" panose="020B0503020204020204" pitchFamily="34" charset="-122"/>
              </a:rPr>
              <a:t>平均价格</a:t>
            </a:r>
            <a:r>
              <a:rPr lang="zh-CN" altLang="en-US" sz="1600">
                <a:solidFill>
                  <a:srgbClr val="595959"/>
                </a:solidFill>
                <a:latin typeface="微软雅黑" panose="020B0503020204020204" pitchFamily="34" charset="-122"/>
                <a:ea typeface="微软雅黑" panose="020B0503020204020204" pitchFamily="34" charset="-122"/>
              </a:rPr>
              <a:t>和</a:t>
            </a:r>
            <a:r>
              <a:rPr lang="zh-CN" altLang="en-US" sz="1600">
                <a:solidFill>
                  <a:srgbClr val="0075CC"/>
                </a:solidFill>
                <a:latin typeface="微软雅黑" panose="020B0503020204020204" pitchFamily="34" charset="-122"/>
                <a:ea typeface="微软雅黑" panose="020B0503020204020204" pitchFamily="34" charset="-122"/>
              </a:rPr>
              <a:t>时间序列</a:t>
            </a:r>
            <a:r>
              <a:rPr lang="zh-CN" altLang="en-US" sz="1600">
                <a:solidFill>
                  <a:srgbClr val="595959"/>
                </a:solidFill>
                <a:latin typeface="微软雅黑" panose="020B0503020204020204" pitchFamily="34" charset="-122"/>
                <a:ea typeface="微软雅黑" panose="020B0503020204020204" pitchFamily="34" charset="-122"/>
              </a:rPr>
              <a:t>按照</a:t>
            </a:r>
            <a:r>
              <a:rPr lang="en-US" altLang="zh-CN" sz="1600">
                <a:solidFill>
                  <a:srgbClr val="595959"/>
                </a:solidFill>
                <a:latin typeface="微软雅黑" panose="020B0503020204020204" pitchFamily="34" charset="-122"/>
                <a:ea typeface="微软雅黑" panose="020B0503020204020204" pitchFamily="34" charset="-122"/>
              </a:rPr>
              <a:t>ECharts</a:t>
            </a:r>
            <a:r>
              <a:rPr lang="zh-CN" altLang="en-US" sz="1600">
                <a:solidFill>
                  <a:srgbClr val="595959"/>
                </a:solidFill>
                <a:latin typeface="微软雅黑" panose="020B0503020204020204" pitchFamily="34" charset="-122"/>
                <a:ea typeface="微软雅黑" panose="020B0503020204020204" pitchFamily="34" charset="-122"/>
              </a:rPr>
              <a:t>要求变换成</a:t>
            </a:r>
            <a:r>
              <a:rPr lang="zh-CN" altLang="en-US" sz="1600">
                <a:solidFill>
                  <a:srgbClr val="0075CC"/>
                </a:solidFill>
                <a:latin typeface="微软雅黑" panose="020B0503020204020204" pitchFamily="34" charset="-122"/>
                <a:ea typeface="微软雅黑" panose="020B0503020204020204" pitchFamily="34" charset="-122"/>
              </a:rPr>
              <a:t>指定格式</a:t>
            </a:r>
            <a:r>
              <a:rPr lang="zh-CN" altLang="en-US" sz="1600">
                <a:solidFill>
                  <a:srgbClr val="595959"/>
                </a:solidFill>
                <a:latin typeface="微软雅黑" panose="020B0503020204020204" pitchFamily="34" charset="-122"/>
                <a:ea typeface="微软雅黑" panose="020B0503020204020204" pitchFamily="34" charset="-122"/>
              </a:rPr>
              <a:t>的数据。</a:t>
            </a:r>
          </a:p>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a:t>
            </a:r>
            <a:r>
              <a:rPr lang="en-US" altLang="zh-CN" sz="1600">
                <a:solidFill>
                  <a:srgbClr val="595959"/>
                </a:solidFill>
                <a:latin typeface="微软雅黑" panose="020B0503020204020204" pitchFamily="34" charset="-122"/>
                <a:ea typeface="微软雅黑" panose="020B0503020204020204" pitchFamily="34" charset="-122"/>
              </a:rPr>
              <a:t>5</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数据展示</a:t>
            </a:r>
            <a:r>
              <a:rPr lang="zh-CN" altLang="en-US" sz="1600">
                <a:solidFill>
                  <a:srgbClr val="595959"/>
                </a:solidFill>
                <a:latin typeface="微软雅黑" panose="020B0503020204020204" pitchFamily="34" charset="-122"/>
                <a:ea typeface="微软雅黑" panose="020B0503020204020204" pitchFamily="34" charset="-122"/>
              </a:rPr>
              <a:t>：通过数据可视化工具</a:t>
            </a:r>
            <a:r>
              <a:rPr lang="en-US" altLang="zh-CN" sz="1600">
                <a:solidFill>
                  <a:srgbClr val="595959"/>
                </a:solidFill>
                <a:latin typeface="微软雅黑" panose="020B0503020204020204" pitchFamily="34" charset="-122"/>
                <a:ea typeface="微软雅黑" panose="020B0503020204020204" pitchFamily="34" charset="-122"/>
              </a:rPr>
              <a:t>ECharts</a:t>
            </a:r>
            <a:r>
              <a:rPr lang="zh-CN" altLang="en-US" sz="1600">
                <a:solidFill>
                  <a:srgbClr val="595959"/>
                </a:solidFill>
                <a:latin typeface="微软雅黑" panose="020B0503020204020204" pitchFamily="34" charset="-122"/>
                <a:ea typeface="微软雅黑" panose="020B0503020204020204" pitchFamily="34" charset="-122"/>
              </a:rPr>
              <a:t>将</a:t>
            </a:r>
            <a:r>
              <a:rPr lang="zh-CN" altLang="en-US" sz="1600">
                <a:solidFill>
                  <a:srgbClr val="0075CC"/>
                </a:solidFill>
                <a:latin typeface="微软雅黑" panose="020B0503020204020204" pitchFamily="34" charset="-122"/>
                <a:ea typeface="微软雅黑" panose="020B0503020204020204" pitchFamily="34" charset="-122"/>
              </a:rPr>
              <a:t>平均价格</a:t>
            </a:r>
            <a:r>
              <a:rPr lang="zh-CN" altLang="en-US" sz="1600">
                <a:solidFill>
                  <a:srgbClr val="595959"/>
                </a:solidFill>
                <a:latin typeface="微软雅黑" panose="020B0503020204020204" pitchFamily="34" charset="-122"/>
                <a:ea typeface="微软雅黑" panose="020B0503020204020204" pitchFamily="34" charset="-122"/>
              </a:rPr>
              <a:t>和</a:t>
            </a:r>
            <a:r>
              <a:rPr lang="zh-CN" altLang="en-US" sz="1600">
                <a:solidFill>
                  <a:srgbClr val="0075CC"/>
                </a:solidFill>
                <a:latin typeface="微软雅黑" panose="020B0503020204020204" pitchFamily="34" charset="-122"/>
                <a:ea typeface="微软雅黑" panose="020B0503020204020204" pitchFamily="34" charset="-122"/>
              </a:rPr>
              <a:t>时间序列</a:t>
            </a:r>
            <a:r>
              <a:rPr lang="zh-CN" altLang="en-US" sz="1600">
                <a:solidFill>
                  <a:srgbClr val="595959"/>
                </a:solidFill>
                <a:latin typeface="微软雅黑" panose="020B0503020204020204" pitchFamily="34" charset="-122"/>
                <a:ea typeface="微软雅黑" panose="020B0503020204020204" pitchFamily="34" charset="-122"/>
              </a:rPr>
              <a:t>绘制</a:t>
            </a:r>
            <a:r>
              <a:rPr lang="zh-CN" altLang="en-US" sz="1600">
                <a:solidFill>
                  <a:srgbClr val="0075CC"/>
                </a:solidFill>
                <a:latin typeface="微软雅黑" panose="020B0503020204020204" pitchFamily="34" charset="-122"/>
                <a:ea typeface="微软雅黑" panose="020B0503020204020204" pitchFamily="34" charset="-122"/>
              </a:rPr>
              <a:t>成折线图</a:t>
            </a:r>
            <a:r>
              <a:rPr lang="zh-CN" altLang="en-US" sz="1600">
                <a:solidFill>
                  <a:srgbClr val="595959"/>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93249073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rPr>
              <a:t>掌握</a:t>
            </a:r>
            <a:r>
              <a:rPr lang="zh-CN" altLang="en-US" sz="2000">
                <a:solidFill>
                  <a:srgbClr val="0075CC"/>
                </a:solidFill>
                <a:latin typeface="微软雅黑" panose="020B0503020204020204" pitchFamily="34" charset="-122"/>
                <a:ea typeface="微软雅黑" panose="020B0503020204020204" pitchFamily="34" charset="-122"/>
              </a:rPr>
              <a:t>房源基本信息</a:t>
            </a:r>
            <a:r>
              <a:rPr lang="zh-CN" altLang="en-US" sz="2000">
                <a:solidFill>
                  <a:srgbClr val="0075CC"/>
                </a:solidFill>
                <a:latin typeface="微软雅黑" panose="020B0503020204020204" pitchFamily="34" charset="-122"/>
                <a:ea typeface="微软雅黑" panose="020B0503020204020204" pitchFamily="34" charset="-122"/>
                <a:cs typeface="+mn-ea"/>
              </a:rPr>
              <a:t>展示功能</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rPr>
              <a:t>逻辑，能够实现房源基本信息展示功能</a:t>
            </a:r>
            <a:endParaRPr 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9.1.1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房源基本信息展示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85826994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户型价格走势可视化</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接口设计</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，能够定义户型价格走势可视化功能的接口</a:t>
            </a:r>
            <a:endPar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9.5.2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户型价格走势可视化的接口设计</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93176578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25134" y="1511313"/>
            <a:ext cx="10475123" cy="507831"/>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为了确保详情页可以正确显示</a:t>
            </a:r>
            <a:r>
              <a:rPr lang="zh-CN" altLang="en-US" sz="2000">
                <a:solidFill>
                  <a:srgbClr val="0075CC"/>
                </a:solidFill>
                <a:latin typeface="微软雅黑" panose="020B0503020204020204" pitchFamily="34" charset="-122"/>
                <a:ea typeface="微软雅黑" panose="020B0503020204020204" pitchFamily="34" charset="-122"/>
              </a:rPr>
              <a:t>折线图</a:t>
            </a:r>
            <a:r>
              <a:rPr lang="zh-CN" altLang="en-US" sz="2000">
                <a:solidFill>
                  <a:srgbClr val="595959"/>
                </a:solidFill>
                <a:latin typeface="微软雅黑" panose="020B0503020204020204" pitchFamily="34" charset="-122"/>
                <a:ea typeface="微软雅黑" panose="020B0503020204020204" pitchFamily="34" charset="-122"/>
              </a:rPr>
              <a:t>，需要提前明确户型价格走势可视化的</a:t>
            </a:r>
            <a:r>
              <a:rPr lang="zh-CN" altLang="en-US" sz="2000">
                <a:solidFill>
                  <a:srgbClr val="0075CC"/>
                </a:solidFill>
                <a:latin typeface="微软雅黑" panose="020B0503020204020204" pitchFamily="34" charset="-122"/>
                <a:ea typeface="微软雅黑" panose="020B0503020204020204" pitchFamily="34" charset="-122"/>
              </a:rPr>
              <a:t>接口信息</a:t>
            </a:r>
            <a:r>
              <a:rPr lang="zh-CN" altLang="en-US" sz="2000">
                <a:solidFill>
                  <a:srgbClr val="595959"/>
                </a:solidFill>
                <a:latin typeface="微软雅黑" panose="020B0503020204020204" pitchFamily="34" charset="-122"/>
                <a:ea typeface="微软雅黑" panose="020B0503020204020204" pitchFamily="34" charset="-122"/>
              </a:rPr>
              <a:t>。</a:t>
            </a:r>
            <a:endParaRPr lang="en-US" altLang="zh-CN" sz="2000">
              <a:solidFill>
                <a:srgbClr val="595959"/>
              </a:solidFill>
              <a:latin typeface="微软雅黑" panose="020B0503020204020204" pitchFamily="34" charset="-122"/>
              <a:ea typeface="微软雅黑" panose="020B0503020204020204" pitchFamily="34" charset="-122"/>
            </a:endParaRPr>
          </a:p>
        </p:txBody>
      </p:sp>
      <p:sp>
        <p:nvSpPr>
          <p:cNvPr id="5"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9.5.2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户型价格走势可视化的接口设计</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aphicFrame>
        <p:nvGraphicFramePr>
          <p:cNvPr id="6" name="表格 5"/>
          <p:cNvGraphicFramePr>
            <a:graphicFrameLocks noGrp="1"/>
          </p:cNvGraphicFramePr>
          <p:nvPr>
            <p:extLst>
              <p:ext uri="{D42A27DB-BD31-4B8C-83A1-F6EECF244321}">
                <p14:modId xmlns:p14="http://schemas.microsoft.com/office/powerpoint/2010/main" val="707772883"/>
              </p:ext>
            </p:extLst>
          </p:nvPr>
        </p:nvGraphicFramePr>
        <p:xfrm>
          <a:off x="3214886" y="2709714"/>
          <a:ext cx="5466015" cy="2304255"/>
        </p:xfrm>
        <a:graphic>
          <a:graphicData uri="http://schemas.openxmlformats.org/drawingml/2006/table">
            <a:tbl>
              <a:tblPr/>
              <a:tblGrid>
                <a:gridCol w="1793607">
                  <a:extLst>
                    <a:ext uri="{9D8B030D-6E8A-4147-A177-3AD203B41FA5}">
                      <a16:colId xmlns:a16="http://schemas.microsoft.com/office/drawing/2014/main" val="3778545926"/>
                    </a:ext>
                  </a:extLst>
                </a:gridCol>
                <a:gridCol w="3672408">
                  <a:extLst>
                    <a:ext uri="{9D8B030D-6E8A-4147-A177-3AD203B41FA5}">
                      <a16:colId xmlns:a16="http://schemas.microsoft.com/office/drawing/2014/main" val="2034797012"/>
                    </a:ext>
                  </a:extLst>
                </a:gridCol>
              </a:tblGrid>
              <a:tr h="460851">
                <a:tc>
                  <a:txBody>
                    <a:bodyPr/>
                    <a:lstStyle/>
                    <a:p>
                      <a:pPr marL="0" algn="ctr" defTabSz="1219200" rtl="0" eaLnBrk="1" fontAlgn="ctr" latinLnBrk="0" hangingPunct="1"/>
                      <a:r>
                        <a:rPr lang="zh-CN" altLang="en-US" sz="1800" b="1"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接口描述</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800" b="1"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说明</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10093537"/>
                  </a:ext>
                </a:extLst>
              </a:tr>
              <a:tr h="460851">
                <a:tc>
                  <a:txBody>
                    <a:bodyPr/>
                    <a:lstStyle/>
                    <a:p>
                      <a:pPr marL="0" algn="l" defTabSz="1219200" rtl="0" eaLnBrk="1" fontAlgn="ctr" latinLnBrk="0" hangingPunct="1"/>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请求页面</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detail_page.html</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09484653"/>
                  </a:ext>
                </a:extLst>
              </a:tr>
              <a:tr h="460851">
                <a:tc>
                  <a:txBody>
                    <a:bodyPr/>
                    <a:lstStyle/>
                    <a:p>
                      <a:pPr marL="0" algn="l" defTabSz="1219200" rtl="0" eaLnBrk="1" fontAlgn="ctr" latinLnBrk="0" hangingPunct="1"/>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请求方式</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GET</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61090594"/>
                  </a:ext>
                </a:extLst>
              </a:tr>
              <a:tr h="460851">
                <a:tc>
                  <a:txBody>
                    <a:bodyPr/>
                    <a:lstStyle/>
                    <a:p>
                      <a:pPr marL="0" algn="l" defTabSz="1219200" rtl="0" eaLnBrk="1" fontAlgn="ctr" latinLnBrk="0" hangingPunct="1"/>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请求地址</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/get/columndata/&lt;block&gt;</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84536881"/>
                  </a:ext>
                </a:extLst>
              </a:tr>
              <a:tr h="460851">
                <a:tc>
                  <a:txBody>
                    <a:bodyPr/>
                    <a:lstStyle/>
                    <a:p>
                      <a:pPr marL="0" algn="l" defTabSz="1219200" rtl="0" eaLnBrk="1" fontAlgn="ctr" latinLnBrk="0" hangingPunct="1"/>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返回数据</a:t>
                      </a:r>
                      <a:endPar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JSON</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格式的数据</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67144048"/>
                  </a:ext>
                </a:extLst>
              </a:tr>
            </a:tbl>
          </a:graphicData>
        </a:graphic>
      </p:graphicFrame>
    </p:spTree>
    <p:extLst>
      <p:ext uri="{BB962C8B-B14F-4D97-AF65-F5344CB8AC3E}">
        <p14:creationId xmlns:p14="http://schemas.microsoft.com/office/powerpoint/2010/main" val="257839683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掌握如何</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获取平均价格</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和</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时间序列</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，能够在后端中实现获取平均价格和时间序列</a:t>
            </a:r>
            <a:endPar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9.5.3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获取平均价格和时间序列</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59849415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28221" y="1787338"/>
            <a:ext cx="7272808" cy="3831818"/>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获取平均价格和时间序列的逻辑具体如下：</a:t>
            </a: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1</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获取平均价格</a:t>
            </a:r>
            <a:r>
              <a:rPr lang="zh-CN" altLang="en-US" sz="1800">
                <a:solidFill>
                  <a:srgbClr val="595959"/>
                </a:solidFill>
                <a:latin typeface="微软雅黑" panose="020B0503020204020204" pitchFamily="34" charset="-122"/>
                <a:ea typeface="微软雅黑" panose="020B0503020204020204" pitchFamily="34" charset="-122"/>
              </a:rPr>
              <a:t>。前端首先向后端发送一个</a:t>
            </a:r>
            <a:r>
              <a:rPr lang="en-US" altLang="zh-CN" sz="1800">
                <a:solidFill>
                  <a:srgbClr val="0075CC"/>
                </a:solidFill>
                <a:latin typeface="微软雅黑" panose="020B0503020204020204" pitchFamily="34" charset="-122"/>
                <a:ea typeface="微软雅黑" panose="020B0503020204020204" pitchFamily="34" charset="-122"/>
              </a:rPr>
              <a:t>Ajax</a:t>
            </a:r>
            <a:r>
              <a:rPr lang="zh-CN" altLang="en-US" sz="1800">
                <a:solidFill>
                  <a:srgbClr val="0075CC"/>
                </a:solidFill>
                <a:latin typeface="微软雅黑" panose="020B0503020204020204" pitchFamily="34" charset="-122"/>
                <a:ea typeface="微软雅黑" panose="020B0503020204020204" pitchFamily="34" charset="-122"/>
              </a:rPr>
              <a:t>请求</a:t>
            </a:r>
            <a:r>
              <a:rPr lang="zh-CN" altLang="en-US" sz="1800">
                <a:solidFill>
                  <a:srgbClr val="595959"/>
                </a:solidFill>
                <a:latin typeface="微软雅黑" panose="020B0503020204020204" pitchFamily="34" charset="-122"/>
                <a:ea typeface="微软雅黑" panose="020B0503020204020204" pitchFamily="34" charset="-122"/>
              </a:rPr>
              <a:t>告知获取</a:t>
            </a:r>
            <a:r>
              <a:rPr lang="zh-CN" altLang="en-US" sz="1800">
                <a:solidFill>
                  <a:srgbClr val="0075CC"/>
                </a:solidFill>
                <a:latin typeface="微软雅黑" panose="020B0503020204020204" pitchFamily="34" charset="-122"/>
                <a:ea typeface="微软雅黑" panose="020B0503020204020204" pitchFamily="34" charset="-122"/>
              </a:rPr>
              <a:t>哪条街道</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房源数据</a:t>
            </a:r>
            <a:r>
              <a:rPr lang="zh-CN" altLang="en-US" sz="1800">
                <a:solidFill>
                  <a:srgbClr val="595959"/>
                </a:solidFill>
                <a:latin typeface="微软雅黑" panose="020B0503020204020204" pitchFamily="34" charset="-122"/>
                <a:ea typeface="微软雅黑" panose="020B0503020204020204" pitchFamily="34" charset="-122"/>
              </a:rPr>
              <a:t>，后端需要到</a:t>
            </a:r>
            <a:r>
              <a:rPr lang="zh-CN" altLang="en-US" sz="1800">
                <a:solidFill>
                  <a:srgbClr val="0075CC"/>
                </a:solidFill>
                <a:latin typeface="微软雅黑" panose="020B0503020204020204" pitchFamily="34" charset="-122"/>
                <a:ea typeface="微软雅黑" panose="020B0503020204020204" pitchFamily="34" charset="-122"/>
              </a:rPr>
              <a:t>数据库</a:t>
            </a:r>
            <a:r>
              <a:rPr lang="zh-CN" altLang="en-US" sz="1800">
                <a:solidFill>
                  <a:srgbClr val="595959"/>
                </a:solidFill>
                <a:latin typeface="微软雅黑" panose="020B0503020204020204" pitchFamily="34" charset="-122"/>
                <a:ea typeface="微软雅黑" panose="020B0503020204020204" pitchFamily="34" charset="-122"/>
              </a:rPr>
              <a:t>中</a:t>
            </a:r>
            <a:r>
              <a:rPr lang="zh-CN" altLang="en-US" sz="1800">
                <a:solidFill>
                  <a:srgbClr val="0075CC"/>
                </a:solidFill>
                <a:latin typeface="微软雅黑" panose="020B0503020204020204" pitchFamily="34" charset="-122"/>
                <a:ea typeface="微软雅黑" panose="020B0503020204020204" pitchFamily="34" charset="-122"/>
              </a:rPr>
              <a:t>查询</a:t>
            </a:r>
            <a:r>
              <a:rPr lang="zh-CN" altLang="en-US" sz="1800">
                <a:solidFill>
                  <a:srgbClr val="595959"/>
                </a:solidFill>
                <a:latin typeface="微软雅黑" panose="020B0503020204020204" pitchFamily="34" charset="-122"/>
                <a:ea typeface="微软雅黑" panose="020B0503020204020204" pitchFamily="34" charset="-122"/>
              </a:rPr>
              <a:t>并</a:t>
            </a:r>
            <a:r>
              <a:rPr lang="zh-CN" altLang="en-US" sz="1800">
                <a:solidFill>
                  <a:srgbClr val="0075CC"/>
                </a:solidFill>
                <a:latin typeface="微软雅黑" panose="020B0503020204020204" pitchFamily="34" charset="-122"/>
                <a:ea typeface="微软雅黑" panose="020B0503020204020204" pitchFamily="34" charset="-122"/>
              </a:rPr>
              <a:t>过滤</a:t>
            </a:r>
            <a:r>
              <a:rPr lang="zh-CN" altLang="en-US" sz="1800">
                <a:solidFill>
                  <a:srgbClr val="595959"/>
                </a:solidFill>
                <a:latin typeface="微软雅黑" panose="020B0503020204020204" pitchFamily="34" charset="-122"/>
                <a:ea typeface="微软雅黑" panose="020B0503020204020204" pitchFamily="34" charset="-122"/>
              </a:rPr>
              <a:t>该街道上</a:t>
            </a:r>
            <a:r>
              <a:rPr lang="en-US" altLang="zh-CN" sz="1800">
                <a:solidFill>
                  <a:srgbClr val="595959"/>
                </a:solidFill>
                <a:latin typeface="微软雅黑" panose="020B0503020204020204" pitchFamily="34" charset="-122"/>
                <a:ea typeface="微软雅黑" panose="020B0503020204020204" pitchFamily="34" charset="-122"/>
              </a:rPr>
              <a:t>1</a:t>
            </a:r>
            <a:r>
              <a:rPr lang="zh-CN" altLang="en-US" sz="1800">
                <a:solidFill>
                  <a:srgbClr val="595959"/>
                </a:solidFill>
                <a:latin typeface="微软雅黑" panose="020B0503020204020204" pitchFamily="34" charset="-122"/>
                <a:ea typeface="微软雅黑" panose="020B0503020204020204" pitchFamily="34" charset="-122"/>
              </a:rPr>
              <a:t>室</a:t>
            </a:r>
            <a:r>
              <a:rPr lang="en-US" altLang="zh-CN" sz="1800">
                <a:solidFill>
                  <a:srgbClr val="595959"/>
                </a:solidFill>
                <a:latin typeface="微软雅黑" panose="020B0503020204020204" pitchFamily="34" charset="-122"/>
                <a:ea typeface="微软雅黑" panose="020B0503020204020204" pitchFamily="34" charset="-122"/>
              </a:rPr>
              <a:t>1</a:t>
            </a:r>
            <a:r>
              <a:rPr lang="zh-CN" altLang="en-US" sz="1800">
                <a:solidFill>
                  <a:srgbClr val="595959"/>
                </a:solidFill>
                <a:latin typeface="微软雅黑" panose="020B0503020204020204" pitchFamily="34" charset="-122"/>
                <a:ea typeface="微软雅黑" panose="020B0503020204020204" pitchFamily="34" charset="-122"/>
              </a:rPr>
              <a:t>厅、</a:t>
            </a:r>
            <a:r>
              <a:rPr lang="en-US" altLang="zh-CN" sz="1800">
                <a:solidFill>
                  <a:srgbClr val="595959"/>
                </a:solidFill>
                <a:latin typeface="微软雅黑" panose="020B0503020204020204" pitchFamily="34" charset="-122"/>
                <a:ea typeface="微软雅黑" panose="020B0503020204020204" pitchFamily="34" charset="-122"/>
              </a:rPr>
              <a:t>2</a:t>
            </a:r>
            <a:r>
              <a:rPr lang="zh-CN" altLang="en-US" sz="1800">
                <a:solidFill>
                  <a:srgbClr val="595959"/>
                </a:solidFill>
                <a:latin typeface="微软雅黑" panose="020B0503020204020204" pitchFamily="34" charset="-122"/>
                <a:ea typeface="微软雅黑" panose="020B0503020204020204" pitchFamily="34" charset="-122"/>
              </a:rPr>
              <a:t>室</a:t>
            </a:r>
            <a:r>
              <a:rPr lang="en-US" altLang="zh-CN" sz="1800">
                <a:solidFill>
                  <a:srgbClr val="595959"/>
                </a:solidFill>
                <a:latin typeface="微软雅黑" panose="020B0503020204020204" pitchFamily="34" charset="-122"/>
                <a:ea typeface="微软雅黑" panose="020B0503020204020204" pitchFamily="34" charset="-122"/>
              </a:rPr>
              <a:t>1</a:t>
            </a:r>
            <a:r>
              <a:rPr lang="zh-CN" altLang="en-US" sz="1800">
                <a:solidFill>
                  <a:srgbClr val="595959"/>
                </a:solidFill>
                <a:latin typeface="微软雅黑" panose="020B0503020204020204" pitchFamily="34" charset="-122"/>
                <a:ea typeface="微软雅黑" panose="020B0503020204020204" pitchFamily="34" charset="-122"/>
              </a:rPr>
              <a:t>厅 、</a:t>
            </a:r>
            <a:r>
              <a:rPr lang="en-US" altLang="zh-CN" sz="1800">
                <a:solidFill>
                  <a:srgbClr val="595959"/>
                </a:solidFill>
                <a:latin typeface="微软雅黑" panose="020B0503020204020204" pitchFamily="34" charset="-122"/>
                <a:ea typeface="微软雅黑" panose="020B0503020204020204" pitchFamily="34" charset="-122"/>
              </a:rPr>
              <a:t>2</a:t>
            </a:r>
            <a:r>
              <a:rPr lang="zh-CN" altLang="en-US" sz="1800">
                <a:solidFill>
                  <a:srgbClr val="595959"/>
                </a:solidFill>
                <a:latin typeface="微软雅黑" panose="020B0503020204020204" pitchFamily="34" charset="-122"/>
                <a:ea typeface="微软雅黑" panose="020B0503020204020204" pitchFamily="34" charset="-122"/>
              </a:rPr>
              <a:t>室</a:t>
            </a:r>
            <a:r>
              <a:rPr lang="en-US" altLang="zh-CN" sz="1800">
                <a:solidFill>
                  <a:srgbClr val="595959"/>
                </a:solidFill>
                <a:latin typeface="微软雅黑" panose="020B0503020204020204" pitchFamily="34" charset="-122"/>
                <a:ea typeface="微软雅黑" panose="020B0503020204020204" pitchFamily="34" charset="-122"/>
              </a:rPr>
              <a:t>2</a:t>
            </a:r>
            <a:r>
              <a:rPr lang="zh-CN" altLang="en-US" sz="1800">
                <a:solidFill>
                  <a:srgbClr val="595959"/>
                </a:solidFill>
                <a:latin typeface="微软雅黑" panose="020B0503020204020204" pitchFamily="34" charset="-122"/>
                <a:ea typeface="微软雅黑" panose="020B0503020204020204" pitchFamily="34" charset="-122"/>
              </a:rPr>
              <a:t>厅、</a:t>
            </a:r>
            <a:r>
              <a:rPr lang="en-US" altLang="zh-CN" sz="1800">
                <a:solidFill>
                  <a:srgbClr val="595959"/>
                </a:solidFill>
                <a:latin typeface="微软雅黑" panose="020B0503020204020204" pitchFamily="34" charset="-122"/>
                <a:ea typeface="微软雅黑" panose="020B0503020204020204" pitchFamily="34" charset="-122"/>
              </a:rPr>
              <a:t>3</a:t>
            </a:r>
            <a:r>
              <a:rPr lang="zh-CN" altLang="en-US" sz="1800">
                <a:solidFill>
                  <a:srgbClr val="595959"/>
                </a:solidFill>
                <a:latin typeface="微软雅黑" panose="020B0503020204020204" pitchFamily="34" charset="-122"/>
                <a:ea typeface="微软雅黑" panose="020B0503020204020204" pitchFamily="34" charset="-122"/>
              </a:rPr>
              <a:t>室</a:t>
            </a:r>
            <a:r>
              <a:rPr lang="en-US" altLang="zh-CN" sz="1800">
                <a:solidFill>
                  <a:srgbClr val="595959"/>
                </a:solidFill>
                <a:latin typeface="微软雅黑" panose="020B0503020204020204" pitchFamily="34" charset="-122"/>
                <a:ea typeface="微软雅黑" panose="020B0503020204020204" pitchFamily="34" charset="-122"/>
              </a:rPr>
              <a:t>2</a:t>
            </a:r>
            <a:r>
              <a:rPr lang="zh-CN" altLang="en-US" sz="1800">
                <a:solidFill>
                  <a:srgbClr val="595959"/>
                </a:solidFill>
                <a:latin typeface="微软雅黑" panose="020B0503020204020204" pitchFamily="34" charset="-122"/>
                <a:ea typeface="微软雅黑" panose="020B0503020204020204" pitchFamily="34" charset="-122"/>
              </a:rPr>
              <a:t>厅这</a:t>
            </a:r>
            <a:r>
              <a:rPr lang="en-US" altLang="zh-CN" sz="1800">
                <a:solidFill>
                  <a:srgbClr val="595959"/>
                </a:solidFill>
                <a:latin typeface="微软雅黑" panose="020B0503020204020204" pitchFamily="34" charset="-122"/>
                <a:ea typeface="微软雅黑" panose="020B0503020204020204" pitchFamily="34" charset="-122"/>
              </a:rPr>
              <a:t>4</a:t>
            </a:r>
            <a:r>
              <a:rPr lang="zh-CN" altLang="en-US" sz="1800">
                <a:solidFill>
                  <a:srgbClr val="595959"/>
                </a:solidFill>
                <a:latin typeface="微软雅黑" panose="020B0503020204020204" pitchFamily="34" charset="-122"/>
                <a:ea typeface="微软雅黑" panose="020B0503020204020204" pitchFamily="34" charset="-122"/>
              </a:rPr>
              <a:t>种户型的</a:t>
            </a:r>
            <a:r>
              <a:rPr lang="zh-CN" altLang="en-US" sz="1800">
                <a:solidFill>
                  <a:srgbClr val="0075CC"/>
                </a:solidFill>
                <a:latin typeface="微软雅黑" panose="020B0503020204020204" pitchFamily="34" charset="-122"/>
                <a:ea typeface="微软雅黑" panose="020B0503020204020204" pitchFamily="34" charset="-122"/>
              </a:rPr>
              <a:t>房源数据</a:t>
            </a:r>
            <a:r>
              <a:rPr lang="zh-CN" altLang="en-US" sz="1800">
                <a:solidFill>
                  <a:srgbClr val="595959"/>
                </a:solidFill>
                <a:latin typeface="微软雅黑" panose="020B0503020204020204" pitchFamily="34" charset="-122"/>
                <a:ea typeface="微软雅黑" panose="020B0503020204020204" pitchFamily="34" charset="-122"/>
              </a:rPr>
              <a:t>，然后将这些数据按照</a:t>
            </a:r>
            <a:r>
              <a:rPr lang="zh-CN" altLang="en-US" sz="1800">
                <a:solidFill>
                  <a:srgbClr val="0075CC"/>
                </a:solidFill>
                <a:latin typeface="微软雅黑" panose="020B0503020204020204" pitchFamily="34" charset="-122"/>
                <a:ea typeface="微软雅黑" panose="020B0503020204020204" pitchFamily="34" charset="-122"/>
              </a:rPr>
              <a:t>发布时间</a:t>
            </a:r>
            <a:r>
              <a:rPr lang="zh-CN" altLang="en-US" sz="1800">
                <a:solidFill>
                  <a:srgbClr val="595959"/>
                </a:solidFill>
                <a:latin typeface="微软雅黑" panose="020B0503020204020204" pitchFamily="34" charset="-122"/>
                <a:ea typeface="微软雅黑" panose="020B0503020204020204" pitchFamily="34" charset="-122"/>
              </a:rPr>
              <a:t>进行排序后计算</a:t>
            </a:r>
            <a:r>
              <a:rPr lang="zh-CN" altLang="en-US" sz="1800">
                <a:solidFill>
                  <a:srgbClr val="0075CC"/>
                </a:solidFill>
                <a:latin typeface="微软雅黑" panose="020B0503020204020204" pitchFamily="34" charset="-122"/>
                <a:ea typeface="微软雅黑" panose="020B0503020204020204" pitchFamily="34" charset="-122"/>
              </a:rPr>
              <a:t>平均价格</a:t>
            </a:r>
            <a:r>
              <a:rPr lang="zh-CN" altLang="en-US" sz="1800">
                <a:solidFill>
                  <a:srgbClr val="595959"/>
                </a:solidFill>
                <a:latin typeface="微软雅黑" panose="020B0503020204020204" pitchFamily="34" charset="-122"/>
                <a:ea typeface="微软雅黑" panose="020B0503020204020204" pitchFamily="34" charset="-122"/>
              </a:rPr>
              <a:t>，最后取出近</a:t>
            </a:r>
            <a:r>
              <a:rPr lang="en-US" altLang="zh-CN" sz="1800">
                <a:solidFill>
                  <a:srgbClr val="0075CC"/>
                </a:solidFill>
                <a:latin typeface="微软雅黑" panose="020B0503020204020204" pitchFamily="34" charset="-122"/>
                <a:ea typeface="微软雅黑" panose="020B0503020204020204" pitchFamily="34" charset="-122"/>
              </a:rPr>
              <a:t>14</a:t>
            </a:r>
            <a:r>
              <a:rPr lang="zh-CN" altLang="en-US" sz="1800">
                <a:solidFill>
                  <a:srgbClr val="0075CC"/>
                </a:solidFill>
                <a:latin typeface="微软雅黑" panose="020B0503020204020204" pitchFamily="34" charset="-122"/>
                <a:ea typeface="微软雅黑" panose="020B0503020204020204" pitchFamily="34" charset="-122"/>
              </a:rPr>
              <a:t>天</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平均价格</a:t>
            </a:r>
            <a:r>
              <a:rPr lang="zh-CN" altLang="en-US" sz="1800">
                <a:solidFill>
                  <a:srgbClr val="595959"/>
                </a:solidFill>
                <a:latin typeface="微软雅黑" panose="020B0503020204020204" pitchFamily="34" charset="-122"/>
                <a:ea typeface="微软雅黑" panose="020B0503020204020204" pitchFamily="34" charset="-122"/>
              </a:rPr>
              <a:t>。</a:t>
            </a: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2</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获取时间序列</a:t>
            </a:r>
            <a:r>
              <a:rPr lang="zh-CN" altLang="en-US" sz="1800">
                <a:solidFill>
                  <a:srgbClr val="595959"/>
                </a:solidFill>
                <a:latin typeface="微软雅黑" panose="020B0503020204020204" pitchFamily="34" charset="-122"/>
                <a:ea typeface="微软雅黑" panose="020B0503020204020204" pitchFamily="34" charset="-122"/>
              </a:rPr>
              <a:t>。前端首先向后端发送一个</a:t>
            </a:r>
            <a:r>
              <a:rPr lang="en-US" altLang="zh-CN" sz="1800">
                <a:solidFill>
                  <a:srgbClr val="0075CC"/>
                </a:solidFill>
                <a:latin typeface="微软雅黑" panose="020B0503020204020204" pitchFamily="34" charset="-122"/>
                <a:ea typeface="微软雅黑" panose="020B0503020204020204" pitchFamily="34" charset="-122"/>
              </a:rPr>
              <a:t>Ajax</a:t>
            </a:r>
            <a:r>
              <a:rPr lang="zh-CN" altLang="en-US" sz="1800">
                <a:solidFill>
                  <a:srgbClr val="0075CC"/>
                </a:solidFill>
                <a:latin typeface="微软雅黑" panose="020B0503020204020204" pitchFamily="34" charset="-122"/>
                <a:ea typeface="微软雅黑" panose="020B0503020204020204" pitchFamily="34" charset="-122"/>
              </a:rPr>
              <a:t>请求</a:t>
            </a:r>
            <a:r>
              <a:rPr lang="zh-CN" altLang="en-US" sz="1800">
                <a:solidFill>
                  <a:srgbClr val="595959"/>
                </a:solidFill>
                <a:latin typeface="微软雅黑" panose="020B0503020204020204" pitchFamily="34" charset="-122"/>
                <a:ea typeface="微软雅黑" panose="020B0503020204020204" pitchFamily="34" charset="-122"/>
              </a:rPr>
              <a:t>告知获取</a:t>
            </a:r>
            <a:r>
              <a:rPr lang="zh-CN" altLang="en-US" sz="1800">
                <a:solidFill>
                  <a:srgbClr val="0075CC"/>
                </a:solidFill>
                <a:latin typeface="微软雅黑" panose="020B0503020204020204" pitchFamily="34" charset="-122"/>
                <a:ea typeface="微软雅黑" panose="020B0503020204020204" pitchFamily="34" charset="-122"/>
              </a:rPr>
              <a:t>哪条街道</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房源数据</a:t>
            </a:r>
            <a:r>
              <a:rPr lang="zh-CN" altLang="en-US" sz="1800">
                <a:solidFill>
                  <a:srgbClr val="595959"/>
                </a:solidFill>
                <a:latin typeface="微软雅黑" panose="020B0503020204020204" pitchFamily="34" charset="-122"/>
                <a:ea typeface="微软雅黑" panose="020B0503020204020204" pitchFamily="34" charset="-122"/>
              </a:rPr>
              <a:t>，后端然后到</a:t>
            </a:r>
            <a:r>
              <a:rPr lang="zh-CN" altLang="en-US" sz="1800">
                <a:solidFill>
                  <a:srgbClr val="0075CC"/>
                </a:solidFill>
                <a:latin typeface="微软雅黑" panose="020B0503020204020204" pitchFamily="34" charset="-122"/>
                <a:ea typeface="微软雅黑" panose="020B0503020204020204" pitchFamily="34" charset="-122"/>
              </a:rPr>
              <a:t>数据库</a:t>
            </a:r>
            <a:r>
              <a:rPr lang="zh-CN" altLang="en-US" sz="1800">
                <a:solidFill>
                  <a:srgbClr val="595959"/>
                </a:solidFill>
                <a:latin typeface="微软雅黑" panose="020B0503020204020204" pitchFamily="34" charset="-122"/>
                <a:ea typeface="微软雅黑" panose="020B0503020204020204" pitchFamily="34" charset="-122"/>
              </a:rPr>
              <a:t>中</a:t>
            </a:r>
            <a:r>
              <a:rPr lang="zh-CN" altLang="en-US" sz="1800">
                <a:solidFill>
                  <a:srgbClr val="0075CC"/>
                </a:solidFill>
                <a:latin typeface="微软雅黑" panose="020B0503020204020204" pitchFamily="34" charset="-122"/>
                <a:ea typeface="微软雅黑" panose="020B0503020204020204" pitchFamily="34" charset="-122"/>
              </a:rPr>
              <a:t>查询</a:t>
            </a:r>
            <a:r>
              <a:rPr lang="zh-CN" altLang="en-US" sz="1800">
                <a:solidFill>
                  <a:srgbClr val="595959"/>
                </a:solidFill>
                <a:latin typeface="微软雅黑" panose="020B0503020204020204" pitchFamily="34" charset="-122"/>
                <a:ea typeface="微软雅黑" panose="020B0503020204020204" pitchFamily="34" charset="-122"/>
              </a:rPr>
              <a:t>并</a:t>
            </a:r>
            <a:r>
              <a:rPr lang="zh-CN" altLang="en-US" sz="1800">
                <a:solidFill>
                  <a:srgbClr val="0075CC"/>
                </a:solidFill>
                <a:latin typeface="微软雅黑" panose="020B0503020204020204" pitchFamily="34" charset="-122"/>
                <a:ea typeface="微软雅黑" panose="020B0503020204020204" pitchFamily="34" charset="-122"/>
              </a:rPr>
              <a:t>过滤</a:t>
            </a:r>
            <a:r>
              <a:rPr lang="zh-CN" altLang="en-US" sz="1800">
                <a:solidFill>
                  <a:srgbClr val="595959"/>
                </a:solidFill>
                <a:latin typeface="微软雅黑" panose="020B0503020204020204" pitchFamily="34" charset="-122"/>
                <a:ea typeface="微软雅黑" panose="020B0503020204020204" pitchFamily="34" charset="-122"/>
              </a:rPr>
              <a:t>当前房源所属街道的房源</a:t>
            </a:r>
            <a:r>
              <a:rPr lang="zh-CN" altLang="en-US" sz="1800">
                <a:solidFill>
                  <a:srgbClr val="0075CC"/>
                </a:solidFill>
                <a:latin typeface="微软雅黑" panose="020B0503020204020204" pitchFamily="34" charset="-122"/>
                <a:ea typeface="微软雅黑" panose="020B0503020204020204" pitchFamily="34" charset="-122"/>
              </a:rPr>
              <a:t>发布时间</a:t>
            </a:r>
            <a:r>
              <a:rPr lang="zh-CN" altLang="en-US" sz="1800">
                <a:solidFill>
                  <a:srgbClr val="595959"/>
                </a:solidFill>
                <a:latin typeface="微软雅黑" panose="020B0503020204020204" pitchFamily="34" charset="-122"/>
                <a:ea typeface="微软雅黑" panose="020B0503020204020204" pitchFamily="34" charset="-122"/>
              </a:rPr>
              <a:t>，由于发布时间是秒数，所以这里将发布时间的</a:t>
            </a:r>
            <a:r>
              <a:rPr lang="zh-CN" altLang="en-US" sz="1800">
                <a:solidFill>
                  <a:srgbClr val="0075CC"/>
                </a:solidFill>
                <a:latin typeface="微软雅黑" panose="020B0503020204020204" pitchFamily="34" charset="-122"/>
                <a:ea typeface="微软雅黑" panose="020B0503020204020204" pitchFamily="34" charset="-122"/>
              </a:rPr>
              <a:t>格式转换</a:t>
            </a:r>
            <a:r>
              <a:rPr lang="zh-CN" altLang="en-US" sz="1800">
                <a:solidFill>
                  <a:srgbClr val="595959"/>
                </a:solidFill>
                <a:latin typeface="微软雅黑" panose="020B0503020204020204" pitchFamily="34" charset="-122"/>
                <a:ea typeface="微软雅黑" panose="020B0503020204020204" pitchFamily="34" charset="-122"/>
              </a:rPr>
              <a:t>为以“</a:t>
            </a:r>
            <a:r>
              <a:rPr lang="en-US" altLang="zh-CN" sz="1800">
                <a:solidFill>
                  <a:srgbClr val="0075CC"/>
                </a:solidFill>
                <a:latin typeface="微软雅黑" panose="020B0503020204020204" pitchFamily="34" charset="-122"/>
                <a:ea typeface="微软雅黑" panose="020B0503020204020204" pitchFamily="34" charset="-122"/>
              </a:rPr>
              <a:t>x</a:t>
            </a:r>
            <a:r>
              <a:rPr lang="zh-CN" altLang="en-US" sz="1800">
                <a:solidFill>
                  <a:srgbClr val="0075CC"/>
                </a:solidFill>
                <a:latin typeface="微软雅黑" panose="020B0503020204020204" pitchFamily="34" charset="-122"/>
                <a:ea typeface="微软雅黑" panose="020B0503020204020204" pitchFamily="34" charset="-122"/>
              </a:rPr>
              <a:t>月</a:t>
            </a:r>
            <a:r>
              <a:rPr lang="en-US" altLang="zh-CN" sz="1800">
                <a:solidFill>
                  <a:srgbClr val="0075CC"/>
                </a:solidFill>
                <a:latin typeface="微软雅黑" panose="020B0503020204020204" pitchFamily="34" charset="-122"/>
                <a:ea typeface="微软雅黑" panose="020B0503020204020204" pitchFamily="34" charset="-122"/>
              </a:rPr>
              <a:t>x</a:t>
            </a:r>
            <a:r>
              <a:rPr lang="zh-CN" altLang="en-US" sz="1800">
                <a:solidFill>
                  <a:srgbClr val="0075CC"/>
                </a:solidFill>
                <a:latin typeface="微软雅黑" panose="020B0503020204020204" pitchFamily="34" charset="-122"/>
                <a:ea typeface="微软雅黑" panose="020B0503020204020204" pitchFamily="34" charset="-122"/>
              </a:rPr>
              <a:t>日</a:t>
            </a:r>
            <a:r>
              <a:rPr lang="zh-CN" altLang="en-US" sz="1800">
                <a:solidFill>
                  <a:srgbClr val="595959"/>
                </a:solidFill>
                <a:latin typeface="微软雅黑" panose="020B0503020204020204" pitchFamily="34" charset="-122"/>
                <a:ea typeface="微软雅黑" panose="020B0503020204020204" pitchFamily="34" charset="-122"/>
              </a:rPr>
              <a:t>”，并添加到列表中。</a:t>
            </a:r>
          </a:p>
        </p:txBody>
      </p:sp>
      <p:sp>
        <p:nvSpPr>
          <p:cNvPr id="6"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9.5.3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获取平均价格和时间序列</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8" name="图片 7"/>
          <p:cNvPicPr>
            <a:picLocks noChangeAspect="1"/>
          </p:cNvPicPr>
          <p:nvPr/>
        </p:nvPicPr>
        <p:blipFill>
          <a:blip r:embed="rId3"/>
          <a:stretch>
            <a:fillRect/>
          </a:stretch>
        </p:blipFill>
        <p:spPr>
          <a:xfrm>
            <a:off x="766614" y="2088373"/>
            <a:ext cx="2995709" cy="3229748"/>
          </a:xfrm>
          <a:prstGeom prst="rect">
            <a:avLst/>
          </a:prstGeom>
        </p:spPr>
      </p:pic>
    </p:spTree>
    <p:extLst>
      <p:ext uri="{BB962C8B-B14F-4D97-AF65-F5344CB8AC3E}">
        <p14:creationId xmlns:p14="http://schemas.microsoft.com/office/powerpoint/2010/main" val="254203437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0630" y="1125538"/>
            <a:ext cx="10585176" cy="923330"/>
          </a:xfrm>
          <a:prstGeom prst="rect">
            <a:avLst/>
          </a:prstGeom>
        </p:spPr>
        <p:txBody>
          <a:bodyPr wrap="square">
            <a:spAutoFit/>
          </a:bodyPr>
          <a:lstStyle/>
          <a:p>
            <a:pPr>
              <a:lnSpc>
                <a:spcPct val="150000"/>
              </a:lnSpc>
            </a:pPr>
            <a:r>
              <a:rPr lang="zh-CN" altLang="en-US" sz="1800" dirty="0">
                <a:solidFill>
                  <a:srgbClr val="0075CC"/>
                </a:solidFill>
                <a:latin typeface="微软雅黑" panose="020B0503020204020204" pitchFamily="34" charset="-122"/>
                <a:ea typeface="微软雅黑" panose="020B0503020204020204" pitchFamily="34" charset="-122"/>
              </a:rPr>
              <a:t>获取平均价格和时间序列</a:t>
            </a:r>
            <a:r>
              <a:rPr lang="zh-CN" altLang="en-US" sz="1800" dirty="0">
                <a:solidFill>
                  <a:srgbClr val="595959"/>
                </a:solidFill>
                <a:latin typeface="微软雅黑" panose="020B0503020204020204" pitchFamily="34" charset="-122"/>
                <a:ea typeface="微软雅黑" panose="020B0503020204020204" pitchFamily="34" charset="-122"/>
              </a:rPr>
              <a:t>，具体步骤如下。</a:t>
            </a:r>
            <a:endParaRPr lang="en-US" altLang="zh-CN" sz="1800" dirty="0">
              <a:solidFill>
                <a:srgbClr val="595959"/>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rPr>
              <a:t>（</a:t>
            </a:r>
            <a:r>
              <a:rPr lang="en-US" altLang="zh-CN" sz="1800" dirty="0">
                <a:solidFill>
                  <a:srgbClr val="595959"/>
                </a:solidFill>
                <a:latin typeface="微软雅黑" panose="020B0503020204020204" pitchFamily="34" charset="-122"/>
                <a:ea typeface="微软雅黑" panose="020B0503020204020204" pitchFamily="34" charset="-122"/>
              </a:rPr>
              <a:t>1</a:t>
            </a:r>
            <a:r>
              <a:rPr lang="zh-CN" altLang="en-US" sz="1800" dirty="0">
                <a:solidFill>
                  <a:srgbClr val="595959"/>
                </a:solidFill>
                <a:latin typeface="微软雅黑" panose="020B0503020204020204" pitchFamily="34" charset="-122"/>
                <a:ea typeface="微软雅黑" panose="020B0503020204020204" pitchFamily="34" charset="-122"/>
              </a:rPr>
              <a:t>）在</a:t>
            </a:r>
            <a:r>
              <a:rPr lang="en-US" altLang="zh-CN" sz="1800" dirty="0">
                <a:solidFill>
                  <a:srgbClr val="0075CC"/>
                </a:solidFill>
                <a:latin typeface="微软雅黑" panose="020B0503020204020204" pitchFamily="34" charset="-122"/>
                <a:ea typeface="微软雅黑" panose="020B0503020204020204" pitchFamily="34" charset="-122"/>
              </a:rPr>
              <a:t>detail_page.html</a:t>
            </a:r>
            <a:r>
              <a:rPr lang="zh-CN" altLang="en-US" sz="1800" dirty="0">
                <a:solidFill>
                  <a:srgbClr val="595959"/>
                </a:solidFill>
                <a:latin typeface="微软雅黑" panose="020B0503020204020204" pitchFamily="34" charset="-122"/>
                <a:ea typeface="微软雅黑" panose="020B0503020204020204" pitchFamily="34" charset="-122"/>
              </a:rPr>
              <a:t>文件中，编写了发送</a:t>
            </a:r>
            <a:r>
              <a:rPr lang="en-US" altLang="zh-CN" sz="1800" dirty="0">
                <a:solidFill>
                  <a:srgbClr val="0075CC"/>
                </a:solidFill>
                <a:latin typeface="微软雅黑" panose="020B0503020204020204" pitchFamily="34" charset="-122"/>
                <a:ea typeface="微软雅黑" panose="020B0503020204020204" pitchFamily="34" charset="-122"/>
              </a:rPr>
              <a:t>Ajax</a:t>
            </a:r>
            <a:r>
              <a:rPr lang="zh-CN" altLang="en-US" sz="1800" dirty="0">
                <a:solidFill>
                  <a:srgbClr val="0075CC"/>
                </a:solidFill>
                <a:latin typeface="微软雅黑" panose="020B0503020204020204" pitchFamily="34" charset="-122"/>
                <a:ea typeface="微软雅黑" panose="020B0503020204020204" pitchFamily="34" charset="-122"/>
              </a:rPr>
              <a:t>请求</a:t>
            </a:r>
            <a:r>
              <a:rPr lang="zh-CN" altLang="en-US" sz="1800" dirty="0">
                <a:solidFill>
                  <a:srgbClr val="595959"/>
                </a:solidFill>
                <a:latin typeface="微软雅黑" panose="020B0503020204020204" pitchFamily="34" charset="-122"/>
                <a:ea typeface="微软雅黑" panose="020B0503020204020204" pitchFamily="34" charset="-122"/>
              </a:rPr>
              <a:t>的代码。</a:t>
            </a:r>
          </a:p>
        </p:txBody>
      </p:sp>
      <p:sp>
        <p:nvSpPr>
          <p:cNvPr id="6"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9.5.3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获取平均价格和时间序列</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5" name="矩形 4"/>
          <p:cNvSpPr/>
          <p:nvPr/>
        </p:nvSpPr>
        <p:spPr bwMode="auto">
          <a:xfrm>
            <a:off x="3278901" y="2997746"/>
            <a:ext cx="5848634" cy="3007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dirty="0">
                <a:solidFill>
                  <a:srgbClr val="595959"/>
                </a:solidFill>
                <a:latin typeface="微软雅黑" panose="020B0503020204020204" pitchFamily="34" charset="-122"/>
                <a:ea typeface="微软雅黑" panose="020B0503020204020204" pitchFamily="34" charset="-122"/>
                <a:sym typeface="+mn-ea"/>
              </a:rPr>
              <a:t>$.ajax({</a:t>
            </a:r>
          </a:p>
          <a:p>
            <a:pPr>
              <a:lnSpc>
                <a:spcPct val="150000"/>
              </a:lnSpc>
              <a:defRPr/>
            </a:pPr>
            <a:r>
              <a:rPr lang="en-US" altLang="zh-CN" sz="1600" dirty="0">
                <a:solidFill>
                  <a:srgbClr val="595959"/>
                </a:solidFill>
                <a:latin typeface="微软雅黑" panose="020B0503020204020204" pitchFamily="34" charset="-122"/>
                <a:ea typeface="微软雅黑" panose="020B0503020204020204" pitchFamily="34" charset="-122"/>
                <a:sym typeface="+mn-ea"/>
              </a:rPr>
              <a:t>    url: "/get/</a:t>
            </a:r>
            <a:r>
              <a:rPr lang="en-US" altLang="zh-CN" sz="1600" dirty="0" err="1">
                <a:solidFill>
                  <a:srgbClr val="595959"/>
                </a:solidFill>
                <a:latin typeface="微软雅黑" panose="020B0503020204020204" pitchFamily="34" charset="-122"/>
                <a:ea typeface="微软雅黑" panose="020B0503020204020204" pitchFamily="34" charset="-122"/>
                <a:sym typeface="+mn-ea"/>
              </a:rPr>
              <a:t>brokenlinedata</a:t>
            </a:r>
            <a:r>
              <a:rPr lang="en-US" altLang="zh-CN" sz="1600" dirty="0">
                <a:solidFill>
                  <a:srgbClr val="595959"/>
                </a:solidFill>
                <a:latin typeface="微软雅黑" panose="020B0503020204020204" pitchFamily="34" charset="-122"/>
                <a:ea typeface="微软雅黑" panose="020B0503020204020204" pitchFamily="34" charset="-122"/>
                <a:sym typeface="+mn-ea"/>
              </a:rPr>
              <a:t>/{{ </a:t>
            </a:r>
            <a:r>
              <a:rPr lang="en-US" altLang="zh-CN" sz="1600" dirty="0" err="1">
                <a:solidFill>
                  <a:srgbClr val="595959"/>
                </a:solidFill>
                <a:latin typeface="微软雅黑" panose="020B0503020204020204" pitchFamily="34" charset="-122"/>
                <a:ea typeface="微软雅黑" panose="020B0503020204020204" pitchFamily="34" charset="-122"/>
                <a:sym typeface="+mn-ea"/>
              </a:rPr>
              <a:t>house.block</a:t>
            </a:r>
            <a:r>
              <a:rPr lang="en-US" altLang="zh-CN" sz="1600" dirty="0">
                <a:solidFill>
                  <a:srgbClr val="595959"/>
                </a:solidFill>
                <a:latin typeface="微软雅黑" panose="020B0503020204020204" pitchFamily="34" charset="-122"/>
                <a:ea typeface="微软雅黑" panose="020B0503020204020204" pitchFamily="34" charset="-122"/>
                <a:sym typeface="+mn-ea"/>
              </a:rPr>
              <a:t> }}",</a:t>
            </a:r>
          </a:p>
          <a:p>
            <a:pPr>
              <a:lnSpc>
                <a:spcPct val="150000"/>
              </a:lnSpc>
              <a:defRPr/>
            </a:pPr>
            <a:r>
              <a:rPr lang="en-US" altLang="zh-CN" sz="1600" dirty="0">
                <a:solidFill>
                  <a:srgbClr val="595959"/>
                </a:solidFill>
                <a:latin typeface="微软雅黑" panose="020B0503020204020204" pitchFamily="34" charset="-122"/>
                <a:ea typeface="微软雅黑" panose="020B0503020204020204" pitchFamily="34" charset="-122"/>
                <a:sym typeface="+mn-ea"/>
              </a:rPr>
              <a:t>    type: 'get',</a:t>
            </a:r>
          </a:p>
          <a:p>
            <a:pPr>
              <a:lnSpc>
                <a:spcPct val="150000"/>
              </a:lnSpc>
              <a:defRPr/>
            </a:pPr>
            <a:r>
              <a:rPr lang="en-US" altLang="zh-CN" sz="1600" dirty="0">
                <a:solidFill>
                  <a:srgbClr val="595959"/>
                </a:solidFill>
                <a:latin typeface="微软雅黑" panose="020B0503020204020204" pitchFamily="34" charset="-122"/>
                <a:ea typeface="微软雅黑" panose="020B0503020204020204" pitchFamily="34" charset="-122"/>
                <a:sym typeface="+mn-ea"/>
              </a:rPr>
              <a:t>    </a:t>
            </a:r>
            <a:r>
              <a:rPr lang="en-US" altLang="zh-CN" sz="1600" dirty="0" err="1">
                <a:solidFill>
                  <a:srgbClr val="595959"/>
                </a:solidFill>
                <a:latin typeface="微软雅黑" panose="020B0503020204020204" pitchFamily="34" charset="-122"/>
                <a:ea typeface="微软雅黑" panose="020B0503020204020204" pitchFamily="34" charset="-122"/>
                <a:sym typeface="+mn-ea"/>
              </a:rPr>
              <a:t>dataType</a:t>
            </a:r>
            <a:r>
              <a:rPr lang="en-US" altLang="zh-CN" sz="1600" dirty="0">
                <a:solidFill>
                  <a:srgbClr val="595959"/>
                </a:solidFill>
                <a:latin typeface="微软雅黑" panose="020B0503020204020204" pitchFamily="34" charset="-122"/>
                <a:ea typeface="微软雅黑" panose="020B0503020204020204" pitchFamily="34" charset="-122"/>
                <a:sym typeface="+mn-ea"/>
              </a:rPr>
              <a:t>: '</a:t>
            </a:r>
            <a:r>
              <a:rPr lang="en-US" altLang="zh-CN" sz="1600" dirty="0" err="1">
                <a:solidFill>
                  <a:srgbClr val="595959"/>
                </a:solidFill>
                <a:latin typeface="微软雅黑" panose="020B0503020204020204" pitchFamily="34" charset="-122"/>
                <a:ea typeface="微软雅黑" panose="020B0503020204020204" pitchFamily="34" charset="-122"/>
                <a:sym typeface="+mn-ea"/>
              </a:rPr>
              <a:t>json</a:t>
            </a:r>
            <a:r>
              <a:rPr lang="en-US" altLang="zh-CN" sz="1600" dirty="0">
                <a:solidFill>
                  <a:srgbClr val="595959"/>
                </a:solidFill>
                <a:latin typeface="微软雅黑" panose="020B0503020204020204" pitchFamily="34" charset="-122"/>
                <a:ea typeface="微软雅黑" panose="020B0503020204020204" pitchFamily="34" charset="-122"/>
                <a:sym typeface="+mn-ea"/>
              </a:rPr>
              <a:t>',</a:t>
            </a:r>
          </a:p>
          <a:p>
            <a:pPr>
              <a:lnSpc>
                <a:spcPct val="150000"/>
              </a:lnSpc>
              <a:defRPr/>
            </a:pPr>
            <a:r>
              <a:rPr lang="en-US" altLang="zh-CN" sz="1600" dirty="0">
                <a:solidFill>
                  <a:srgbClr val="595959"/>
                </a:solidFill>
                <a:latin typeface="微软雅黑" panose="020B0503020204020204" pitchFamily="34" charset="-122"/>
                <a:ea typeface="微软雅黑" panose="020B0503020204020204" pitchFamily="34" charset="-122"/>
                <a:sym typeface="+mn-ea"/>
              </a:rPr>
              <a:t>    success: function (data) {</a:t>
            </a:r>
          </a:p>
          <a:p>
            <a:pPr>
              <a:lnSpc>
                <a:spcPct val="150000"/>
              </a:lnSpc>
              <a:defRPr/>
            </a:pPr>
            <a:r>
              <a:rPr lang="en-US" altLang="zh-CN" sz="1600" dirty="0">
                <a:solidFill>
                  <a:srgbClr val="595959"/>
                </a:solidFill>
                <a:latin typeface="微软雅黑" panose="020B0503020204020204" pitchFamily="34" charset="-122"/>
                <a:ea typeface="微软雅黑" panose="020B0503020204020204" pitchFamily="34" charset="-122"/>
                <a:sym typeface="+mn-ea"/>
              </a:rPr>
              <a:t>        </a:t>
            </a:r>
            <a:r>
              <a:rPr lang="en-US" altLang="zh-CN" sz="1600" dirty="0" err="1">
                <a:solidFill>
                  <a:srgbClr val="595959"/>
                </a:solidFill>
                <a:latin typeface="微软雅黑" panose="020B0503020204020204" pitchFamily="34" charset="-122"/>
                <a:ea typeface="微软雅黑" panose="020B0503020204020204" pitchFamily="34" charset="-122"/>
                <a:sym typeface="+mn-ea"/>
              </a:rPr>
              <a:t>broken_line_chart</a:t>
            </a:r>
            <a:r>
              <a:rPr lang="en-US" altLang="zh-CN" sz="1600" dirty="0">
                <a:solidFill>
                  <a:srgbClr val="595959"/>
                </a:solidFill>
                <a:latin typeface="微软雅黑" panose="020B0503020204020204" pitchFamily="34" charset="-122"/>
                <a:ea typeface="微软雅黑" panose="020B0503020204020204" pitchFamily="34" charset="-122"/>
                <a:sym typeface="+mn-ea"/>
              </a:rPr>
              <a:t>(data['data'])</a:t>
            </a:r>
          </a:p>
          <a:p>
            <a:pPr>
              <a:lnSpc>
                <a:spcPct val="150000"/>
              </a:lnSpc>
              <a:defRPr/>
            </a:pPr>
            <a:r>
              <a:rPr lang="en-US" altLang="zh-CN" sz="1600" dirty="0">
                <a:solidFill>
                  <a:srgbClr val="595959"/>
                </a:solidFill>
                <a:latin typeface="微软雅黑" panose="020B0503020204020204" pitchFamily="34" charset="-122"/>
                <a:ea typeface="微软雅黑" panose="020B0503020204020204" pitchFamily="34" charset="-122"/>
                <a:sym typeface="+mn-ea"/>
              </a:rPr>
              <a:t>    }</a:t>
            </a:r>
          </a:p>
          <a:p>
            <a:pPr>
              <a:lnSpc>
                <a:spcPct val="150000"/>
              </a:lnSpc>
              <a:defRPr/>
            </a:pPr>
            <a:r>
              <a:rPr lang="en-US" altLang="zh-CN" sz="1600" dirty="0">
                <a:solidFill>
                  <a:srgbClr val="595959"/>
                </a:solidFill>
                <a:latin typeface="微软雅黑" panose="020B0503020204020204" pitchFamily="34" charset="-122"/>
                <a:ea typeface="微软雅黑" panose="020B0503020204020204" pitchFamily="34" charset="-122"/>
                <a:sym typeface="+mn-ea"/>
              </a:rPr>
              <a:t>});</a:t>
            </a:r>
          </a:p>
        </p:txBody>
      </p:sp>
    </p:spTree>
    <p:extLst>
      <p:ext uri="{BB962C8B-B14F-4D97-AF65-F5344CB8AC3E}">
        <p14:creationId xmlns:p14="http://schemas.microsoft.com/office/powerpoint/2010/main" val="242223119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27054" y="2750922"/>
            <a:ext cx="6552728" cy="1754326"/>
          </a:xfrm>
          <a:prstGeom prst="rect">
            <a:avLst/>
          </a:prstGeom>
        </p:spPr>
        <p:txBody>
          <a:bodyPr wrap="square">
            <a:spAutoFit/>
          </a:bodyPr>
          <a:lstStyle/>
          <a:p>
            <a:pPr>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rPr>
              <a:t>（</a:t>
            </a:r>
            <a:r>
              <a:rPr lang="en-US" altLang="zh-CN" sz="1800" dirty="0">
                <a:solidFill>
                  <a:srgbClr val="595959"/>
                </a:solidFill>
                <a:latin typeface="微软雅黑" panose="020B0503020204020204" pitchFamily="34" charset="-122"/>
                <a:ea typeface="微软雅黑" panose="020B0503020204020204" pitchFamily="34" charset="-122"/>
              </a:rPr>
              <a:t>2</a:t>
            </a:r>
            <a:r>
              <a:rPr lang="zh-CN" altLang="en-US" sz="1800" dirty="0">
                <a:solidFill>
                  <a:srgbClr val="595959"/>
                </a:solidFill>
                <a:latin typeface="微软雅黑" panose="020B0503020204020204" pitchFamily="34" charset="-122"/>
                <a:ea typeface="微软雅黑" panose="020B0503020204020204" pitchFamily="34" charset="-122"/>
              </a:rPr>
              <a:t>）按照接口定义一个视图函数</a:t>
            </a:r>
            <a:r>
              <a:rPr lang="en-US" altLang="zh-CN" sz="1800" dirty="0" err="1">
                <a:solidFill>
                  <a:srgbClr val="0075CC"/>
                </a:solidFill>
                <a:latin typeface="微软雅黑" panose="020B0503020204020204" pitchFamily="34" charset="-122"/>
                <a:ea typeface="微软雅黑" panose="020B0503020204020204" pitchFamily="34" charset="-122"/>
              </a:rPr>
              <a:t>return_brokenline_data</a:t>
            </a:r>
            <a:r>
              <a:rPr lang="en-US" altLang="zh-CN" sz="1800" dirty="0">
                <a:solidFill>
                  <a:srgbClr val="0075CC"/>
                </a:solidFill>
                <a:latin typeface="微软雅黑" panose="020B0503020204020204" pitchFamily="34" charset="-122"/>
                <a:ea typeface="微软雅黑" panose="020B0503020204020204" pitchFamily="34" charset="-122"/>
              </a:rPr>
              <a:t>()</a:t>
            </a:r>
            <a:r>
              <a:rPr lang="zh-CN" altLang="en-US" sz="1800" dirty="0">
                <a:solidFill>
                  <a:srgbClr val="595959"/>
                </a:solidFill>
                <a:latin typeface="微软雅黑" panose="020B0503020204020204" pitchFamily="34" charset="-122"/>
                <a:ea typeface="微软雅黑" panose="020B0503020204020204" pitchFamily="34" charset="-122"/>
              </a:rPr>
              <a:t>，该函数用于将近</a:t>
            </a:r>
            <a:r>
              <a:rPr lang="en-US" altLang="zh-CN" sz="1800" dirty="0">
                <a:solidFill>
                  <a:srgbClr val="0075CC"/>
                </a:solidFill>
                <a:latin typeface="微软雅黑" panose="020B0503020204020204" pitchFamily="34" charset="-122"/>
                <a:ea typeface="微软雅黑" panose="020B0503020204020204" pitchFamily="34" charset="-122"/>
              </a:rPr>
              <a:t>14</a:t>
            </a:r>
            <a:r>
              <a:rPr lang="zh-CN" altLang="en-US" sz="1800" dirty="0">
                <a:solidFill>
                  <a:srgbClr val="0075CC"/>
                </a:solidFill>
                <a:latin typeface="微软雅黑" panose="020B0503020204020204" pitchFamily="34" charset="-122"/>
                <a:ea typeface="微软雅黑" panose="020B0503020204020204" pitchFamily="34" charset="-122"/>
              </a:rPr>
              <a:t>天</a:t>
            </a:r>
            <a:r>
              <a:rPr lang="zh-CN" altLang="en-US" sz="1800" dirty="0">
                <a:solidFill>
                  <a:srgbClr val="595959"/>
                </a:solidFill>
                <a:latin typeface="微软雅黑" panose="020B0503020204020204" pitchFamily="34" charset="-122"/>
                <a:ea typeface="微软雅黑" panose="020B0503020204020204" pitchFamily="34" charset="-122"/>
              </a:rPr>
              <a:t>同一街道</a:t>
            </a:r>
            <a:r>
              <a:rPr lang="en-US" altLang="zh-CN" sz="1800" dirty="0">
                <a:solidFill>
                  <a:srgbClr val="0075CC"/>
                </a:solidFill>
                <a:latin typeface="微软雅黑" panose="020B0503020204020204" pitchFamily="34" charset="-122"/>
                <a:ea typeface="微软雅黑" panose="020B0503020204020204" pitchFamily="34" charset="-122"/>
              </a:rPr>
              <a:t>1</a:t>
            </a:r>
            <a:r>
              <a:rPr lang="zh-CN" altLang="en-US" sz="1800" dirty="0">
                <a:solidFill>
                  <a:srgbClr val="0075CC"/>
                </a:solidFill>
                <a:latin typeface="微软雅黑" panose="020B0503020204020204" pitchFamily="34" charset="-122"/>
                <a:ea typeface="微软雅黑" panose="020B0503020204020204" pitchFamily="34" charset="-122"/>
              </a:rPr>
              <a:t>室</a:t>
            </a:r>
            <a:r>
              <a:rPr lang="en-US" altLang="zh-CN" sz="1800" dirty="0">
                <a:solidFill>
                  <a:srgbClr val="0075CC"/>
                </a:solidFill>
                <a:latin typeface="微软雅黑" panose="020B0503020204020204" pitchFamily="34" charset="-122"/>
                <a:ea typeface="微软雅黑" panose="020B0503020204020204" pitchFamily="34" charset="-122"/>
              </a:rPr>
              <a:t>1</a:t>
            </a:r>
            <a:r>
              <a:rPr lang="zh-CN" altLang="en-US" sz="1800" dirty="0">
                <a:solidFill>
                  <a:srgbClr val="0075CC"/>
                </a:solidFill>
                <a:latin typeface="微软雅黑" panose="020B0503020204020204" pitchFamily="34" charset="-122"/>
                <a:ea typeface="微软雅黑" panose="020B0503020204020204" pitchFamily="34" charset="-122"/>
              </a:rPr>
              <a:t>厅</a:t>
            </a:r>
            <a:r>
              <a:rPr lang="zh-CN" altLang="en-US" sz="1800" dirty="0">
                <a:solidFill>
                  <a:srgbClr val="595959"/>
                </a:solidFill>
                <a:latin typeface="微软雅黑" panose="020B0503020204020204" pitchFamily="34" charset="-122"/>
                <a:ea typeface="微软雅黑" panose="020B0503020204020204" pitchFamily="34" charset="-122"/>
              </a:rPr>
              <a:t>、</a:t>
            </a:r>
            <a:r>
              <a:rPr lang="en-US" altLang="zh-CN" sz="1800" dirty="0">
                <a:solidFill>
                  <a:srgbClr val="0075CC"/>
                </a:solidFill>
                <a:latin typeface="微软雅黑" panose="020B0503020204020204" pitchFamily="34" charset="-122"/>
                <a:ea typeface="微软雅黑" panose="020B0503020204020204" pitchFamily="34" charset="-122"/>
              </a:rPr>
              <a:t>2</a:t>
            </a:r>
            <a:r>
              <a:rPr lang="zh-CN" altLang="en-US" sz="1800" dirty="0">
                <a:solidFill>
                  <a:srgbClr val="0075CC"/>
                </a:solidFill>
                <a:latin typeface="微软雅黑" panose="020B0503020204020204" pitchFamily="34" charset="-122"/>
                <a:ea typeface="微软雅黑" panose="020B0503020204020204" pitchFamily="34" charset="-122"/>
              </a:rPr>
              <a:t>室</a:t>
            </a:r>
            <a:r>
              <a:rPr lang="en-US" altLang="zh-CN" sz="1800" dirty="0">
                <a:solidFill>
                  <a:srgbClr val="0075CC"/>
                </a:solidFill>
                <a:latin typeface="微软雅黑" panose="020B0503020204020204" pitchFamily="34" charset="-122"/>
                <a:ea typeface="微软雅黑" panose="020B0503020204020204" pitchFamily="34" charset="-122"/>
              </a:rPr>
              <a:t>1</a:t>
            </a:r>
            <a:r>
              <a:rPr lang="zh-CN" altLang="en-US" sz="1800" dirty="0">
                <a:solidFill>
                  <a:srgbClr val="0075CC"/>
                </a:solidFill>
                <a:latin typeface="微软雅黑" panose="020B0503020204020204" pitchFamily="34" charset="-122"/>
                <a:ea typeface="微软雅黑" panose="020B0503020204020204" pitchFamily="34" charset="-122"/>
              </a:rPr>
              <a:t>厅</a:t>
            </a:r>
            <a:r>
              <a:rPr lang="zh-CN" altLang="en-US" sz="1800" dirty="0">
                <a:solidFill>
                  <a:srgbClr val="595959"/>
                </a:solidFill>
                <a:latin typeface="微软雅黑" panose="020B0503020204020204" pitchFamily="34" charset="-122"/>
                <a:ea typeface="微软雅黑" panose="020B0503020204020204" pitchFamily="34" charset="-122"/>
              </a:rPr>
              <a:t> 、</a:t>
            </a:r>
            <a:r>
              <a:rPr lang="en-US" altLang="zh-CN" sz="1800" dirty="0">
                <a:solidFill>
                  <a:srgbClr val="0075CC"/>
                </a:solidFill>
                <a:latin typeface="微软雅黑" panose="020B0503020204020204" pitchFamily="34" charset="-122"/>
                <a:ea typeface="微软雅黑" panose="020B0503020204020204" pitchFamily="34" charset="-122"/>
              </a:rPr>
              <a:t>2</a:t>
            </a:r>
            <a:r>
              <a:rPr lang="zh-CN" altLang="en-US" sz="1800" dirty="0">
                <a:solidFill>
                  <a:srgbClr val="0075CC"/>
                </a:solidFill>
                <a:latin typeface="微软雅黑" panose="020B0503020204020204" pitchFamily="34" charset="-122"/>
                <a:ea typeface="微软雅黑" panose="020B0503020204020204" pitchFamily="34" charset="-122"/>
              </a:rPr>
              <a:t>室</a:t>
            </a:r>
            <a:r>
              <a:rPr lang="en-US" altLang="zh-CN" sz="1800" dirty="0">
                <a:solidFill>
                  <a:srgbClr val="0075CC"/>
                </a:solidFill>
                <a:latin typeface="微软雅黑" panose="020B0503020204020204" pitchFamily="34" charset="-122"/>
                <a:ea typeface="微软雅黑" panose="020B0503020204020204" pitchFamily="34" charset="-122"/>
              </a:rPr>
              <a:t>2</a:t>
            </a:r>
            <a:r>
              <a:rPr lang="zh-CN" altLang="en-US" sz="1800" dirty="0">
                <a:solidFill>
                  <a:srgbClr val="0075CC"/>
                </a:solidFill>
                <a:latin typeface="微软雅黑" panose="020B0503020204020204" pitchFamily="34" charset="-122"/>
                <a:ea typeface="微软雅黑" panose="020B0503020204020204" pitchFamily="34" charset="-122"/>
              </a:rPr>
              <a:t>厅</a:t>
            </a:r>
            <a:r>
              <a:rPr lang="zh-CN" altLang="en-US" sz="1800" dirty="0">
                <a:solidFill>
                  <a:srgbClr val="595959"/>
                </a:solidFill>
                <a:latin typeface="微软雅黑" panose="020B0503020204020204" pitchFamily="34" charset="-122"/>
                <a:ea typeface="微软雅黑" panose="020B0503020204020204" pitchFamily="34" charset="-122"/>
              </a:rPr>
              <a:t>、</a:t>
            </a:r>
            <a:r>
              <a:rPr lang="en-US" altLang="zh-CN" sz="1800" dirty="0">
                <a:solidFill>
                  <a:srgbClr val="595959"/>
                </a:solidFill>
                <a:latin typeface="微软雅黑" panose="020B0503020204020204" pitchFamily="34" charset="-122"/>
                <a:ea typeface="微软雅黑" panose="020B0503020204020204" pitchFamily="34" charset="-122"/>
              </a:rPr>
              <a:t>3</a:t>
            </a:r>
            <a:r>
              <a:rPr lang="zh-CN" altLang="en-US" sz="1800" dirty="0">
                <a:solidFill>
                  <a:srgbClr val="0075CC"/>
                </a:solidFill>
                <a:latin typeface="微软雅黑" panose="020B0503020204020204" pitchFamily="34" charset="-122"/>
                <a:ea typeface="微软雅黑" panose="020B0503020204020204" pitchFamily="34" charset="-122"/>
              </a:rPr>
              <a:t>室</a:t>
            </a:r>
            <a:r>
              <a:rPr lang="en-US" altLang="zh-CN" sz="1800" dirty="0">
                <a:solidFill>
                  <a:srgbClr val="0075CC"/>
                </a:solidFill>
                <a:latin typeface="微软雅黑" panose="020B0503020204020204" pitchFamily="34" charset="-122"/>
                <a:ea typeface="微软雅黑" panose="020B0503020204020204" pitchFamily="34" charset="-122"/>
              </a:rPr>
              <a:t>2</a:t>
            </a:r>
            <a:r>
              <a:rPr lang="zh-CN" altLang="en-US" sz="1800" dirty="0">
                <a:solidFill>
                  <a:srgbClr val="0075CC"/>
                </a:solidFill>
                <a:latin typeface="微软雅黑" panose="020B0503020204020204" pitchFamily="34" charset="-122"/>
                <a:ea typeface="微软雅黑" panose="020B0503020204020204" pitchFamily="34" charset="-122"/>
              </a:rPr>
              <a:t>厅</a:t>
            </a:r>
            <a:r>
              <a:rPr lang="zh-CN" altLang="en-US" sz="1800" dirty="0">
                <a:solidFill>
                  <a:srgbClr val="595959"/>
                </a:solidFill>
                <a:latin typeface="微软雅黑" panose="020B0503020204020204" pitchFamily="34" charset="-122"/>
                <a:ea typeface="微软雅黑" panose="020B0503020204020204" pitchFamily="34" charset="-122"/>
              </a:rPr>
              <a:t>这</a:t>
            </a:r>
            <a:r>
              <a:rPr lang="en-US" altLang="zh-CN" sz="1800" dirty="0">
                <a:solidFill>
                  <a:srgbClr val="595959"/>
                </a:solidFill>
                <a:latin typeface="微软雅黑" panose="020B0503020204020204" pitchFamily="34" charset="-122"/>
                <a:ea typeface="微软雅黑" panose="020B0503020204020204" pitchFamily="34" charset="-122"/>
              </a:rPr>
              <a:t>4</a:t>
            </a:r>
            <a:r>
              <a:rPr lang="zh-CN" altLang="en-US" sz="1800" dirty="0">
                <a:solidFill>
                  <a:srgbClr val="595959"/>
                </a:solidFill>
                <a:latin typeface="微软雅黑" panose="020B0503020204020204" pitchFamily="34" charset="-122"/>
                <a:ea typeface="微软雅黑" panose="020B0503020204020204" pitchFamily="34" charset="-122"/>
              </a:rPr>
              <a:t>种户型房源的</a:t>
            </a:r>
            <a:r>
              <a:rPr lang="zh-CN" altLang="en-US" sz="1800" dirty="0">
                <a:solidFill>
                  <a:srgbClr val="0075CC"/>
                </a:solidFill>
                <a:latin typeface="微软雅黑" panose="020B0503020204020204" pitchFamily="34" charset="-122"/>
                <a:ea typeface="微软雅黑" panose="020B0503020204020204" pitchFamily="34" charset="-122"/>
              </a:rPr>
              <a:t>平均价格</a:t>
            </a:r>
            <a:r>
              <a:rPr lang="zh-CN" altLang="en-US" sz="1800" dirty="0">
                <a:solidFill>
                  <a:srgbClr val="595959"/>
                </a:solidFill>
                <a:latin typeface="微软雅黑" panose="020B0503020204020204" pitchFamily="34" charset="-122"/>
                <a:ea typeface="微软雅黑" panose="020B0503020204020204" pitchFamily="34" charset="-122"/>
              </a:rPr>
              <a:t>和</a:t>
            </a:r>
            <a:r>
              <a:rPr lang="zh-CN" altLang="en-US" sz="1800" dirty="0">
                <a:solidFill>
                  <a:srgbClr val="0075CC"/>
                </a:solidFill>
                <a:latin typeface="微软雅黑" panose="020B0503020204020204" pitchFamily="34" charset="-122"/>
                <a:ea typeface="微软雅黑" panose="020B0503020204020204" pitchFamily="34" charset="-122"/>
              </a:rPr>
              <a:t>时间序列</a:t>
            </a:r>
            <a:r>
              <a:rPr lang="zh-CN" altLang="en-US" sz="1800" dirty="0">
                <a:solidFill>
                  <a:srgbClr val="595959"/>
                </a:solidFill>
                <a:latin typeface="微软雅黑" panose="020B0503020204020204" pitchFamily="34" charset="-122"/>
                <a:ea typeface="微软雅黑" panose="020B0503020204020204" pitchFamily="34" charset="-122"/>
              </a:rPr>
              <a:t>经过预处理、变换后，返回数据可视化工具</a:t>
            </a:r>
            <a:r>
              <a:rPr lang="en-US" altLang="zh-CN" sz="1800" dirty="0" err="1">
                <a:solidFill>
                  <a:srgbClr val="595959"/>
                </a:solidFill>
                <a:latin typeface="微软雅黑" panose="020B0503020204020204" pitchFamily="34" charset="-122"/>
                <a:ea typeface="微软雅黑" panose="020B0503020204020204" pitchFamily="34" charset="-122"/>
              </a:rPr>
              <a:t>ECharts</a:t>
            </a:r>
            <a:r>
              <a:rPr lang="zh-CN" altLang="en-US" sz="1800" dirty="0">
                <a:solidFill>
                  <a:srgbClr val="595959"/>
                </a:solidFill>
                <a:latin typeface="微软雅黑" panose="020B0503020204020204" pitchFamily="34" charset="-122"/>
                <a:ea typeface="微软雅黑" panose="020B0503020204020204" pitchFamily="34" charset="-122"/>
              </a:rPr>
              <a:t>要求的</a:t>
            </a:r>
            <a:r>
              <a:rPr lang="en-US" altLang="zh-CN" sz="1800" dirty="0">
                <a:solidFill>
                  <a:srgbClr val="0075CC"/>
                </a:solidFill>
                <a:latin typeface="微软雅黑" panose="020B0503020204020204" pitchFamily="34" charset="-122"/>
                <a:ea typeface="微软雅黑" panose="020B0503020204020204" pitchFamily="34" charset="-122"/>
              </a:rPr>
              <a:t>JSON</a:t>
            </a:r>
            <a:r>
              <a:rPr lang="zh-CN" altLang="en-US" sz="1800" dirty="0">
                <a:solidFill>
                  <a:srgbClr val="0075CC"/>
                </a:solidFill>
                <a:latin typeface="微软雅黑" panose="020B0503020204020204" pitchFamily="34" charset="-122"/>
                <a:ea typeface="微软雅黑" panose="020B0503020204020204" pitchFamily="34" charset="-122"/>
              </a:rPr>
              <a:t>格式</a:t>
            </a:r>
            <a:r>
              <a:rPr lang="zh-CN" altLang="en-US" sz="1800" dirty="0">
                <a:solidFill>
                  <a:srgbClr val="595959"/>
                </a:solidFill>
                <a:latin typeface="微软雅黑" panose="020B0503020204020204" pitchFamily="34" charset="-122"/>
                <a:ea typeface="微软雅黑" panose="020B0503020204020204" pitchFamily="34" charset="-122"/>
              </a:rPr>
              <a:t>的数据。</a:t>
            </a:r>
          </a:p>
        </p:txBody>
      </p:sp>
      <p:sp>
        <p:nvSpPr>
          <p:cNvPr id="6"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9.5.3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获取平均价格和时间序列</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7" name="图片 6"/>
          <p:cNvPicPr>
            <a:picLocks noChangeAspect="1"/>
          </p:cNvPicPr>
          <p:nvPr/>
        </p:nvPicPr>
        <p:blipFill>
          <a:blip r:embed="rId3"/>
          <a:stretch>
            <a:fillRect/>
          </a:stretch>
        </p:blipFill>
        <p:spPr>
          <a:xfrm>
            <a:off x="766614" y="2088373"/>
            <a:ext cx="2995709" cy="3229748"/>
          </a:xfrm>
          <a:prstGeom prst="rect">
            <a:avLst/>
          </a:prstGeom>
        </p:spPr>
      </p:pic>
      <p:grpSp>
        <p:nvGrpSpPr>
          <p:cNvPr id="8" name="组合 18">
            <a:extLst>
              <a:ext uri="{FF2B5EF4-FFF2-40B4-BE49-F238E27FC236}">
                <a16:creationId xmlns:a16="http://schemas.microsoft.com/office/drawing/2014/main" id="{2B542E9E-0ADD-4266-A889-F99B1E170665}"/>
              </a:ext>
            </a:extLst>
          </p:cNvPr>
          <p:cNvGrpSpPr>
            <a:grpSpLocks/>
          </p:cNvGrpSpPr>
          <p:nvPr/>
        </p:nvGrpSpPr>
        <p:grpSpPr bwMode="auto">
          <a:xfrm>
            <a:off x="9160470" y="5318121"/>
            <a:ext cx="2119312" cy="387350"/>
            <a:chOff x="6356350" y="4705038"/>
            <a:chExt cx="2119842" cy="387349"/>
          </a:xfrm>
        </p:grpSpPr>
        <p:pic>
          <p:nvPicPr>
            <p:cNvPr id="9"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11"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12"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3" name="半闭框 12">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14" name="半闭框 13">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15"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346931465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99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通过折线图展示户型价格走势</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逻辑，能够在后端实现</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通过折线图展示户型价格走势</a:t>
            </a: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9.5.4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通过折线图展示户型价格走势</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13498783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55046" y="2826084"/>
            <a:ext cx="6408712" cy="1754326"/>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当浏览器发送的</a:t>
            </a:r>
            <a:r>
              <a:rPr lang="en-US" altLang="zh-CN" sz="1800">
                <a:solidFill>
                  <a:srgbClr val="0075CC"/>
                </a:solidFill>
                <a:latin typeface="微软雅黑" panose="020B0503020204020204" pitchFamily="34" charset="-122"/>
                <a:ea typeface="微软雅黑" panose="020B0503020204020204" pitchFamily="34" charset="-122"/>
              </a:rPr>
              <a:t>Ajax</a:t>
            </a:r>
            <a:r>
              <a:rPr lang="zh-CN" altLang="en-US" sz="1800">
                <a:solidFill>
                  <a:srgbClr val="0075CC"/>
                </a:solidFill>
                <a:latin typeface="微软雅黑" panose="020B0503020204020204" pitchFamily="34" charset="-122"/>
                <a:ea typeface="微软雅黑" panose="020B0503020204020204" pitchFamily="34" charset="-122"/>
              </a:rPr>
              <a:t>请求</a:t>
            </a:r>
            <a:r>
              <a:rPr lang="zh-CN" altLang="en-US" sz="1800">
                <a:solidFill>
                  <a:srgbClr val="595959"/>
                </a:solidFill>
                <a:latin typeface="微软雅黑" panose="020B0503020204020204" pitchFamily="34" charset="-122"/>
                <a:ea typeface="微软雅黑" panose="020B0503020204020204" pitchFamily="34" charset="-122"/>
              </a:rPr>
              <a:t>成功后，会调用</a:t>
            </a:r>
            <a:r>
              <a:rPr lang="en-US" altLang="zh-CN" sz="1800">
                <a:solidFill>
                  <a:srgbClr val="0075CC"/>
                </a:solidFill>
                <a:latin typeface="微软雅黑" panose="020B0503020204020204" pitchFamily="34" charset="-122"/>
                <a:ea typeface="微软雅黑" panose="020B0503020204020204" pitchFamily="34" charset="-122"/>
              </a:rPr>
              <a:t>broken_line_chart()</a:t>
            </a:r>
            <a:r>
              <a:rPr lang="zh-CN" altLang="en-US" sz="1800">
                <a:solidFill>
                  <a:srgbClr val="595959"/>
                </a:solidFill>
                <a:latin typeface="微软雅黑" panose="020B0503020204020204" pitchFamily="34" charset="-122"/>
                <a:ea typeface="微软雅黑" panose="020B0503020204020204" pitchFamily="34" charset="-122"/>
              </a:rPr>
              <a:t>函数通过</a:t>
            </a:r>
            <a:r>
              <a:rPr lang="en-US" altLang="zh-CN" sz="1800">
                <a:solidFill>
                  <a:srgbClr val="595959"/>
                </a:solidFill>
                <a:latin typeface="微软雅黑" panose="020B0503020204020204" pitchFamily="34" charset="-122"/>
                <a:ea typeface="微软雅黑" panose="020B0503020204020204" pitchFamily="34" charset="-122"/>
              </a:rPr>
              <a:t>ECharts</a:t>
            </a:r>
            <a:r>
              <a:rPr lang="zh-CN" altLang="en-US" sz="1800">
                <a:solidFill>
                  <a:srgbClr val="595959"/>
                </a:solidFill>
                <a:latin typeface="微软雅黑" panose="020B0503020204020204" pitchFamily="34" charset="-122"/>
                <a:ea typeface="微软雅黑" panose="020B0503020204020204" pitchFamily="34" charset="-122"/>
              </a:rPr>
              <a:t>绘制</a:t>
            </a:r>
            <a:r>
              <a:rPr lang="zh-CN" altLang="en-US" sz="1800">
                <a:solidFill>
                  <a:srgbClr val="0075CC"/>
                </a:solidFill>
                <a:latin typeface="微软雅黑" panose="020B0503020204020204" pitchFamily="34" charset="-122"/>
                <a:ea typeface="微软雅黑" panose="020B0503020204020204" pitchFamily="34" charset="-122"/>
              </a:rPr>
              <a:t>折线图</a:t>
            </a:r>
            <a:r>
              <a:rPr lang="zh-CN" altLang="en-US" sz="1800">
                <a:solidFill>
                  <a:srgbClr val="595959"/>
                </a:solidFill>
                <a:latin typeface="微软雅黑" panose="020B0503020204020204" pitchFamily="34" charset="-122"/>
                <a:ea typeface="微软雅黑" panose="020B0503020204020204" pitchFamily="34" charset="-122"/>
              </a:rPr>
              <a:t>。在</a:t>
            </a:r>
            <a:r>
              <a:rPr lang="en-US" altLang="zh-CN" sz="1800">
                <a:solidFill>
                  <a:srgbClr val="595959"/>
                </a:solidFill>
                <a:latin typeface="微软雅黑" panose="020B0503020204020204" pitchFamily="34" charset="-122"/>
                <a:ea typeface="微软雅黑" panose="020B0503020204020204" pitchFamily="34" charset="-122"/>
              </a:rPr>
              <a:t>house</a:t>
            </a:r>
            <a:r>
              <a:rPr lang="zh-CN" altLang="en-US" sz="1800">
                <a:solidFill>
                  <a:srgbClr val="595959"/>
                </a:solidFill>
                <a:latin typeface="微软雅黑" panose="020B0503020204020204" pitchFamily="34" charset="-122"/>
                <a:ea typeface="微软雅黑" panose="020B0503020204020204" pitchFamily="34" charset="-122"/>
              </a:rPr>
              <a:t>项目的</a:t>
            </a:r>
            <a:r>
              <a:rPr lang="en-US" altLang="zh-CN" sz="1800">
                <a:solidFill>
                  <a:srgbClr val="595959"/>
                </a:solidFill>
                <a:latin typeface="微软雅黑" panose="020B0503020204020204" pitchFamily="34" charset="-122"/>
                <a:ea typeface="微软雅黑" panose="020B0503020204020204" pitchFamily="34" charset="-122"/>
              </a:rPr>
              <a:t>static/js</a:t>
            </a:r>
            <a:r>
              <a:rPr lang="zh-CN" altLang="en-US" sz="1800">
                <a:solidFill>
                  <a:srgbClr val="595959"/>
                </a:solidFill>
                <a:latin typeface="微软雅黑" panose="020B0503020204020204" pitchFamily="34" charset="-122"/>
                <a:ea typeface="微软雅黑" panose="020B0503020204020204" pitchFamily="34" charset="-122"/>
              </a:rPr>
              <a:t>目录下，</a:t>
            </a:r>
            <a:r>
              <a:rPr lang="en-US" altLang="zh-CN" sz="1800">
                <a:solidFill>
                  <a:srgbClr val="595959"/>
                </a:solidFill>
                <a:latin typeface="微软雅黑" panose="020B0503020204020204" pitchFamily="34" charset="-122"/>
                <a:ea typeface="微软雅黑" panose="020B0503020204020204" pitchFamily="34" charset="-122"/>
              </a:rPr>
              <a:t>show_broken_line_data.js</a:t>
            </a:r>
            <a:r>
              <a:rPr lang="zh-CN" altLang="en-US" sz="1800">
                <a:solidFill>
                  <a:srgbClr val="595959"/>
                </a:solidFill>
                <a:latin typeface="微软雅黑" panose="020B0503020204020204" pitchFamily="34" charset="-122"/>
                <a:ea typeface="微软雅黑" panose="020B0503020204020204" pitchFamily="34" charset="-122"/>
              </a:rPr>
              <a:t>文件中存放了</a:t>
            </a:r>
            <a:r>
              <a:rPr lang="en-US" altLang="zh-CN" sz="1800">
                <a:solidFill>
                  <a:srgbClr val="595959"/>
                </a:solidFill>
                <a:latin typeface="微软雅黑" panose="020B0503020204020204" pitchFamily="34" charset="-122"/>
                <a:ea typeface="微软雅黑" panose="020B0503020204020204" pitchFamily="34" charset="-122"/>
              </a:rPr>
              <a:t>broken_line_chart()</a:t>
            </a:r>
            <a:r>
              <a:rPr lang="zh-CN" altLang="en-US" sz="1800">
                <a:solidFill>
                  <a:srgbClr val="595959"/>
                </a:solidFill>
                <a:latin typeface="微软雅黑" panose="020B0503020204020204" pitchFamily="34" charset="-122"/>
                <a:ea typeface="微软雅黑" panose="020B0503020204020204" pitchFamily="34" charset="-122"/>
              </a:rPr>
              <a:t>函数的代码。</a:t>
            </a:r>
          </a:p>
        </p:txBody>
      </p:sp>
      <p:sp>
        <p:nvSpPr>
          <p:cNvPr id="5"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9.5.4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通过折线图展示户型价格走势</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7" name="图片 6"/>
          <p:cNvPicPr>
            <a:picLocks noChangeAspect="1"/>
          </p:cNvPicPr>
          <p:nvPr/>
        </p:nvPicPr>
        <p:blipFill>
          <a:blip r:embed="rId3"/>
          <a:stretch>
            <a:fillRect/>
          </a:stretch>
        </p:blipFill>
        <p:spPr>
          <a:xfrm>
            <a:off x="766614" y="2088373"/>
            <a:ext cx="2995709" cy="3229748"/>
          </a:xfrm>
          <a:prstGeom prst="rect">
            <a:avLst/>
          </a:prstGeom>
        </p:spPr>
      </p:pic>
      <p:grpSp>
        <p:nvGrpSpPr>
          <p:cNvPr id="8" name="组合 18">
            <a:extLst>
              <a:ext uri="{FF2B5EF4-FFF2-40B4-BE49-F238E27FC236}">
                <a16:creationId xmlns:a16="http://schemas.microsoft.com/office/drawing/2014/main" id="{2B542E9E-0ADD-4266-A889-F99B1E170665}"/>
              </a:ext>
            </a:extLst>
          </p:cNvPr>
          <p:cNvGrpSpPr>
            <a:grpSpLocks/>
          </p:cNvGrpSpPr>
          <p:nvPr/>
        </p:nvGrpSpPr>
        <p:grpSpPr bwMode="auto">
          <a:xfrm>
            <a:off x="8944446" y="4930771"/>
            <a:ext cx="2119312" cy="387350"/>
            <a:chOff x="6356350" y="4705038"/>
            <a:chExt cx="2119842" cy="387349"/>
          </a:xfrm>
        </p:grpSpPr>
        <p:pic>
          <p:nvPicPr>
            <p:cNvPr id="9"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12" name="矩形 11">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13"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4" name="半闭框 13">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15" name="半闭框 14">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16"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387221635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30997"/>
          </a:xfrm>
          <a:prstGeom prst="rect">
            <a:avLst/>
          </a:prstGeom>
          <a:noFill/>
        </p:spPr>
        <p:txBody>
          <a:bodyPr wrap="square" lIns="91443" tIns="45720" rIns="91443" bIns="45720" rtlCol="0">
            <a:spAutoFit/>
          </a:bodyPr>
          <a:lstStyle/>
          <a:p>
            <a:r>
              <a:rPr lang="zh-CN" altLang="en-US" sz="4800" b="1">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预测房价走势可视化</a:t>
            </a:r>
            <a:endParaRPr lang="zh-CN" altLang="en-US" sz="4800" b="1" dirty="0">
              <a:solidFill>
                <a:schemeClr val="accent1"/>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a:solidFill>
                  <a:srgbClr val="FAFAFA"/>
                </a:solidFill>
                <a:latin typeface="微软雅黑" panose="020B0503020204020204" pitchFamily="34" charset="-122"/>
                <a:ea typeface="微软雅黑" panose="020B0503020204020204" pitchFamily="34" charset="-122"/>
                <a:cs typeface="+mn-ea"/>
                <a:sym typeface="+mn-lt"/>
              </a:rPr>
              <a:t>9.6</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61405612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99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了解</a:t>
            </a:r>
            <a:r>
              <a:rPr lang="zh-CN" altLang="en-US" sz="2000" dirty="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线性回归算法</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，能够说出线性回归算法的</a:t>
            </a:r>
            <a:r>
              <a:rPr lang="zh-CN" altLang="en-US" sz="2000" dirty="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概念</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与</a:t>
            </a:r>
            <a:r>
              <a:rPr lang="zh-CN" altLang="en-US" sz="2000" dirty="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应用</a:t>
            </a:r>
            <a:endParaRPr lang="en-US" altLang="zh-CN" sz="2000" dirty="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9.6.1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线性回归算法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53173615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94606" y="2628316"/>
            <a:ext cx="4969992" cy="1938992"/>
          </a:xfrm>
          <a:prstGeom prst="rect">
            <a:avLst/>
          </a:prstGeom>
        </p:spPr>
        <p:txBody>
          <a:bodyPr wrap="square">
            <a:spAutoFit/>
          </a:bodyPr>
          <a:lstStyle/>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详情页左侧的房源基本信息如图所示。</a:t>
            </a:r>
            <a:endParaRPr lang="en-US" altLang="zh-CN" sz="1600">
              <a:solidFill>
                <a:srgbClr val="595959"/>
              </a:solidFill>
              <a:latin typeface="微软雅黑" panose="020B0503020204020204" pitchFamily="34" charset="-122"/>
              <a:ea typeface="微软雅黑" panose="020B0503020204020204" pitchFamily="34" charset="-122"/>
            </a:endParaRPr>
          </a:p>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页面展示的房源信息包括</a:t>
            </a:r>
            <a:r>
              <a:rPr lang="zh-CN" altLang="en-US" sz="1600">
                <a:solidFill>
                  <a:srgbClr val="0075CC"/>
                </a:solidFill>
                <a:latin typeface="微软雅黑" panose="020B0503020204020204" pitchFamily="34" charset="-122"/>
                <a:ea typeface="微软雅黑" panose="020B0503020204020204" pitchFamily="34" charset="-122"/>
              </a:rPr>
              <a:t>标题</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图片</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价格</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收藏</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基本属性</a:t>
            </a:r>
            <a:r>
              <a:rPr lang="zh-CN" altLang="en-US" sz="1600">
                <a:solidFill>
                  <a:srgbClr val="595959"/>
                </a:solidFill>
                <a:latin typeface="微软雅黑" panose="020B0503020204020204" pitchFamily="34" charset="-122"/>
                <a:ea typeface="微软雅黑" panose="020B0503020204020204" pitchFamily="34" charset="-122"/>
              </a:rPr>
              <a:t>和</a:t>
            </a:r>
            <a:r>
              <a:rPr lang="zh-CN" altLang="en-US" sz="1600">
                <a:solidFill>
                  <a:srgbClr val="0075CC"/>
                </a:solidFill>
                <a:latin typeface="微软雅黑" panose="020B0503020204020204" pitchFamily="34" charset="-122"/>
                <a:ea typeface="微软雅黑" panose="020B0503020204020204" pitchFamily="34" charset="-122"/>
              </a:rPr>
              <a:t>房屋卖点</a:t>
            </a:r>
            <a:r>
              <a:rPr lang="zh-CN" altLang="en-US" sz="1600">
                <a:solidFill>
                  <a:srgbClr val="595959"/>
                </a:solidFill>
                <a:latin typeface="微软雅黑" panose="020B0503020204020204" pitchFamily="34" charset="-122"/>
                <a:ea typeface="微软雅黑" panose="020B0503020204020204" pitchFamily="34" charset="-122"/>
              </a:rPr>
              <a:t>，其中基本属性又包括</a:t>
            </a:r>
            <a:r>
              <a:rPr lang="zh-CN" altLang="en-US" sz="1600">
                <a:solidFill>
                  <a:srgbClr val="0075CC"/>
                </a:solidFill>
                <a:latin typeface="微软雅黑" panose="020B0503020204020204" pitchFamily="34" charset="-122"/>
                <a:ea typeface="微软雅黑" panose="020B0503020204020204" pitchFamily="34" charset="-122"/>
              </a:rPr>
              <a:t>房屋户型</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所在区域</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建筑面积</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租住类型</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房屋朝向</a:t>
            </a:r>
            <a:r>
              <a:rPr lang="zh-CN" altLang="en-US" sz="1600">
                <a:solidFill>
                  <a:srgbClr val="595959"/>
                </a:solidFill>
                <a:latin typeface="微软雅黑" panose="020B0503020204020204" pitchFamily="34" charset="-122"/>
                <a:ea typeface="微软雅黑" panose="020B0503020204020204" pitchFamily="34" charset="-122"/>
              </a:rPr>
              <a:t>和</a:t>
            </a:r>
            <a:r>
              <a:rPr lang="zh-CN" altLang="en-US" sz="1600">
                <a:solidFill>
                  <a:srgbClr val="0075CC"/>
                </a:solidFill>
                <a:latin typeface="微软雅黑" panose="020B0503020204020204" pitchFamily="34" charset="-122"/>
                <a:ea typeface="微软雅黑" panose="020B0503020204020204" pitchFamily="34" charset="-122"/>
              </a:rPr>
              <a:t>房东电话</a:t>
            </a:r>
            <a:r>
              <a:rPr lang="zh-CN" altLang="en-US" sz="1600">
                <a:solidFill>
                  <a:srgbClr val="595959"/>
                </a:solidFill>
                <a:latin typeface="微软雅黑" panose="020B0503020204020204" pitchFamily="34" charset="-122"/>
                <a:ea typeface="微软雅黑" panose="020B0503020204020204" pitchFamily="34" charset="-122"/>
              </a:rPr>
              <a:t>，房屋卖点又包括</a:t>
            </a:r>
            <a:r>
              <a:rPr lang="zh-CN" altLang="en-US" sz="1600">
                <a:solidFill>
                  <a:srgbClr val="0075CC"/>
                </a:solidFill>
                <a:latin typeface="微软雅黑" panose="020B0503020204020204" pitchFamily="34" charset="-122"/>
                <a:ea typeface="微软雅黑" panose="020B0503020204020204" pitchFamily="34" charset="-122"/>
              </a:rPr>
              <a:t>交通条件</a:t>
            </a:r>
            <a:r>
              <a:rPr lang="zh-CN" altLang="en-US" sz="1600">
                <a:solidFill>
                  <a:srgbClr val="595959"/>
                </a:solidFill>
                <a:latin typeface="微软雅黑" panose="020B0503020204020204" pitchFamily="34" charset="-122"/>
                <a:ea typeface="微软雅黑" panose="020B0503020204020204" pitchFamily="34" charset="-122"/>
              </a:rPr>
              <a:t>和</a:t>
            </a:r>
            <a:r>
              <a:rPr lang="zh-CN" altLang="en-US" sz="1600">
                <a:solidFill>
                  <a:srgbClr val="0075CC"/>
                </a:solidFill>
                <a:latin typeface="微软雅黑" panose="020B0503020204020204" pitchFamily="34" charset="-122"/>
                <a:ea typeface="微软雅黑" panose="020B0503020204020204" pitchFamily="34" charset="-122"/>
              </a:rPr>
              <a:t>优势条件</a:t>
            </a:r>
            <a:r>
              <a:rPr lang="zh-CN" altLang="en-US" sz="1600">
                <a:solidFill>
                  <a:srgbClr val="595959"/>
                </a:solidFill>
                <a:latin typeface="微软雅黑" panose="020B0503020204020204" pitchFamily="34" charset="-122"/>
                <a:ea typeface="微软雅黑" panose="020B0503020204020204" pitchFamily="34" charset="-122"/>
              </a:rPr>
              <a:t>。</a:t>
            </a:r>
          </a:p>
        </p:txBody>
      </p:sp>
      <p:sp>
        <p:nvSpPr>
          <p:cNvPr id="8"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9.1.1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房源基本信息展示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026"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246" y="1125538"/>
            <a:ext cx="3672408" cy="4944549"/>
          </a:xfrm>
          <a:prstGeom prst="rect">
            <a:avLst/>
          </a:prstGeom>
          <a:solidFill>
            <a:schemeClr val="tx1"/>
          </a:solidFill>
          <a:ln>
            <a:solidFill>
              <a:schemeClr val="tx1"/>
            </a:solidFill>
          </a:ln>
        </p:spPr>
      </p:pic>
    </p:spTree>
    <p:extLst>
      <p:ext uri="{BB962C8B-B14F-4D97-AF65-F5344CB8AC3E}">
        <p14:creationId xmlns:p14="http://schemas.microsoft.com/office/powerpoint/2010/main" val="129425856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39022" y="1701602"/>
            <a:ext cx="6624736" cy="2585323"/>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线性回归</a:t>
            </a:r>
            <a:r>
              <a:rPr lang="zh-CN" altLang="en-US" sz="1800">
                <a:solidFill>
                  <a:srgbClr val="595959"/>
                </a:solidFill>
                <a:latin typeface="微软雅黑" panose="020B0503020204020204" pitchFamily="34" charset="-122"/>
                <a:ea typeface="微软雅黑" panose="020B0503020204020204" pitchFamily="34" charset="-122"/>
              </a:rPr>
              <a:t>是一种应用极为广泛的</a:t>
            </a:r>
            <a:r>
              <a:rPr lang="zh-CN" altLang="en-US" sz="1800">
                <a:solidFill>
                  <a:srgbClr val="0075CC"/>
                </a:solidFill>
                <a:latin typeface="微软雅黑" panose="020B0503020204020204" pitchFamily="34" charset="-122"/>
                <a:ea typeface="微软雅黑" panose="020B0503020204020204" pitchFamily="34" charset="-122"/>
              </a:rPr>
              <a:t>统计分析方法</a:t>
            </a:r>
            <a:r>
              <a:rPr lang="zh-CN" altLang="en-US" sz="1800">
                <a:solidFill>
                  <a:srgbClr val="595959"/>
                </a:solidFill>
                <a:latin typeface="微软雅黑" panose="020B0503020204020204" pitchFamily="34" charset="-122"/>
                <a:ea typeface="微软雅黑" panose="020B0503020204020204" pitchFamily="34" charset="-122"/>
              </a:rPr>
              <a:t>，该方法利用数理统计中的回归分析来确定两种或两种以上变量间相互依赖的定量关系。在回归分析中，若只有一个</a:t>
            </a:r>
            <a:r>
              <a:rPr lang="zh-CN" altLang="en-US" sz="1800">
                <a:solidFill>
                  <a:srgbClr val="0075CC"/>
                </a:solidFill>
                <a:latin typeface="微软雅黑" panose="020B0503020204020204" pitchFamily="34" charset="-122"/>
                <a:ea typeface="微软雅黑" panose="020B0503020204020204" pitchFamily="34" charset="-122"/>
              </a:rPr>
              <a:t>自变量</a:t>
            </a:r>
            <a:r>
              <a:rPr lang="zh-CN" altLang="en-US" sz="1800">
                <a:solidFill>
                  <a:srgbClr val="595959"/>
                </a:solidFill>
                <a:latin typeface="微软雅黑" panose="020B0503020204020204" pitchFamily="34" charset="-122"/>
                <a:ea typeface="微软雅黑" panose="020B0503020204020204" pitchFamily="34" charset="-122"/>
              </a:rPr>
              <a:t>和一个</a:t>
            </a:r>
            <a:r>
              <a:rPr lang="zh-CN" altLang="en-US" sz="1800">
                <a:solidFill>
                  <a:srgbClr val="0075CC"/>
                </a:solidFill>
                <a:latin typeface="微软雅黑" panose="020B0503020204020204" pitchFamily="34" charset="-122"/>
                <a:ea typeface="微软雅黑" panose="020B0503020204020204" pitchFamily="34" charset="-122"/>
              </a:rPr>
              <a:t>因变量</a:t>
            </a:r>
            <a:r>
              <a:rPr lang="zh-CN" altLang="en-US" sz="1800">
                <a:solidFill>
                  <a:srgbClr val="595959"/>
                </a:solidFill>
                <a:latin typeface="微软雅黑" panose="020B0503020204020204" pitchFamily="34" charset="-122"/>
                <a:ea typeface="微软雅黑" panose="020B0503020204020204" pitchFamily="34" charset="-122"/>
              </a:rPr>
              <a:t>，且二者的关系可使用一条</a:t>
            </a:r>
            <a:r>
              <a:rPr lang="zh-CN" altLang="en-US" sz="1800">
                <a:solidFill>
                  <a:srgbClr val="0075CC"/>
                </a:solidFill>
                <a:latin typeface="微软雅黑" panose="020B0503020204020204" pitchFamily="34" charset="-122"/>
                <a:ea typeface="微软雅黑" panose="020B0503020204020204" pitchFamily="34" charset="-122"/>
              </a:rPr>
              <a:t>直线近似表示</a:t>
            </a:r>
            <a:r>
              <a:rPr lang="zh-CN" altLang="en-US" sz="1800">
                <a:solidFill>
                  <a:srgbClr val="595959"/>
                </a:solidFill>
                <a:latin typeface="微软雅黑" panose="020B0503020204020204" pitchFamily="34" charset="-122"/>
                <a:ea typeface="微软雅黑" panose="020B0503020204020204" pitchFamily="34" charset="-122"/>
              </a:rPr>
              <a:t>，则称为</a:t>
            </a:r>
            <a:r>
              <a:rPr lang="zh-CN" altLang="en-US" sz="1800">
                <a:solidFill>
                  <a:srgbClr val="0075CC"/>
                </a:solidFill>
                <a:latin typeface="微软雅黑" panose="020B0503020204020204" pitchFamily="34" charset="-122"/>
                <a:ea typeface="微软雅黑" panose="020B0503020204020204" pitchFamily="34" charset="-122"/>
              </a:rPr>
              <a:t>一元线性回归分析</a:t>
            </a:r>
            <a:r>
              <a:rPr lang="zh-CN" altLang="en-US" sz="1800">
                <a:solidFill>
                  <a:srgbClr val="595959"/>
                </a:solidFill>
                <a:latin typeface="微软雅黑" panose="020B0503020204020204" pitchFamily="34" charset="-122"/>
                <a:ea typeface="微软雅黑" panose="020B0503020204020204" pitchFamily="34" charset="-122"/>
              </a:rPr>
              <a:t>；若有</a:t>
            </a:r>
            <a:r>
              <a:rPr lang="zh-CN" altLang="en-US" sz="1800">
                <a:solidFill>
                  <a:srgbClr val="0075CC"/>
                </a:solidFill>
                <a:latin typeface="微软雅黑" panose="020B0503020204020204" pitchFamily="34" charset="-122"/>
                <a:ea typeface="微软雅黑" panose="020B0503020204020204" pitchFamily="34" charset="-122"/>
              </a:rPr>
              <a:t>两个</a:t>
            </a:r>
            <a:r>
              <a:rPr lang="zh-CN" altLang="en-US" sz="1800">
                <a:solidFill>
                  <a:srgbClr val="595959"/>
                </a:solidFill>
                <a:latin typeface="微软雅黑" panose="020B0503020204020204" pitchFamily="34" charset="-122"/>
                <a:ea typeface="微软雅黑" panose="020B0503020204020204" pitchFamily="34" charset="-122"/>
              </a:rPr>
              <a:t>或</a:t>
            </a:r>
            <a:r>
              <a:rPr lang="zh-CN" altLang="en-US" sz="1800">
                <a:solidFill>
                  <a:srgbClr val="0075CC"/>
                </a:solidFill>
                <a:latin typeface="微软雅黑" panose="020B0503020204020204" pitchFamily="34" charset="-122"/>
                <a:ea typeface="微软雅黑" panose="020B0503020204020204" pitchFamily="34" charset="-122"/>
              </a:rPr>
              <a:t>两个以上</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自变量</a:t>
            </a:r>
            <a:r>
              <a:rPr lang="zh-CN" altLang="en-US" sz="1800">
                <a:solidFill>
                  <a:srgbClr val="595959"/>
                </a:solidFill>
                <a:latin typeface="微软雅黑" panose="020B0503020204020204" pitchFamily="34" charset="-122"/>
                <a:ea typeface="微软雅黑" panose="020B0503020204020204" pitchFamily="34" charset="-122"/>
              </a:rPr>
              <a:t>，且</a:t>
            </a:r>
            <a:r>
              <a:rPr lang="zh-CN" altLang="en-US" sz="1800">
                <a:solidFill>
                  <a:srgbClr val="0075CC"/>
                </a:solidFill>
                <a:latin typeface="微软雅黑" panose="020B0503020204020204" pitchFamily="34" charset="-122"/>
                <a:ea typeface="微软雅黑" panose="020B0503020204020204" pitchFamily="34" charset="-122"/>
              </a:rPr>
              <a:t>因变量</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自变量</a:t>
            </a:r>
            <a:r>
              <a:rPr lang="zh-CN" altLang="en-US" sz="1800">
                <a:solidFill>
                  <a:srgbClr val="595959"/>
                </a:solidFill>
                <a:latin typeface="微软雅黑" panose="020B0503020204020204" pitchFamily="34" charset="-122"/>
                <a:ea typeface="微软雅黑" panose="020B0503020204020204" pitchFamily="34" charset="-122"/>
              </a:rPr>
              <a:t>之间是</a:t>
            </a:r>
            <a:r>
              <a:rPr lang="zh-CN" altLang="en-US" sz="1800">
                <a:solidFill>
                  <a:srgbClr val="0075CC"/>
                </a:solidFill>
                <a:latin typeface="微软雅黑" panose="020B0503020204020204" pitchFamily="34" charset="-122"/>
                <a:ea typeface="微软雅黑" panose="020B0503020204020204" pitchFamily="34" charset="-122"/>
              </a:rPr>
              <a:t>线性关系</a:t>
            </a:r>
            <a:r>
              <a:rPr lang="zh-CN" altLang="en-US" sz="1800">
                <a:solidFill>
                  <a:srgbClr val="595959"/>
                </a:solidFill>
                <a:latin typeface="微软雅黑" panose="020B0503020204020204" pitchFamily="34" charset="-122"/>
                <a:ea typeface="微软雅黑" panose="020B0503020204020204" pitchFamily="34" charset="-122"/>
              </a:rPr>
              <a:t>，则称为</a:t>
            </a:r>
            <a:r>
              <a:rPr lang="zh-CN" altLang="en-US" sz="1800">
                <a:solidFill>
                  <a:srgbClr val="0075CC"/>
                </a:solidFill>
                <a:latin typeface="微软雅黑" panose="020B0503020204020204" pitchFamily="34" charset="-122"/>
                <a:ea typeface="微软雅黑" panose="020B0503020204020204" pitchFamily="34" charset="-122"/>
              </a:rPr>
              <a:t>多元线性回归分析</a:t>
            </a:r>
            <a:r>
              <a:rPr lang="zh-CN" altLang="en-US" sz="1800">
                <a:solidFill>
                  <a:srgbClr val="595959"/>
                </a:solidFill>
                <a:latin typeface="微软雅黑" panose="020B0503020204020204" pitchFamily="34" charset="-122"/>
                <a:ea typeface="微软雅黑" panose="020B0503020204020204" pitchFamily="34" charset="-122"/>
              </a:rPr>
              <a:t>。</a:t>
            </a:r>
          </a:p>
        </p:txBody>
      </p:sp>
      <p:pic>
        <p:nvPicPr>
          <p:cNvPr id="7" name="图片 6"/>
          <p:cNvPicPr>
            <a:picLocks noChangeAspect="1"/>
          </p:cNvPicPr>
          <p:nvPr/>
        </p:nvPicPr>
        <p:blipFill>
          <a:blip r:embed="rId3"/>
          <a:stretch>
            <a:fillRect/>
          </a:stretch>
        </p:blipFill>
        <p:spPr>
          <a:xfrm>
            <a:off x="766614" y="2088373"/>
            <a:ext cx="2995709" cy="3229748"/>
          </a:xfrm>
          <a:prstGeom prst="rect">
            <a:avLst/>
          </a:prstGeom>
        </p:spPr>
      </p:pic>
      <p:sp>
        <p:nvSpPr>
          <p:cNvPr id="17"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9.6.1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线性回归算法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18" name="矩形 17"/>
          <p:cNvSpPr/>
          <p:nvPr/>
        </p:nvSpPr>
        <p:spPr bwMode="auto">
          <a:xfrm>
            <a:off x="4583038" y="4365898"/>
            <a:ext cx="6480720" cy="5040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y = w'x+e</a:t>
            </a:r>
          </a:p>
        </p:txBody>
      </p:sp>
      <p:sp>
        <p:nvSpPr>
          <p:cNvPr id="4" name="矩形 3"/>
          <p:cNvSpPr/>
          <p:nvPr/>
        </p:nvSpPr>
        <p:spPr>
          <a:xfrm>
            <a:off x="4583038" y="5064205"/>
            <a:ext cx="6610809" cy="507831"/>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y</a:t>
            </a:r>
            <a:r>
              <a:rPr lang="zh-CN" altLang="en-US" sz="1800">
                <a:solidFill>
                  <a:srgbClr val="595959"/>
                </a:solidFill>
                <a:latin typeface="微软雅黑" panose="020B0503020204020204" pitchFamily="34" charset="-122"/>
                <a:ea typeface="微软雅黑" panose="020B0503020204020204" pitchFamily="34" charset="-122"/>
              </a:rPr>
              <a:t>表示</a:t>
            </a:r>
            <a:r>
              <a:rPr lang="zh-CN" altLang="en-US" sz="1800">
                <a:solidFill>
                  <a:srgbClr val="0075CC"/>
                </a:solidFill>
                <a:latin typeface="微软雅黑" panose="020B0503020204020204" pitchFamily="34" charset="-122"/>
                <a:ea typeface="微软雅黑" panose="020B0503020204020204" pitchFamily="34" charset="-122"/>
              </a:rPr>
              <a:t>因变量</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x</a:t>
            </a:r>
            <a:r>
              <a:rPr lang="zh-CN" altLang="en-US" sz="1800">
                <a:solidFill>
                  <a:srgbClr val="595959"/>
                </a:solidFill>
                <a:latin typeface="微软雅黑" panose="020B0503020204020204" pitchFamily="34" charset="-122"/>
                <a:ea typeface="微软雅黑" panose="020B0503020204020204" pitchFamily="34" charset="-122"/>
              </a:rPr>
              <a:t>表示</a:t>
            </a:r>
            <a:r>
              <a:rPr lang="zh-CN" altLang="en-US" sz="1800">
                <a:solidFill>
                  <a:srgbClr val="0075CC"/>
                </a:solidFill>
                <a:latin typeface="微软雅黑" panose="020B0503020204020204" pitchFamily="34" charset="-122"/>
                <a:ea typeface="微软雅黑" panose="020B0503020204020204" pitchFamily="34" charset="-122"/>
              </a:rPr>
              <a:t>自变量</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e</a:t>
            </a:r>
            <a:r>
              <a:rPr lang="zh-CN" altLang="en-US" sz="1800">
                <a:solidFill>
                  <a:srgbClr val="595959"/>
                </a:solidFill>
                <a:latin typeface="微软雅黑" panose="020B0503020204020204" pitchFamily="34" charset="-122"/>
                <a:ea typeface="微软雅黑" panose="020B0503020204020204" pitchFamily="34" charset="-122"/>
              </a:rPr>
              <a:t>为</a:t>
            </a:r>
            <a:r>
              <a:rPr lang="zh-CN" altLang="en-US" sz="1800">
                <a:solidFill>
                  <a:srgbClr val="0075CC"/>
                </a:solidFill>
                <a:latin typeface="微软雅黑" panose="020B0503020204020204" pitchFamily="34" charset="-122"/>
                <a:ea typeface="微软雅黑" panose="020B0503020204020204" pitchFamily="34" charset="-122"/>
              </a:rPr>
              <a:t>误差</a:t>
            </a:r>
            <a:r>
              <a:rPr lang="zh-CN" altLang="en-US" sz="1800">
                <a:solidFill>
                  <a:srgbClr val="595959"/>
                </a:solidFill>
                <a:latin typeface="微软雅黑" panose="020B0503020204020204" pitchFamily="34" charset="-122"/>
                <a:ea typeface="微软雅黑" panose="020B0503020204020204" pitchFamily="34" charset="-122"/>
              </a:rPr>
              <a:t>服从均值为0的</a:t>
            </a:r>
            <a:r>
              <a:rPr lang="zh-CN" altLang="en-US" sz="1800">
                <a:solidFill>
                  <a:srgbClr val="0075CC"/>
                </a:solidFill>
                <a:latin typeface="微软雅黑" panose="020B0503020204020204" pitchFamily="34" charset="-122"/>
                <a:ea typeface="微软雅黑" panose="020B0503020204020204" pitchFamily="34" charset="-122"/>
              </a:rPr>
              <a:t>正态分布</a:t>
            </a:r>
            <a:r>
              <a:rPr lang="zh-CN" altLang="en-US" sz="1800">
                <a:solidFill>
                  <a:srgbClr val="595959"/>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274403304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0630" y="1103727"/>
            <a:ext cx="9721080" cy="553998"/>
          </a:xfrm>
          <a:prstGeom prst="rect">
            <a:avLst/>
          </a:prstGeom>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假设某公司去年各月产品</a:t>
            </a:r>
            <a:r>
              <a:rPr lang="zh-CN" altLang="en-US" sz="2000" dirty="0">
                <a:solidFill>
                  <a:srgbClr val="0075CC"/>
                </a:solidFill>
                <a:latin typeface="微软雅黑" panose="020B0503020204020204" pitchFamily="34" charset="-122"/>
                <a:ea typeface="微软雅黑" panose="020B0503020204020204" pitchFamily="34" charset="-122"/>
              </a:rPr>
              <a:t>销售额</a:t>
            </a:r>
            <a:r>
              <a:rPr lang="zh-CN" altLang="en-US" sz="2000" dirty="0">
                <a:solidFill>
                  <a:srgbClr val="595959"/>
                </a:solidFill>
                <a:latin typeface="微软雅黑" panose="020B0503020204020204" pitchFamily="34" charset="-122"/>
                <a:ea typeface="微软雅黑" panose="020B0503020204020204" pitchFamily="34" charset="-122"/>
              </a:rPr>
              <a:t>以及投入的</a:t>
            </a:r>
            <a:r>
              <a:rPr lang="zh-CN" altLang="en-US" sz="2000" dirty="0">
                <a:solidFill>
                  <a:srgbClr val="0075CC"/>
                </a:solidFill>
                <a:latin typeface="微软雅黑" panose="020B0503020204020204" pitchFamily="34" charset="-122"/>
                <a:ea typeface="微软雅黑" panose="020B0503020204020204" pitchFamily="34" charset="-122"/>
              </a:rPr>
              <a:t>广告费</a:t>
            </a:r>
            <a:r>
              <a:rPr lang="zh-CN" altLang="en-US" sz="2000" dirty="0">
                <a:solidFill>
                  <a:srgbClr val="595959"/>
                </a:solidFill>
                <a:latin typeface="微软雅黑" panose="020B0503020204020204" pitchFamily="34" charset="-122"/>
                <a:ea typeface="微软雅黑" panose="020B0503020204020204" pitchFamily="34" charset="-122"/>
              </a:rPr>
              <a:t>具体如表所示。</a:t>
            </a:r>
          </a:p>
        </p:txBody>
      </p:sp>
      <p:sp>
        <p:nvSpPr>
          <p:cNvPr id="17"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9.6.1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线性回归算法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aphicFrame>
        <p:nvGraphicFramePr>
          <p:cNvPr id="8" name="表格 7"/>
          <p:cNvGraphicFramePr>
            <a:graphicFrameLocks noGrp="1"/>
          </p:cNvGraphicFramePr>
          <p:nvPr>
            <p:extLst>
              <p:ext uri="{D42A27DB-BD31-4B8C-83A1-F6EECF244321}">
                <p14:modId xmlns:p14="http://schemas.microsoft.com/office/powerpoint/2010/main" val="3255651807"/>
              </p:ext>
            </p:extLst>
          </p:nvPr>
        </p:nvGraphicFramePr>
        <p:xfrm>
          <a:off x="2926854" y="2061642"/>
          <a:ext cx="6264696" cy="3959995"/>
        </p:xfrm>
        <a:graphic>
          <a:graphicData uri="http://schemas.openxmlformats.org/drawingml/2006/table">
            <a:tbl>
              <a:tblPr/>
              <a:tblGrid>
                <a:gridCol w="1229578">
                  <a:extLst>
                    <a:ext uri="{9D8B030D-6E8A-4147-A177-3AD203B41FA5}">
                      <a16:colId xmlns:a16="http://schemas.microsoft.com/office/drawing/2014/main" val="3778545926"/>
                    </a:ext>
                  </a:extLst>
                </a:gridCol>
                <a:gridCol w="2517559">
                  <a:extLst>
                    <a:ext uri="{9D8B030D-6E8A-4147-A177-3AD203B41FA5}">
                      <a16:colId xmlns:a16="http://schemas.microsoft.com/office/drawing/2014/main" val="2034797012"/>
                    </a:ext>
                  </a:extLst>
                </a:gridCol>
                <a:gridCol w="2517559">
                  <a:extLst>
                    <a:ext uri="{9D8B030D-6E8A-4147-A177-3AD203B41FA5}">
                      <a16:colId xmlns:a16="http://schemas.microsoft.com/office/drawing/2014/main" val="1509376315"/>
                    </a:ext>
                  </a:extLst>
                </a:gridCol>
              </a:tblGrid>
              <a:tr h="304615">
                <a:tc>
                  <a:txBody>
                    <a:bodyPr/>
                    <a:lstStyle/>
                    <a:p>
                      <a:pPr marL="0" algn="ctr" defTabSz="1219200" rtl="0" eaLnBrk="1" fontAlgn="ctr" latinLnBrk="0" hangingPunct="1"/>
                      <a:r>
                        <a:rPr lang="zh-CN" altLang="en-US" sz="1600" b="1"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月份</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600" b="1"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广告费（万元）</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600" b="1"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销售额（万元）</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10093537"/>
                  </a:ext>
                </a:extLst>
              </a:tr>
              <a:tr h="304615">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月</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9</a:t>
                      </a:r>
                      <a:endParaRPr 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09484653"/>
                  </a:ext>
                </a:extLst>
              </a:tr>
              <a:tr h="304615">
                <a:tc>
                  <a:txBody>
                    <a:bodyPr/>
                    <a:lstStyle/>
                    <a:p>
                      <a:pPr marL="0" marR="0" lvl="0" indent="0" algn="l" defTabSz="1219200" rtl="0" eaLnBrk="1" fontAlgn="ctr" latinLnBrk="0" hangingPunct="1">
                        <a:lnSpc>
                          <a:spcPct val="100000"/>
                        </a:lnSpc>
                        <a:spcBef>
                          <a:spcPts val="0"/>
                        </a:spcBef>
                        <a:spcAft>
                          <a:spcPts val="0"/>
                        </a:spcAft>
                        <a:buClrTx/>
                        <a:buSzTx/>
                        <a:buFontTx/>
                        <a:buNone/>
                        <a:tabLst/>
                        <a:defRPr/>
                      </a:pP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月</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8</a:t>
                      </a:r>
                      <a:endParaRPr 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20</a:t>
                      </a:r>
                      <a:endParaRPr 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61090594"/>
                  </a:ext>
                </a:extLst>
              </a:tr>
              <a:tr h="304615">
                <a:tc>
                  <a:txBody>
                    <a:bodyPr/>
                    <a:lstStyle/>
                    <a:p>
                      <a:pPr marL="0" marR="0" lvl="0" indent="0" algn="l" defTabSz="1219200" rtl="0" eaLnBrk="1" fontAlgn="ctr" latinLnBrk="0" hangingPunct="1">
                        <a:lnSpc>
                          <a:spcPct val="100000"/>
                        </a:lnSpc>
                        <a:spcBef>
                          <a:spcPts val="0"/>
                        </a:spcBef>
                        <a:spcAft>
                          <a:spcPts val="0"/>
                        </a:spcAft>
                        <a:buClrTx/>
                        <a:buSzTx/>
                        <a:buFontTx/>
                        <a:buNone/>
                        <a:tabLst/>
                        <a:defRPr/>
                      </a:pP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月</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9</a:t>
                      </a:r>
                      <a:endParaRPr 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22</a:t>
                      </a:r>
                      <a:endParaRPr 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84536881"/>
                  </a:ext>
                </a:extLst>
              </a:tr>
              <a:tr h="304615">
                <a:tc>
                  <a:txBody>
                    <a:bodyPr/>
                    <a:lstStyle/>
                    <a:p>
                      <a:pPr marL="0" marR="0" lvl="0" indent="0" algn="l" defTabSz="1219200" rtl="0" eaLnBrk="1" fontAlgn="ctr" latinLnBrk="0" hangingPunct="1">
                        <a:lnSpc>
                          <a:spcPct val="100000"/>
                        </a:lnSpc>
                        <a:spcBef>
                          <a:spcPts val="0"/>
                        </a:spcBef>
                        <a:spcAft>
                          <a:spcPts val="0"/>
                        </a:spcAft>
                        <a:buClrTx/>
                        <a:buSzTx/>
                        <a:buFontTx/>
                        <a:buNone/>
                        <a:tabLst/>
                        <a:defRPr/>
                      </a:pP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月</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8</a:t>
                      </a:r>
                      <a:endParaRPr 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15</a:t>
                      </a:r>
                      <a:endParaRPr 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67144048"/>
                  </a:ext>
                </a:extLst>
              </a:tr>
              <a:tr h="304615">
                <a:tc>
                  <a:txBody>
                    <a:bodyPr/>
                    <a:lstStyle/>
                    <a:p>
                      <a:pPr marL="0" marR="0" lvl="0" indent="0" algn="l" defTabSz="1219200" rtl="0" eaLnBrk="1" fontAlgn="ctr" latinLnBrk="0" hangingPunct="1">
                        <a:lnSpc>
                          <a:spcPct val="100000"/>
                        </a:lnSpc>
                        <a:spcBef>
                          <a:spcPts val="0"/>
                        </a:spcBef>
                        <a:spcAft>
                          <a:spcPts val="0"/>
                        </a:spcAft>
                        <a:buClrTx/>
                        <a:buSzTx/>
                        <a:buFontTx/>
                        <a:buNone/>
                        <a:tabLst/>
                        <a:defRPr/>
                      </a:pP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月</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7</a:t>
                      </a:r>
                      <a:endParaRPr 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17</a:t>
                      </a:r>
                      <a:endParaRPr 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317960408"/>
                  </a:ext>
                </a:extLst>
              </a:tr>
              <a:tr h="304615">
                <a:tc>
                  <a:txBody>
                    <a:bodyPr/>
                    <a:lstStyle/>
                    <a:p>
                      <a:pPr marL="0" marR="0" lvl="0" indent="0" algn="l" defTabSz="1219200" rtl="0" eaLnBrk="1" fontAlgn="ctr" latinLnBrk="0" hangingPunct="1">
                        <a:lnSpc>
                          <a:spcPct val="100000"/>
                        </a:lnSpc>
                        <a:spcBef>
                          <a:spcPts val="0"/>
                        </a:spcBef>
                        <a:spcAft>
                          <a:spcPts val="0"/>
                        </a:spcAft>
                        <a:buClrTx/>
                        <a:buSzTx/>
                        <a:buFontTx/>
                        <a:buNone/>
                        <a:tabLst/>
                        <a:defRPr/>
                      </a:pP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6</a:t>
                      </a:r>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月</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12</a:t>
                      </a:r>
                      <a:endParaRPr 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23</a:t>
                      </a:r>
                      <a:endParaRPr 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661073439"/>
                  </a:ext>
                </a:extLst>
              </a:tr>
              <a:tr h="304615">
                <a:tc>
                  <a:txBody>
                    <a:bodyPr/>
                    <a:lstStyle/>
                    <a:p>
                      <a:pPr marL="0" marR="0" lvl="0" indent="0" algn="l" defTabSz="1219200" rtl="0" eaLnBrk="1" fontAlgn="ctr" latinLnBrk="0" hangingPunct="1">
                        <a:lnSpc>
                          <a:spcPct val="100000"/>
                        </a:lnSpc>
                        <a:spcBef>
                          <a:spcPts val="0"/>
                        </a:spcBef>
                        <a:spcAft>
                          <a:spcPts val="0"/>
                        </a:spcAft>
                        <a:buClrTx/>
                        <a:buSzTx/>
                        <a:buFontTx/>
                        <a:buNone/>
                        <a:tabLst/>
                        <a:defRPr/>
                      </a:pP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7</a:t>
                      </a:r>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月</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6</a:t>
                      </a:r>
                      <a:endParaRPr 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18</a:t>
                      </a:r>
                      <a:endParaRPr 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599860033"/>
                  </a:ext>
                </a:extLst>
              </a:tr>
              <a:tr h="304615">
                <a:tc>
                  <a:txBody>
                    <a:bodyPr/>
                    <a:lstStyle/>
                    <a:p>
                      <a:pPr marL="0" marR="0" lvl="0" indent="0" algn="l" defTabSz="1219200" rtl="0" eaLnBrk="1" fontAlgn="ctr" latinLnBrk="0" hangingPunct="1">
                        <a:lnSpc>
                          <a:spcPct val="100000"/>
                        </a:lnSpc>
                        <a:spcBef>
                          <a:spcPts val="0"/>
                        </a:spcBef>
                        <a:spcAft>
                          <a:spcPts val="0"/>
                        </a:spcAft>
                        <a:buClrTx/>
                        <a:buSzTx/>
                        <a:buFontTx/>
                        <a:buNone/>
                        <a:tabLst/>
                        <a:defRPr/>
                      </a:pP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8</a:t>
                      </a:r>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月</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10</a:t>
                      </a:r>
                      <a:endParaRPr 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25</a:t>
                      </a:r>
                      <a:endParaRPr 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87701801"/>
                  </a:ext>
                </a:extLst>
              </a:tr>
              <a:tr h="304615">
                <a:tc>
                  <a:txBody>
                    <a:bodyPr/>
                    <a:lstStyle/>
                    <a:p>
                      <a:pPr marL="0" marR="0" lvl="0" indent="0" algn="l" defTabSz="1219200" rtl="0" eaLnBrk="1" fontAlgn="ctr" latinLnBrk="0" hangingPunct="1">
                        <a:lnSpc>
                          <a:spcPct val="100000"/>
                        </a:lnSpc>
                        <a:spcBef>
                          <a:spcPts val="0"/>
                        </a:spcBef>
                        <a:spcAft>
                          <a:spcPts val="0"/>
                        </a:spcAft>
                        <a:buClrTx/>
                        <a:buSzTx/>
                        <a:buFontTx/>
                        <a:buNone/>
                        <a:tabLst/>
                        <a:defRPr/>
                      </a:pP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9</a:t>
                      </a:r>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月</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6</a:t>
                      </a:r>
                      <a:endParaRPr 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10</a:t>
                      </a:r>
                      <a:endParaRPr 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793394274"/>
                  </a:ext>
                </a:extLst>
              </a:tr>
              <a:tr h="304615">
                <a:tc>
                  <a:txBody>
                    <a:bodyPr/>
                    <a:lstStyle/>
                    <a:p>
                      <a:pPr marL="0" marR="0" lvl="0" indent="0" algn="l" defTabSz="1219200" rtl="0" eaLnBrk="1" fontAlgn="ctr" latinLnBrk="0" hangingPunct="1">
                        <a:lnSpc>
                          <a:spcPct val="100000"/>
                        </a:lnSpc>
                        <a:spcBef>
                          <a:spcPts val="0"/>
                        </a:spcBef>
                        <a:spcAft>
                          <a:spcPts val="0"/>
                        </a:spcAft>
                        <a:buClrTx/>
                        <a:buSzTx/>
                        <a:buFontTx/>
                        <a:buNone/>
                        <a:tabLst/>
                        <a:defRPr/>
                      </a:pP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10</a:t>
                      </a:r>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月</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9</a:t>
                      </a:r>
                      <a:endParaRPr 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20</a:t>
                      </a:r>
                      <a:endParaRPr 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819333017"/>
                  </a:ext>
                </a:extLst>
              </a:tr>
              <a:tr h="304615">
                <a:tc>
                  <a:txBody>
                    <a:bodyPr/>
                    <a:lstStyle/>
                    <a:p>
                      <a:pPr marL="0" marR="0" lvl="0" indent="0" algn="l" defTabSz="1219200" rtl="0" eaLnBrk="1" fontAlgn="ctr" latinLnBrk="0" hangingPunct="1">
                        <a:lnSpc>
                          <a:spcPct val="100000"/>
                        </a:lnSpc>
                        <a:spcBef>
                          <a:spcPts val="0"/>
                        </a:spcBef>
                        <a:spcAft>
                          <a:spcPts val="0"/>
                        </a:spcAft>
                        <a:buClrTx/>
                        <a:buSzTx/>
                        <a:buFontTx/>
                        <a:buNone/>
                        <a:tabLst/>
                        <a:defRPr/>
                      </a:pP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11</a:t>
                      </a:r>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月</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10</a:t>
                      </a:r>
                      <a:endParaRPr 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20</a:t>
                      </a:r>
                      <a:endParaRPr 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39730240"/>
                  </a:ext>
                </a:extLst>
              </a:tr>
              <a:tr h="304615">
                <a:tc>
                  <a:txBody>
                    <a:bodyPr/>
                    <a:lstStyle/>
                    <a:p>
                      <a:pPr marL="0" marR="0" lvl="0" indent="0" algn="l" defTabSz="1219200" rtl="0" eaLnBrk="1" fontAlgn="ctr" latinLnBrk="0" hangingPunct="1">
                        <a:lnSpc>
                          <a:spcPct val="100000"/>
                        </a:lnSpc>
                        <a:spcBef>
                          <a:spcPts val="0"/>
                        </a:spcBef>
                        <a:spcAft>
                          <a:spcPts val="0"/>
                        </a:spcAft>
                        <a:buClrTx/>
                        <a:buSzTx/>
                        <a:buFontTx/>
                        <a:buNone/>
                        <a:tabLst/>
                        <a:defRPr/>
                      </a:pP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12</a:t>
                      </a:r>
                      <a:r>
                        <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月</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6</a:t>
                      </a:r>
                      <a:endParaRPr 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17</a:t>
                      </a:r>
                      <a:endParaRPr 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03264290"/>
                  </a:ext>
                </a:extLst>
              </a:tr>
            </a:tbl>
          </a:graphicData>
        </a:graphic>
      </p:graphicFrame>
    </p:spTree>
    <p:extLst>
      <p:ext uri="{BB962C8B-B14F-4D97-AF65-F5344CB8AC3E}">
        <p14:creationId xmlns:p14="http://schemas.microsoft.com/office/powerpoint/2010/main" val="182031799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8622" y="981522"/>
            <a:ext cx="9937104" cy="507831"/>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利用线性回归算法制作一条</a:t>
            </a:r>
            <a:r>
              <a:rPr lang="zh-CN" altLang="en-US" sz="1800">
                <a:solidFill>
                  <a:srgbClr val="0075CC"/>
                </a:solidFill>
                <a:latin typeface="微软雅黑" panose="020B0503020204020204" pitchFamily="34" charset="-122"/>
                <a:ea typeface="微软雅黑" panose="020B0503020204020204" pitchFamily="34" charset="-122"/>
              </a:rPr>
              <a:t>拟合直线</a:t>
            </a:r>
            <a:r>
              <a:rPr lang="zh-CN" altLang="en-US" sz="1800">
                <a:solidFill>
                  <a:srgbClr val="595959"/>
                </a:solidFill>
                <a:latin typeface="微软雅黑" panose="020B0503020204020204" pitchFamily="34" charset="-122"/>
                <a:ea typeface="微软雅黑" panose="020B0503020204020204" pitchFamily="34" charset="-122"/>
              </a:rPr>
              <a:t>，使这条直线尽可能符合</a:t>
            </a:r>
            <a:r>
              <a:rPr lang="zh-CN" altLang="en-US" sz="1800">
                <a:solidFill>
                  <a:srgbClr val="0075CC"/>
                </a:solidFill>
                <a:latin typeface="微软雅黑" panose="020B0503020204020204" pitchFamily="34" charset="-122"/>
                <a:ea typeface="微软雅黑" panose="020B0503020204020204" pitchFamily="34" charset="-122"/>
              </a:rPr>
              <a:t>广告费</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销售额</a:t>
            </a:r>
            <a:r>
              <a:rPr lang="zh-CN" altLang="en-US" sz="1800">
                <a:solidFill>
                  <a:srgbClr val="595959"/>
                </a:solidFill>
                <a:latin typeface="微软雅黑" panose="020B0503020204020204" pitchFamily="34" charset="-122"/>
                <a:ea typeface="微软雅黑" panose="020B0503020204020204" pitchFamily="34" charset="-122"/>
              </a:rPr>
              <a:t>数据的</a:t>
            </a:r>
            <a:r>
              <a:rPr lang="zh-CN" altLang="en-US" sz="1800">
                <a:solidFill>
                  <a:srgbClr val="0075CC"/>
                </a:solidFill>
                <a:latin typeface="微软雅黑" panose="020B0503020204020204" pitchFamily="34" charset="-122"/>
                <a:ea typeface="微软雅黑" panose="020B0503020204020204" pitchFamily="34" charset="-122"/>
              </a:rPr>
              <a:t>分布情况</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17"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9.6.1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线性回归算法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59394" name="图片 34" descr="图表, 散点图&#10;&#10;描述已自动生成"/>
          <p:cNvPicPr>
            <a:picLocks noChangeAspect="1" noChangeArrowheads="1"/>
          </p:cNvPicPr>
          <p:nvPr/>
        </p:nvPicPr>
        <p:blipFill>
          <a:blip r:embed="rId3">
            <a:extLst>
              <a:ext uri="{28A0092B-C50C-407E-A947-70E740481C1C}">
                <a14:useLocalDpi xmlns:a14="http://schemas.microsoft.com/office/drawing/2010/main" val="0"/>
              </a:ext>
            </a:extLst>
          </a:blip>
          <a:srcRect t="14787"/>
          <a:stretch>
            <a:fillRect/>
          </a:stretch>
        </p:blipFill>
        <p:spPr bwMode="auto">
          <a:xfrm>
            <a:off x="2677061" y="1650811"/>
            <a:ext cx="6288516" cy="3064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852767" y="4797946"/>
            <a:ext cx="9937104" cy="1200329"/>
          </a:xfrm>
          <a:prstGeom prst="rect">
            <a:avLst/>
          </a:prstGeom>
        </p:spPr>
        <p:txBody>
          <a:bodyPr wrap="square">
            <a:spAutoFit/>
          </a:bodyPr>
          <a:lstStyle/>
          <a:p>
            <a:pPr>
              <a:lnSpc>
                <a:spcPct val="150000"/>
              </a:lnSpc>
            </a:pPr>
            <a:r>
              <a:rPr lang="zh-CN" altLang="en-US" sz="1600">
                <a:solidFill>
                  <a:srgbClr val="0075CC"/>
                </a:solidFill>
                <a:latin typeface="微软雅黑" panose="020B0503020204020204" pitchFamily="34" charset="-122"/>
                <a:ea typeface="微软雅黑" panose="020B0503020204020204" pitchFamily="34" charset="-122"/>
              </a:rPr>
              <a:t>每个圆点</a:t>
            </a:r>
            <a:r>
              <a:rPr lang="zh-CN" altLang="en-US" sz="1600">
                <a:solidFill>
                  <a:srgbClr val="595959"/>
                </a:solidFill>
                <a:latin typeface="微软雅黑" panose="020B0503020204020204" pitchFamily="34" charset="-122"/>
                <a:ea typeface="微软雅黑" panose="020B0503020204020204" pitchFamily="34" charset="-122"/>
              </a:rPr>
              <a:t>在直角坐标系中的</a:t>
            </a:r>
            <a:r>
              <a:rPr lang="zh-CN" altLang="en-US" sz="1600">
                <a:solidFill>
                  <a:srgbClr val="0075CC"/>
                </a:solidFill>
                <a:latin typeface="微软雅黑" panose="020B0503020204020204" pitchFamily="34" charset="-122"/>
                <a:ea typeface="微软雅黑" panose="020B0503020204020204" pitchFamily="34" charset="-122"/>
              </a:rPr>
              <a:t>位置</a:t>
            </a:r>
            <a:r>
              <a:rPr lang="zh-CN" altLang="en-US" sz="1600">
                <a:solidFill>
                  <a:srgbClr val="595959"/>
                </a:solidFill>
                <a:latin typeface="微软雅黑" panose="020B0503020204020204" pitchFamily="34" charset="-122"/>
                <a:ea typeface="微软雅黑" panose="020B0503020204020204" pitchFamily="34" charset="-122"/>
              </a:rPr>
              <a:t>是由</a:t>
            </a:r>
            <a:r>
              <a:rPr lang="zh-CN" altLang="en-US" sz="1600">
                <a:solidFill>
                  <a:srgbClr val="0075CC"/>
                </a:solidFill>
                <a:latin typeface="微软雅黑" panose="020B0503020204020204" pitchFamily="34" charset="-122"/>
                <a:ea typeface="微软雅黑" panose="020B0503020204020204" pitchFamily="34" charset="-122"/>
              </a:rPr>
              <a:t>广告费</a:t>
            </a:r>
            <a:r>
              <a:rPr lang="zh-CN" altLang="en-US" sz="1600">
                <a:solidFill>
                  <a:srgbClr val="595959"/>
                </a:solidFill>
                <a:latin typeface="微软雅黑" panose="020B0503020204020204" pitchFamily="34" charset="-122"/>
                <a:ea typeface="微软雅黑" panose="020B0503020204020204" pitchFamily="34" charset="-122"/>
              </a:rPr>
              <a:t>（单位：万元）和</a:t>
            </a:r>
            <a:r>
              <a:rPr lang="zh-CN" altLang="en-US" sz="1600">
                <a:solidFill>
                  <a:srgbClr val="0075CC"/>
                </a:solidFill>
                <a:latin typeface="微软雅黑" panose="020B0503020204020204" pitchFamily="34" charset="-122"/>
                <a:ea typeface="微软雅黑" panose="020B0503020204020204" pitchFamily="34" charset="-122"/>
              </a:rPr>
              <a:t>销售额</a:t>
            </a:r>
            <a:r>
              <a:rPr lang="zh-CN" altLang="en-US" sz="1600">
                <a:solidFill>
                  <a:srgbClr val="595959"/>
                </a:solidFill>
                <a:latin typeface="微软雅黑" panose="020B0503020204020204" pitchFamily="34" charset="-122"/>
                <a:ea typeface="微软雅黑" panose="020B0503020204020204" pitchFamily="34" charset="-122"/>
              </a:rPr>
              <a:t>（单位：万元）的</a:t>
            </a:r>
            <a:r>
              <a:rPr lang="zh-CN" altLang="en-US" sz="1600">
                <a:solidFill>
                  <a:srgbClr val="0075CC"/>
                </a:solidFill>
                <a:latin typeface="微软雅黑" panose="020B0503020204020204" pitchFamily="34" charset="-122"/>
                <a:ea typeface="微软雅黑" panose="020B0503020204020204" pitchFamily="34" charset="-122"/>
              </a:rPr>
              <a:t>值决定</a:t>
            </a:r>
            <a:r>
              <a:rPr lang="zh-CN" altLang="en-US" sz="1600">
                <a:solidFill>
                  <a:srgbClr val="595959"/>
                </a:solidFill>
                <a:latin typeface="微软雅黑" panose="020B0503020204020204" pitchFamily="34" charset="-122"/>
                <a:ea typeface="微软雅黑" panose="020B0503020204020204" pitchFamily="34" charset="-122"/>
              </a:rPr>
              <a:t>的，它的</a:t>
            </a:r>
            <a:r>
              <a:rPr lang="zh-CN" altLang="en-US" sz="1600">
                <a:solidFill>
                  <a:srgbClr val="0075CC"/>
                </a:solidFill>
                <a:latin typeface="微软雅黑" panose="020B0503020204020204" pitchFamily="34" charset="-122"/>
                <a:ea typeface="微软雅黑" panose="020B0503020204020204" pitchFamily="34" charset="-122"/>
              </a:rPr>
              <a:t>X值</a:t>
            </a:r>
            <a:r>
              <a:rPr lang="zh-CN" altLang="en-US" sz="1600">
                <a:solidFill>
                  <a:srgbClr val="595959"/>
                </a:solidFill>
                <a:latin typeface="微软雅黑" panose="020B0503020204020204" pitchFamily="34" charset="-122"/>
                <a:ea typeface="微软雅黑" panose="020B0503020204020204" pitchFamily="34" charset="-122"/>
              </a:rPr>
              <a:t>和</a:t>
            </a:r>
            <a:r>
              <a:rPr lang="zh-CN" altLang="en-US" sz="1600">
                <a:solidFill>
                  <a:srgbClr val="0075CC"/>
                </a:solidFill>
                <a:latin typeface="微软雅黑" panose="020B0503020204020204" pitchFamily="34" charset="-122"/>
                <a:ea typeface="微软雅黑" panose="020B0503020204020204" pitchFamily="34" charset="-122"/>
              </a:rPr>
              <a:t>Y值</a:t>
            </a:r>
            <a:r>
              <a:rPr lang="zh-CN" altLang="en-US" sz="1600">
                <a:solidFill>
                  <a:srgbClr val="595959"/>
                </a:solidFill>
                <a:latin typeface="微软雅黑" panose="020B0503020204020204" pitchFamily="34" charset="-122"/>
                <a:ea typeface="微软雅黑" panose="020B0503020204020204" pitchFamily="34" charset="-122"/>
              </a:rPr>
              <a:t>分别为</a:t>
            </a:r>
            <a:r>
              <a:rPr lang="zh-CN" altLang="en-US" sz="1600">
                <a:solidFill>
                  <a:srgbClr val="0075CC"/>
                </a:solidFill>
                <a:latin typeface="微软雅黑" panose="020B0503020204020204" pitchFamily="34" charset="-122"/>
                <a:ea typeface="微软雅黑" panose="020B0503020204020204" pitchFamily="34" charset="-122"/>
              </a:rPr>
              <a:t>广告费</a:t>
            </a:r>
            <a:r>
              <a:rPr lang="zh-CN" altLang="en-US" sz="1600">
                <a:solidFill>
                  <a:srgbClr val="595959"/>
                </a:solidFill>
                <a:latin typeface="微软雅黑" panose="020B0503020204020204" pitchFamily="34" charset="-122"/>
                <a:ea typeface="微软雅黑" panose="020B0503020204020204" pitchFamily="34" charset="-122"/>
              </a:rPr>
              <a:t>和</a:t>
            </a:r>
            <a:r>
              <a:rPr lang="zh-CN" altLang="en-US" sz="1600">
                <a:solidFill>
                  <a:srgbClr val="0075CC"/>
                </a:solidFill>
                <a:latin typeface="微软雅黑" panose="020B0503020204020204" pitchFamily="34" charset="-122"/>
                <a:ea typeface="微软雅黑" panose="020B0503020204020204" pitchFamily="34" charset="-122"/>
              </a:rPr>
              <a:t>销售额</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直线</a:t>
            </a:r>
            <a:r>
              <a:rPr lang="zh-CN" altLang="en-US" sz="1600">
                <a:solidFill>
                  <a:srgbClr val="595959"/>
                </a:solidFill>
                <a:latin typeface="微软雅黑" panose="020B0503020204020204" pitchFamily="34" charset="-122"/>
                <a:ea typeface="微软雅黑" panose="020B0503020204020204" pitchFamily="34" charset="-122"/>
              </a:rPr>
              <a:t>是利用</a:t>
            </a:r>
            <a:r>
              <a:rPr lang="zh-CN" altLang="en-US" sz="1600">
                <a:solidFill>
                  <a:srgbClr val="0075CC"/>
                </a:solidFill>
                <a:latin typeface="微软雅黑" panose="020B0503020204020204" pitchFamily="34" charset="-122"/>
                <a:ea typeface="微软雅黑" panose="020B0503020204020204" pitchFamily="34" charset="-122"/>
              </a:rPr>
              <a:t>一元线性回归算法</a:t>
            </a:r>
            <a:r>
              <a:rPr lang="zh-CN" altLang="en-US" sz="1600">
                <a:solidFill>
                  <a:srgbClr val="595959"/>
                </a:solidFill>
                <a:latin typeface="微软雅黑" panose="020B0503020204020204" pitchFamily="34" charset="-122"/>
                <a:ea typeface="微软雅黑" panose="020B0503020204020204" pitchFamily="34" charset="-122"/>
              </a:rPr>
              <a:t>绘制的，该线条以</a:t>
            </a:r>
            <a:r>
              <a:rPr lang="zh-CN" altLang="en-US" sz="1600">
                <a:solidFill>
                  <a:srgbClr val="0075CC"/>
                </a:solidFill>
                <a:latin typeface="微软雅黑" panose="020B0503020204020204" pitchFamily="34" charset="-122"/>
                <a:ea typeface="微软雅黑" panose="020B0503020204020204" pitchFamily="34" charset="-122"/>
              </a:rPr>
              <a:t>广告费</a:t>
            </a:r>
            <a:r>
              <a:rPr lang="zh-CN" altLang="en-US" sz="1600">
                <a:solidFill>
                  <a:srgbClr val="595959"/>
                </a:solidFill>
                <a:latin typeface="微软雅黑" panose="020B0503020204020204" pitchFamily="34" charset="-122"/>
                <a:ea typeface="微软雅黑" panose="020B0503020204020204" pitchFamily="34" charset="-122"/>
              </a:rPr>
              <a:t>为</a:t>
            </a:r>
            <a:r>
              <a:rPr lang="zh-CN" altLang="en-US" sz="1600">
                <a:solidFill>
                  <a:srgbClr val="0075CC"/>
                </a:solidFill>
                <a:latin typeface="微软雅黑" panose="020B0503020204020204" pitchFamily="34" charset="-122"/>
                <a:ea typeface="微软雅黑" panose="020B0503020204020204" pitchFamily="34" charset="-122"/>
              </a:rPr>
              <a:t>自变量</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销售额</a:t>
            </a:r>
            <a:r>
              <a:rPr lang="zh-CN" altLang="en-US" sz="1600">
                <a:solidFill>
                  <a:srgbClr val="595959"/>
                </a:solidFill>
                <a:latin typeface="微软雅黑" panose="020B0503020204020204" pitchFamily="34" charset="-122"/>
                <a:ea typeface="微软雅黑" panose="020B0503020204020204" pitchFamily="34" charset="-122"/>
              </a:rPr>
              <a:t>为</a:t>
            </a:r>
            <a:r>
              <a:rPr lang="zh-CN" altLang="en-US" sz="1600">
                <a:solidFill>
                  <a:srgbClr val="0075CC"/>
                </a:solidFill>
                <a:latin typeface="微软雅黑" panose="020B0503020204020204" pitchFamily="34" charset="-122"/>
                <a:ea typeface="微软雅黑" panose="020B0503020204020204" pitchFamily="34" charset="-122"/>
              </a:rPr>
              <a:t>因变量</a:t>
            </a:r>
            <a:r>
              <a:rPr lang="zh-CN" altLang="en-US" sz="1600">
                <a:solidFill>
                  <a:srgbClr val="595959"/>
                </a:solidFill>
                <a:latin typeface="微软雅黑" panose="020B0503020204020204" pitchFamily="34" charset="-122"/>
                <a:ea typeface="微软雅黑" panose="020B0503020204020204" pitchFamily="34" charset="-122"/>
              </a:rPr>
              <a:t>，描述了广告费和销售额之间的</a:t>
            </a:r>
            <a:r>
              <a:rPr lang="zh-CN" altLang="en-US" sz="1600">
                <a:solidFill>
                  <a:srgbClr val="0075CC"/>
                </a:solidFill>
                <a:latin typeface="微软雅黑" panose="020B0503020204020204" pitchFamily="34" charset="-122"/>
                <a:ea typeface="微软雅黑" panose="020B0503020204020204" pitchFamily="34" charset="-122"/>
              </a:rPr>
              <a:t>变化规律</a:t>
            </a:r>
            <a:r>
              <a:rPr lang="zh-CN" altLang="en-US" sz="1600">
                <a:solidFill>
                  <a:srgbClr val="595959"/>
                </a:solidFill>
                <a:latin typeface="微软雅黑" panose="020B0503020204020204" pitchFamily="34" charset="-122"/>
                <a:ea typeface="微软雅黑" panose="020B0503020204020204" pitchFamily="34" charset="-122"/>
              </a:rPr>
              <a:t>，即每个月投入的广告费越多，则销售额越高。</a:t>
            </a:r>
          </a:p>
        </p:txBody>
      </p:sp>
    </p:spTree>
    <p:extLst>
      <p:ext uri="{BB962C8B-B14F-4D97-AF65-F5344CB8AC3E}">
        <p14:creationId xmlns:p14="http://schemas.microsoft.com/office/powerpoint/2010/main" val="211970220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8622" y="1606283"/>
            <a:ext cx="9937104" cy="923330"/>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对于</a:t>
            </a:r>
            <a:r>
              <a:rPr lang="zh-CN" altLang="en-US" sz="1800">
                <a:solidFill>
                  <a:srgbClr val="0075CC"/>
                </a:solidFill>
                <a:latin typeface="微软雅黑" panose="020B0503020204020204" pitchFamily="34" charset="-122"/>
                <a:ea typeface="微软雅黑" panose="020B0503020204020204" pitchFamily="34" charset="-122"/>
              </a:rPr>
              <a:t>一元线性回归</a:t>
            </a:r>
            <a:r>
              <a:rPr lang="zh-CN" altLang="en-US" sz="1800">
                <a:solidFill>
                  <a:srgbClr val="595959"/>
                </a:solidFill>
                <a:latin typeface="微软雅黑" panose="020B0503020204020204" pitchFamily="34" charset="-122"/>
                <a:ea typeface="微软雅黑" panose="020B0503020204020204" pitchFamily="34" charset="-122"/>
              </a:rPr>
              <a:t>来说，可以看作</a:t>
            </a:r>
            <a:r>
              <a:rPr lang="en-US" altLang="zh-CN" sz="1800">
                <a:solidFill>
                  <a:srgbClr val="0075CC"/>
                </a:solidFill>
                <a:latin typeface="微软雅黑" panose="020B0503020204020204" pitchFamily="34" charset="-122"/>
                <a:ea typeface="微软雅黑" panose="020B0503020204020204" pitchFamily="34" charset="-122"/>
              </a:rPr>
              <a:t>Y</a:t>
            </a:r>
            <a:r>
              <a:rPr lang="zh-CN" altLang="en-US" sz="1800">
                <a:solidFill>
                  <a:srgbClr val="0075CC"/>
                </a:solidFill>
                <a:latin typeface="微软雅黑" panose="020B0503020204020204" pitchFamily="34" charset="-122"/>
                <a:ea typeface="微软雅黑" panose="020B0503020204020204" pitchFamily="34" charset="-122"/>
              </a:rPr>
              <a:t>值</a:t>
            </a:r>
            <a:r>
              <a:rPr lang="zh-CN" altLang="en-US" sz="1800">
                <a:solidFill>
                  <a:srgbClr val="595959"/>
                </a:solidFill>
                <a:latin typeface="微软雅黑" panose="020B0503020204020204" pitchFamily="34" charset="-122"/>
                <a:ea typeface="微软雅黑" panose="020B0503020204020204" pitchFamily="34" charset="-122"/>
              </a:rPr>
              <a:t>是随</a:t>
            </a:r>
            <a:r>
              <a:rPr lang="en-US" altLang="zh-CN" sz="1800">
                <a:solidFill>
                  <a:srgbClr val="0075CC"/>
                </a:solidFill>
                <a:latin typeface="微软雅黑" panose="020B0503020204020204" pitchFamily="34" charset="-122"/>
                <a:ea typeface="微软雅黑" panose="020B0503020204020204" pitchFamily="34" charset="-122"/>
              </a:rPr>
              <a:t>X</a:t>
            </a:r>
            <a:r>
              <a:rPr lang="zh-CN" altLang="en-US" sz="1800">
                <a:solidFill>
                  <a:srgbClr val="0075CC"/>
                </a:solidFill>
                <a:latin typeface="微软雅黑" panose="020B0503020204020204" pitchFamily="34" charset="-122"/>
                <a:ea typeface="微软雅黑" panose="020B0503020204020204" pitchFamily="34" charset="-122"/>
              </a:rPr>
              <a:t>值</a:t>
            </a:r>
            <a:r>
              <a:rPr lang="zh-CN" altLang="en-US" sz="1800">
                <a:solidFill>
                  <a:srgbClr val="595959"/>
                </a:solidFill>
                <a:latin typeface="微软雅黑" panose="020B0503020204020204" pitchFamily="34" charset="-122"/>
                <a:ea typeface="微软雅黑" panose="020B0503020204020204" pitchFamily="34" charset="-122"/>
              </a:rPr>
              <a:t>变化的，</a:t>
            </a:r>
            <a:r>
              <a:rPr lang="zh-CN" altLang="en-US" sz="1800">
                <a:solidFill>
                  <a:srgbClr val="0075CC"/>
                </a:solidFill>
                <a:latin typeface="微软雅黑" panose="020B0503020204020204" pitchFamily="34" charset="-122"/>
                <a:ea typeface="微软雅黑" panose="020B0503020204020204" pitchFamily="34" charset="-122"/>
              </a:rPr>
              <a:t>每个</a:t>
            </a:r>
            <a:r>
              <a:rPr lang="en-US" altLang="zh-CN" sz="1800">
                <a:solidFill>
                  <a:srgbClr val="0075CC"/>
                </a:solidFill>
                <a:latin typeface="微软雅黑" panose="020B0503020204020204" pitchFamily="34" charset="-122"/>
                <a:ea typeface="微软雅黑" panose="020B0503020204020204" pitchFamily="34" charset="-122"/>
              </a:rPr>
              <a:t>X</a:t>
            </a:r>
            <a:r>
              <a:rPr lang="zh-CN" altLang="en-US" sz="1800">
                <a:solidFill>
                  <a:srgbClr val="0075CC"/>
                </a:solidFill>
                <a:latin typeface="微软雅黑" panose="020B0503020204020204" pitchFamily="34" charset="-122"/>
                <a:ea typeface="微软雅黑" panose="020B0503020204020204" pitchFamily="34" charset="-122"/>
              </a:rPr>
              <a:t>值</a:t>
            </a:r>
            <a:r>
              <a:rPr lang="zh-CN" altLang="en-US" sz="1800">
                <a:solidFill>
                  <a:srgbClr val="595959"/>
                </a:solidFill>
                <a:latin typeface="微软雅黑" panose="020B0503020204020204" pitchFamily="34" charset="-122"/>
                <a:ea typeface="微软雅黑" panose="020B0503020204020204" pitchFamily="34" charset="-122"/>
              </a:rPr>
              <a:t>都会</a:t>
            </a:r>
            <a:r>
              <a:rPr lang="zh-CN" altLang="en-US" sz="1800">
                <a:solidFill>
                  <a:srgbClr val="0075CC"/>
                </a:solidFill>
                <a:latin typeface="微软雅黑" panose="020B0503020204020204" pitchFamily="34" charset="-122"/>
                <a:ea typeface="微软雅黑" panose="020B0503020204020204" pitchFamily="34" charset="-122"/>
              </a:rPr>
              <a:t>对应</a:t>
            </a:r>
            <a:r>
              <a:rPr lang="zh-CN" altLang="en-US" sz="1800">
                <a:solidFill>
                  <a:srgbClr val="595959"/>
                </a:solidFill>
                <a:latin typeface="微软雅黑" panose="020B0503020204020204" pitchFamily="34" charset="-122"/>
                <a:ea typeface="微软雅黑" panose="020B0503020204020204" pitchFamily="34" charset="-122"/>
              </a:rPr>
              <a:t>一个</a:t>
            </a:r>
            <a:r>
              <a:rPr lang="zh-CN" altLang="en-US" sz="1800">
                <a:solidFill>
                  <a:srgbClr val="0075CC"/>
                </a:solidFill>
                <a:latin typeface="微软雅黑" panose="020B0503020204020204" pitchFamily="34" charset="-122"/>
                <a:ea typeface="微软雅黑" panose="020B0503020204020204" pitchFamily="34" charset="-122"/>
              </a:rPr>
              <a:t>实际的</a:t>
            </a:r>
            <a:r>
              <a:rPr lang="en-US" altLang="zh-CN" sz="1800">
                <a:solidFill>
                  <a:srgbClr val="0075CC"/>
                </a:solidFill>
                <a:latin typeface="微软雅黑" panose="020B0503020204020204" pitchFamily="34" charset="-122"/>
                <a:ea typeface="微软雅黑" panose="020B0503020204020204" pitchFamily="34" charset="-122"/>
              </a:rPr>
              <a:t>Y</a:t>
            </a:r>
            <a:r>
              <a:rPr lang="zh-CN" altLang="en-US" sz="1800">
                <a:solidFill>
                  <a:srgbClr val="0075CC"/>
                </a:solidFill>
                <a:latin typeface="微软雅黑" panose="020B0503020204020204" pitchFamily="34" charset="-122"/>
                <a:ea typeface="微软雅黑" panose="020B0503020204020204" pitchFamily="34" charset="-122"/>
              </a:rPr>
              <a:t>值</a:t>
            </a:r>
            <a:r>
              <a:rPr lang="zh-CN" altLang="en-US" sz="1800">
                <a:solidFill>
                  <a:srgbClr val="595959"/>
                </a:solidFill>
                <a:latin typeface="微软雅黑" panose="020B0503020204020204" pitchFamily="34" charset="-122"/>
                <a:ea typeface="微软雅黑" panose="020B0503020204020204" pitchFamily="34" charset="-122"/>
              </a:rPr>
              <a:t>，此时的</a:t>
            </a:r>
            <a:r>
              <a:rPr lang="en-US" altLang="zh-CN" sz="1800">
                <a:solidFill>
                  <a:srgbClr val="595959"/>
                </a:solidFill>
                <a:latin typeface="微软雅黑" panose="020B0503020204020204" pitchFamily="34" charset="-122"/>
                <a:ea typeface="微软雅黑" panose="020B0503020204020204" pitchFamily="34" charset="-122"/>
              </a:rPr>
              <a:t>Y</a:t>
            </a:r>
            <a:r>
              <a:rPr lang="zh-CN" altLang="en-US" sz="1800">
                <a:solidFill>
                  <a:srgbClr val="595959"/>
                </a:solidFill>
                <a:latin typeface="微软雅黑" panose="020B0503020204020204" pitchFamily="34" charset="-122"/>
                <a:ea typeface="微软雅黑" panose="020B0503020204020204" pitchFamily="34" charset="-122"/>
              </a:rPr>
              <a:t>值称为</a:t>
            </a:r>
            <a:r>
              <a:rPr lang="en-US" altLang="zh-CN" sz="1800">
                <a:solidFill>
                  <a:srgbClr val="0075CC"/>
                </a:solidFill>
                <a:latin typeface="微软雅黑" panose="020B0503020204020204" pitchFamily="34" charset="-122"/>
                <a:ea typeface="微软雅黑" panose="020B0503020204020204" pitchFamily="34" charset="-122"/>
              </a:rPr>
              <a:t>Y</a:t>
            </a:r>
            <a:r>
              <a:rPr lang="zh-CN" altLang="en-US" sz="1800">
                <a:solidFill>
                  <a:srgbClr val="0075CC"/>
                </a:solidFill>
                <a:latin typeface="微软雅黑" panose="020B0503020204020204" pitchFamily="34" charset="-122"/>
                <a:ea typeface="微软雅黑" panose="020B0503020204020204" pitchFamily="34" charset="-122"/>
              </a:rPr>
              <a:t>实际</a:t>
            </a:r>
            <a:r>
              <a:rPr lang="zh-CN" altLang="en-US" sz="1800">
                <a:solidFill>
                  <a:srgbClr val="595959"/>
                </a:solidFill>
                <a:latin typeface="微软雅黑" panose="020B0503020204020204" pitchFamily="34" charset="-122"/>
                <a:ea typeface="微软雅黑" panose="020B0503020204020204" pitchFamily="34" charset="-122"/>
              </a:rPr>
              <a:t>；每个</a:t>
            </a:r>
            <a:r>
              <a:rPr lang="en-US" altLang="zh-CN" sz="1800">
                <a:solidFill>
                  <a:srgbClr val="595959"/>
                </a:solidFill>
                <a:latin typeface="微软雅黑" panose="020B0503020204020204" pitchFamily="34" charset="-122"/>
                <a:ea typeface="微软雅黑" panose="020B0503020204020204" pitchFamily="34" charset="-122"/>
              </a:rPr>
              <a:t>X</a:t>
            </a:r>
            <a:r>
              <a:rPr lang="zh-CN" altLang="en-US" sz="1800">
                <a:solidFill>
                  <a:srgbClr val="595959"/>
                </a:solidFill>
                <a:latin typeface="微软雅黑" panose="020B0503020204020204" pitchFamily="34" charset="-122"/>
                <a:ea typeface="微软雅黑" panose="020B0503020204020204" pitchFamily="34" charset="-122"/>
              </a:rPr>
              <a:t>值在直线上方都会有一个</a:t>
            </a:r>
            <a:r>
              <a:rPr lang="zh-CN" altLang="en-US" sz="1800">
                <a:solidFill>
                  <a:srgbClr val="0075CC"/>
                </a:solidFill>
                <a:latin typeface="微软雅黑" panose="020B0503020204020204" pitchFamily="34" charset="-122"/>
                <a:ea typeface="微软雅黑" panose="020B0503020204020204" pitchFamily="34" charset="-122"/>
              </a:rPr>
              <a:t>预测</a:t>
            </a:r>
            <a:r>
              <a:rPr lang="zh-CN" altLang="en-US" sz="1800">
                <a:solidFill>
                  <a:srgbClr val="595959"/>
                </a:solidFill>
                <a:latin typeface="微软雅黑" panose="020B0503020204020204" pitchFamily="34" charset="-122"/>
                <a:ea typeface="微软雅黑" panose="020B0503020204020204" pitchFamily="34" charset="-122"/>
              </a:rPr>
              <a:t>的</a:t>
            </a:r>
            <a:r>
              <a:rPr lang="en-US" altLang="zh-CN" sz="1800">
                <a:solidFill>
                  <a:srgbClr val="595959"/>
                </a:solidFill>
                <a:latin typeface="微软雅黑" panose="020B0503020204020204" pitchFamily="34" charset="-122"/>
                <a:ea typeface="微软雅黑" panose="020B0503020204020204" pitchFamily="34" charset="-122"/>
              </a:rPr>
              <a:t>Y</a:t>
            </a:r>
            <a:r>
              <a:rPr lang="zh-CN" altLang="en-US" sz="1800">
                <a:solidFill>
                  <a:srgbClr val="595959"/>
                </a:solidFill>
                <a:latin typeface="微软雅黑" panose="020B0503020204020204" pitchFamily="34" charset="-122"/>
                <a:ea typeface="微软雅黑" panose="020B0503020204020204" pitchFamily="34" charset="-122"/>
              </a:rPr>
              <a:t>值，此时的</a:t>
            </a:r>
            <a:r>
              <a:rPr lang="en-US" altLang="zh-CN" sz="1800">
                <a:solidFill>
                  <a:srgbClr val="595959"/>
                </a:solidFill>
                <a:latin typeface="微软雅黑" panose="020B0503020204020204" pitchFamily="34" charset="-122"/>
                <a:ea typeface="微软雅黑" panose="020B0503020204020204" pitchFamily="34" charset="-122"/>
              </a:rPr>
              <a:t>Y</a:t>
            </a:r>
            <a:r>
              <a:rPr lang="zh-CN" altLang="en-US" sz="1800">
                <a:solidFill>
                  <a:srgbClr val="595959"/>
                </a:solidFill>
                <a:latin typeface="微软雅黑" panose="020B0503020204020204" pitchFamily="34" charset="-122"/>
                <a:ea typeface="微软雅黑" panose="020B0503020204020204" pitchFamily="34" charset="-122"/>
              </a:rPr>
              <a:t>值称为</a:t>
            </a:r>
            <a:r>
              <a:rPr lang="en-US" altLang="zh-CN" sz="1800">
                <a:solidFill>
                  <a:srgbClr val="0075CC"/>
                </a:solidFill>
                <a:latin typeface="微软雅黑" panose="020B0503020204020204" pitchFamily="34" charset="-122"/>
                <a:ea typeface="微软雅黑" panose="020B0503020204020204" pitchFamily="34" charset="-122"/>
              </a:rPr>
              <a:t>Y</a:t>
            </a:r>
            <a:r>
              <a:rPr lang="zh-CN" altLang="en-US" sz="1800">
                <a:solidFill>
                  <a:srgbClr val="0075CC"/>
                </a:solidFill>
                <a:latin typeface="微软雅黑" panose="020B0503020204020204" pitchFamily="34" charset="-122"/>
                <a:ea typeface="微软雅黑" panose="020B0503020204020204" pitchFamily="34" charset="-122"/>
              </a:rPr>
              <a:t>预测</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17"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9.6.1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线性回归算法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838622" y="3910539"/>
            <a:ext cx="9937104" cy="1938992"/>
          </a:xfrm>
          <a:prstGeom prst="rect">
            <a:avLst/>
          </a:prstGeom>
        </p:spPr>
        <p:txBody>
          <a:bodyPr wrap="square">
            <a:spAutoFit/>
          </a:bodyPr>
          <a:lstStyle/>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在上述公式中，“</a:t>
            </a:r>
            <a:r>
              <a:rPr lang="zh-CN" altLang="en-US" sz="1600">
                <a:solidFill>
                  <a:srgbClr val="0075CC"/>
                </a:solidFill>
                <a:latin typeface="微软雅黑" panose="020B0503020204020204" pitchFamily="34" charset="-122"/>
                <a:ea typeface="微软雅黑" panose="020B0503020204020204" pitchFamily="34" charset="-122"/>
              </a:rPr>
              <a:t>（</a:t>
            </a:r>
            <a:r>
              <a:rPr lang="en-US" altLang="zh-CN" sz="1600">
                <a:solidFill>
                  <a:srgbClr val="0075CC"/>
                </a:solidFill>
                <a:latin typeface="微软雅黑" panose="020B0503020204020204" pitchFamily="34" charset="-122"/>
                <a:ea typeface="微软雅黑" panose="020B0503020204020204" pitchFamily="34" charset="-122"/>
              </a:rPr>
              <a:t>Y1</a:t>
            </a:r>
            <a:r>
              <a:rPr lang="zh-CN" altLang="en-US" sz="1600">
                <a:solidFill>
                  <a:srgbClr val="0075CC"/>
                </a:solidFill>
                <a:latin typeface="微软雅黑" panose="020B0503020204020204" pitchFamily="34" charset="-122"/>
                <a:ea typeface="微软雅黑" panose="020B0503020204020204" pitchFamily="34" charset="-122"/>
              </a:rPr>
              <a:t>实际</a:t>
            </a:r>
            <a:r>
              <a:rPr lang="en-US" altLang="zh-CN" sz="1600">
                <a:solidFill>
                  <a:srgbClr val="0075CC"/>
                </a:solidFill>
                <a:latin typeface="微软雅黑" panose="020B0503020204020204" pitchFamily="34" charset="-122"/>
                <a:ea typeface="微软雅黑" panose="020B0503020204020204" pitchFamily="34" charset="-122"/>
              </a:rPr>
              <a:t>-Y1</a:t>
            </a:r>
            <a:r>
              <a:rPr lang="zh-CN" altLang="en-US" sz="1600">
                <a:solidFill>
                  <a:srgbClr val="0075CC"/>
                </a:solidFill>
                <a:latin typeface="微软雅黑" panose="020B0503020204020204" pitchFamily="34" charset="-122"/>
                <a:ea typeface="微软雅黑" panose="020B0503020204020204" pitchFamily="34" charset="-122"/>
              </a:rPr>
              <a:t>预测</a:t>
            </a:r>
            <a:r>
              <a:rPr lang="en-US" altLang="zh-CN" sz="1600">
                <a:solidFill>
                  <a:srgbClr val="0075CC"/>
                </a:solidFill>
                <a:latin typeface="微软雅黑" panose="020B0503020204020204" pitchFamily="34" charset="-122"/>
                <a:ea typeface="微软雅黑" panose="020B0503020204020204" pitchFamily="34" charset="-122"/>
              </a:rPr>
              <a:t>)^2</a:t>
            </a:r>
            <a:r>
              <a:rPr lang="en-US" altLang="zh-CN" sz="1600">
                <a:solidFill>
                  <a:srgbClr val="595959"/>
                </a:solidFill>
                <a:latin typeface="微软雅黑" panose="020B0503020204020204" pitchFamily="34" charset="-122"/>
                <a:ea typeface="微软雅黑" panose="020B0503020204020204" pitchFamily="34" charset="-122"/>
              </a:rPr>
              <a:t>”</a:t>
            </a:r>
            <a:r>
              <a:rPr lang="zh-CN" altLang="en-US" sz="1600">
                <a:solidFill>
                  <a:srgbClr val="595959"/>
                </a:solidFill>
                <a:latin typeface="微软雅黑" panose="020B0503020204020204" pitchFamily="34" charset="-122"/>
                <a:ea typeface="微软雅黑" panose="020B0503020204020204" pitchFamily="34" charset="-122"/>
              </a:rPr>
              <a:t>计算</a:t>
            </a:r>
            <a:r>
              <a:rPr lang="zh-CN" altLang="en-US" sz="1600">
                <a:solidFill>
                  <a:srgbClr val="0075CC"/>
                </a:solidFill>
                <a:latin typeface="微软雅黑" panose="020B0503020204020204" pitchFamily="34" charset="-122"/>
                <a:ea typeface="微软雅黑" panose="020B0503020204020204" pitchFamily="34" charset="-122"/>
              </a:rPr>
              <a:t>第一个圆点</a:t>
            </a:r>
            <a:r>
              <a:rPr lang="zh-CN" altLang="en-US" sz="1600">
                <a:solidFill>
                  <a:srgbClr val="595959"/>
                </a:solidFill>
                <a:latin typeface="微软雅黑" panose="020B0503020204020204" pitchFamily="34" charset="-122"/>
                <a:ea typeface="微软雅黑" panose="020B0503020204020204" pitchFamily="34" charset="-122"/>
              </a:rPr>
              <a:t>距直线的</a:t>
            </a:r>
            <a:r>
              <a:rPr lang="zh-CN" altLang="en-US" sz="1600">
                <a:solidFill>
                  <a:srgbClr val="0075CC"/>
                </a:solidFill>
                <a:latin typeface="微软雅黑" panose="020B0503020204020204" pitchFamily="34" charset="-122"/>
                <a:ea typeface="微软雅黑" panose="020B0503020204020204" pitchFamily="34" charset="-122"/>
              </a:rPr>
              <a:t>垂直距离</a:t>
            </a:r>
            <a:r>
              <a:rPr lang="zh-CN" altLang="en-US" sz="1600">
                <a:solidFill>
                  <a:srgbClr val="595959"/>
                </a:solidFill>
                <a:latin typeface="微软雅黑" panose="020B0503020204020204" pitchFamily="34" charset="-122"/>
                <a:ea typeface="微软雅黑" panose="020B0503020204020204" pitchFamily="34" charset="-122"/>
              </a:rPr>
              <a:t>，</a:t>
            </a:r>
            <a:r>
              <a:rPr lang="en-US" altLang="zh-CN" sz="1600">
                <a:solidFill>
                  <a:srgbClr val="0075CC"/>
                </a:solidFill>
                <a:latin typeface="微软雅黑" panose="020B0503020204020204" pitchFamily="34" charset="-122"/>
                <a:ea typeface="微软雅黑" panose="020B0503020204020204" pitchFamily="34" charset="-122"/>
              </a:rPr>
              <a:t>(Y2</a:t>
            </a:r>
            <a:r>
              <a:rPr lang="zh-CN" altLang="en-US" sz="1600">
                <a:solidFill>
                  <a:srgbClr val="0075CC"/>
                </a:solidFill>
                <a:latin typeface="微软雅黑" panose="020B0503020204020204" pitchFamily="34" charset="-122"/>
                <a:ea typeface="微软雅黑" panose="020B0503020204020204" pitchFamily="34" charset="-122"/>
              </a:rPr>
              <a:t>实际</a:t>
            </a:r>
            <a:r>
              <a:rPr lang="en-US" altLang="zh-CN" sz="1600">
                <a:solidFill>
                  <a:srgbClr val="0075CC"/>
                </a:solidFill>
                <a:latin typeface="微软雅黑" panose="020B0503020204020204" pitchFamily="34" charset="-122"/>
                <a:ea typeface="微软雅黑" panose="020B0503020204020204" pitchFamily="34" charset="-122"/>
              </a:rPr>
              <a:t>-Y2</a:t>
            </a:r>
            <a:r>
              <a:rPr lang="zh-CN" altLang="en-US" sz="1600">
                <a:solidFill>
                  <a:srgbClr val="0075CC"/>
                </a:solidFill>
                <a:latin typeface="微软雅黑" panose="020B0503020204020204" pitchFamily="34" charset="-122"/>
                <a:ea typeface="微软雅黑" panose="020B0503020204020204" pitchFamily="34" charset="-122"/>
              </a:rPr>
              <a:t>预测</a:t>
            </a:r>
            <a:r>
              <a:rPr lang="en-US" altLang="zh-CN" sz="1600">
                <a:solidFill>
                  <a:srgbClr val="0075CC"/>
                </a:solidFill>
                <a:latin typeface="微软雅黑" panose="020B0503020204020204" pitchFamily="34" charset="-122"/>
                <a:ea typeface="微软雅黑" panose="020B0503020204020204" pitchFamily="34" charset="-122"/>
              </a:rPr>
              <a:t>)^2</a:t>
            </a:r>
            <a:r>
              <a:rPr lang="zh-CN" altLang="en-US" sz="1600">
                <a:solidFill>
                  <a:srgbClr val="595959"/>
                </a:solidFill>
                <a:latin typeface="微软雅黑" panose="020B0503020204020204" pitchFamily="34" charset="-122"/>
                <a:ea typeface="微软雅黑" panose="020B0503020204020204" pitchFamily="34" charset="-122"/>
              </a:rPr>
              <a:t>计算</a:t>
            </a:r>
            <a:r>
              <a:rPr lang="zh-CN" altLang="en-US" sz="1600">
                <a:solidFill>
                  <a:srgbClr val="0075CC"/>
                </a:solidFill>
                <a:latin typeface="微软雅黑" panose="020B0503020204020204" pitchFamily="34" charset="-122"/>
                <a:ea typeface="微软雅黑" panose="020B0503020204020204" pitchFamily="34" charset="-122"/>
              </a:rPr>
              <a:t>第二个圆点</a:t>
            </a:r>
            <a:r>
              <a:rPr lang="zh-CN" altLang="en-US" sz="1600">
                <a:solidFill>
                  <a:srgbClr val="595959"/>
                </a:solidFill>
                <a:latin typeface="微软雅黑" panose="020B0503020204020204" pitchFamily="34" charset="-122"/>
                <a:ea typeface="微软雅黑" panose="020B0503020204020204" pitchFamily="34" charset="-122"/>
              </a:rPr>
              <a:t>距直线的</a:t>
            </a:r>
            <a:r>
              <a:rPr lang="zh-CN" altLang="en-US" sz="1600">
                <a:solidFill>
                  <a:srgbClr val="0075CC"/>
                </a:solidFill>
                <a:latin typeface="微软雅黑" panose="020B0503020204020204" pitchFamily="34" charset="-122"/>
                <a:ea typeface="微软雅黑" panose="020B0503020204020204" pitchFamily="34" charset="-122"/>
              </a:rPr>
              <a:t>垂直距离</a:t>
            </a:r>
            <a:r>
              <a:rPr lang="zh-CN" altLang="en-US" sz="1600">
                <a:solidFill>
                  <a:srgbClr val="595959"/>
                </a:solidFill>
                <a:latin typeface="微软雅黑" panose="020B0503020204020204" pitchFamily="34" charset="-122"/>
                <a:ea typeface="微软雅黑" panose="020B0503020204020204" pitchFamily="34" charset="-122"/>
              </a:rPr>
              <a:t>，以此类推，在计算出最后一个圆点距直线的垂直距离后，求</a:t>
            </a:r>
            <a:r>
              <a:rPr lang="zh-CN" altLang="en-US" sz="1600">
                <a:solidFill>
                  <a:srgbClr val="0075CC"/>
                </a:solidFill>
                <a:latin typeface="微软雅黑" panose="020B0503020204020204" pitchFamily="34" charset="-122"/>
                <a:ea typeface="微软雅黑" panose="020B0503020204020204" pitchFamily="34" charset="-122"/>
              </a:rPr>
              <a:t>所有距离的和</a:t>
            </a:r>
            <a:r>
              <a:rPr lang="zh-CN" altLang="en-US" sz="1600">
                <a:solidFill>
                  <a:srgbClr val="595959"/>
                </a:solidFill>
                <a:latin typeface="微软雅黑" panose="020B0503020204020204" pitchFamily="34" charset="-122"/>
                <a:ea typeface="微软雅黑" panose="020B0503020204020204" pitchFamily="34" charset="-122"/>
              </a:rPr>
              <a:t>，此时得到的斜率为</a:t>
            </a:r>
            <a:r>
              <a:rPr lang="zh-CN" altLang="en-US" sz="1600">
                <a:solidFill>
                  <a:srgbClr val="0075CC"/>
                </a:solidFill>
                <a:latin typeface="微软雅黑" panose="020B0503020204020204" pitchFamily="34" charset="-122"/>
                <a:ea typeface="微软雅黑" panose="020B0503020204020204" pitchFamily="34" charset="-122"/>
              </a:rPr>
              <a:t>最小</a:t>
            </a:r>
            <a:r>
              <a:rPr lang="zh-CN" altLang="en-US" sz="1600">
                <a:solidFill>
                  <a:srgbClr val="595959"/>
                </a:solidFill>
                <a:latin typeface="微软雅黑" panose="020B0503020204020204" pitchFamily="34" charset="-122"/>
                <a:ea typeface="微软雅黑" panose="020B0503020204020204" pitchFamily="34" charset="-122"/>
              </a:rPr>
              <a:t>的</a:t>
            </a:r>
            <a:r>
              <a:rPr lang="zh-CN" altLang="en-US" sz="1600">
                <a:solidFill>
                  <a:srgbClr val="0075CC"/>
                </a:solidFill>
                <a:latin typeface="微软雅黑" panose="020B0503020204020204" pitchFamily="34" charset="-122"/>
                <a:ea typeface="微软雅黑" panose="020B0503020204020204" pitchFamily="34" charset="-122"/>
              </a:rPr>
              <a:t>斜率</a:t>
            </a:r>
            <a:r>
              <a:rPr lang="zh-CN" altLang="en-US" sz="1600">
                <a:solidFill>
                  <a:srgbClr val="595959"/>
                </a:solidFill>
                <a:latin typeface="微软雅黑" panose="020B0503020204020204" pitchFamily="34" charset="-122"/>
                <a:ea typeface="微软雅黑" panose="020B0503020204020204" pitchFamily="34" charset="-122"/>
              </a:rPr>
              <a:t>。有了斜率，便可以</a:t>
            </a:r>
            <a:r>
              <a:rPr lang="zh-CN" altLang="en-US" sz="1600">
                <a:solidFill>
                  <a:srgbClr val="0075CC"/>
                </a:solidFill>
                <a:latin typeface="微软雅黑" panose="020B0503020204020204" pitchFamily="34" charset="-122"/>
                <a:ea typeface="微软雅黑" panose="020B0503020204020204" pitchFamily="34" charset="-122"/>
              </a:rPr>
              <a:t>绘制一条直线</a:t>
            </a:r>
            <a:r>
              <a:rPr lang="zh-CN" altLang="en-US" sz="1600">
                <a:solidFill>
                  <a:srgbClr val="595959"/>
                </a:solidFill>
                <a:latin typeface="微软雅黑" panose="020B0503020204020204" pitchFamily="34" charset="-122"/>
                <a:ea typeface="微软雅黑" panose="020B0503020204020204" pitchFamily="34" charset="-122"/>
              </a:rPr>
              <a:t>。</a:t>
            </a:r>
          </a:p>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当我们输入一个</a:t>
            </a:r>
            <a:r>
              <a:rPr lang="zh-CN" altLang="en-US" sz="1600">
                <a:solidFill>
                  <a:srgbClr val="0075CC"/>
                </a:solidFill>
                <a:latin typeface="微软雅黑" panose="020B0503020204020204" pitchFamily="34" charset="-122"/>
                <a:ea typeface="微软雅黑" panose="020B0503020204020204" pitchFamily="34" charset="-122"/>
              </a:rPr>
              <a:t>新的</a:t>
            </a:r>
            <a:r>
              <a:rPr lang="en-US" altLang="zh-CN" sz="1600">
                <a:solidFill>
                  <a:srgbClr val="0075CC"/>
                </a:solidFill>
                <a:latin typeface="微软雅黑" panose="020B0503020204020204" pitchFamily="34" charset="-122"/>
                <a:ea typeface="微软雅黑" panose="020B0503020204020204" pitchFamily="34" charset="-122"/>
              </a:rPr>
              <a:t>X</a:t>
            </a:r>
            <a:r>
              <a:rPr lang="zh-CN" altLang="en-US" sz="1600">
                <a:solidFill>
                  <a:srgbClr val="0075CC"/>
                </a:solidFill>
                <a:latin typeface="微软雅黑" panose="020B0503020204020204" pitchFamily="34" charset="-122"/>
                <a:ea typeface="微软雅黑" panose="020B0503020204020204" pitchFamily="34" charset="-122"/>
              </a:rPr>
              <a:t>值</a:t>
            </a:r>
            <a:r>
              <a:rPr lang="zh-CN" altLang="en-US" sz="1600">
                <a:solidFill>
                  <a:srgbClr val="595959"/>
                </a:solidFill>
                <a:latin typeface="微软雅黑" panose="020B0503020204020204" pitchFamily="34" charset="-122"/>
                <a:ea typeface="微软雅黑" panose="020B0503020204020204" pitchFamily="34" charset="-122"/>
              </a:rPr>
              <a:t>时，程序会根据绘制的直线返回</a:t>
            </a:r>
            <a:r>
              <a:rPr lang="zh-CN" altLang="en-US" sz="1600">
                <a:solidFill>
                  <a:srgbClr val="0075CC"/>
                </a:solidFill>
                <a:latin typeface="微软雅黑" panose="020B0503020204020204" pitchFamily="34" charset="-122"/>
                <a:ea typeface="微软雅黑" panose="020B0503020204020204" pitchFamily="34" charset="-122"/>
              </a:rPr>
              <a:t>预测的</a:t>
            </a:r>
            <a:r>
              <a:rPr lang="en-US" altLang="zh-CN" sz="1600">
                <a:solidFill>
                  <a:srgbClr val="0075CC"/>
                </a:solidFill>
                <a:latin typeface="微软雅黑" panose="020B0503020204020204" pitchFamily="34" charset="-122"/>
                <a:ea typeface="微软雅黑" panose="020B0503020204020204" pitchFamily="34" charset="-122"/>
              </a:rPr>
              <a:t>Y</a:t>
            </a:r>
            <a:r>
              <a:rPr lang="zh-CN" altLang="en-US" sz="1600">
                <a:solidFill>
                  <a:srgbClr val="0075CC"/>
                </a:solidFill>
                <a:latin typeface="微软雅黑" panose="020B0503020204020204" pitchFamily="34" charset="-122"/>
                <a:ea typeface="微软雅黑" panose="020B0503020204020204" pitchFamily="34" charset="-122"/>
              </a:rPr>
              <a:t>值</a:t>
            </a:r>
            <a:r>
              <a:rPr lang="zh-CN" altLang="en-US" sz="1600">
                <a:solidFill>
                  <a:srgbClr val="595959"/>
                </a:solidFill>
                <a:latin typeface="微软雅黑" panose="020B0503020204020204" pitchFamily="34" charset="-122"/>
                <a:ea typeface="微软雅黑" panose="020B0503020204020204" pitchFamily="34" charset="-122"/>
              </a:rPr>
              <a:t>，也就是该</a:t>
            </a:r>
            <a:r>
              <a:rPr lang="en-US" altLang="zh-CN" sz="1600">
                <a:solidFill>
                  <a:srgbClr val="595959"/>
                </a:solidFill>
                <a:latin typeface="微软雅黑" panose="020B0503020204020204" pitchFamily="34" charset="-122"/>
                <a:ea typeface="微软雅黑" panose="020B0503020204020204" pitchFamily="34" charset="-122"/>
              </a:rPr>
              <a:t>X</a:t>
            </a:r>
            <a:r>
              <a:rPr lang="zh-CN" altLang="en-US" sz="1600">
                <a:solidFill>
                  <a:srgbClr val="595959"/>
                </a:solidFill>
                <a:latin typeface="微软雅黑" panose="020B0503020204020204" pitchFamily="34" charset="-122"/>
                <a:ea typeface="微软雅黑" panose="020B0503020204020204" pitchFamily="34" charset="-122"/>
              </a:rPr>
              <a:t>值所在的延长线与直线交叉的点的</a:t>
            </a:r>
            <a:r>
              <a:rPr lang="en-US" altLang="zh-CN" sz="1600">
                <a:solidFill>
                  <a:srgbClr val="595959"/>
                </a:solidFill>
                <a:latin typeface="微软雅黑" panose="020B0503020204020204" pitchFamily="34" charset="-122"/>
                <a:ea typeface="微软雅黑" panose="020B0503020204020204" pitchFamily="34" charset="-122"/>
              </a:rPr>
              <a:t>Y</a:t>
            </a:r>
            <a:r>
              <a:rPr lang="zh-CN" altLang="en-US" sz="1600">
                <a:solidFill>
                  <a:srgbClr val="595959"/>
                </a:solidFill>
                <a:latin typeface="微软雅黑" panose="020B0503020204020204" pitchFamily="34" charset="-122"/>
                <a:ea typeface="微软雅黑" panose="020B0503020204020204" pitchFamily="34" charset="-122"/>
              </a:rPr>
              <a:t>值。</a:t>
            </a:r>
          </a:p>
        </p:txBody>
      </p:sp>
      <p:sp>
        <p:nvSpPr>
          <p:cNvPr id="6" name="矩形 5"/>
          <p:cNvSpPr/>
          <p:nvPr/>
        </p:nvSpPr>
        <p:spPr bwMode="auto">
          <a:xfrm>
            <a:off x="1522698" y="2943586"/>
            <a:ext cx="8568952" cy="5040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1600">
                <a:solidFill>
                  <a:srgbClr val="595959"/>
                </a:solidFill>
                <a:latin typeface="微软雅黑" panose="020B0503020204020204" pitchFamily="34" charset="-122"/>
                <a:ea typeface="微软雅黑" panose="020B0503020204020204" pitchFamily="34" charset="-122"/>
                <a:sym typeface="+mn-ea"/>
              </a:rPr>
              <a:t>（</a:t>
            </a:r>
            <a:r>
              <a:rPr lang="en-US" altLang="zh-CN" sz="1600">
                <a:solidFill>
                  <a:srgbClr val="595959"/>
                </a:solidFill>
                <a:latin typeface="微软雅黑" panose="020B0503020204020204" pitchFamily="34" charset="-122"/>
                <a:ea typeface="微软雅黑" panose="020B0503020204020204" pitchFamily="34" charset="-122"/>
                <a:sym typeface="+mn-ea"/>
              </a:rPr>
              <a:t>Y1</a:t>
            </a:r>
            <a:r>
              <a:rPr lang="zh-CN" altLang="en-US" sz="1600">
                <a:solidFill>
                  <a:srgbClr val="595959"/>
                </a:solidFill>
                <a:latin typeface="微软雅黑" panose="020B0503020204020204" pitchFamily="34" charset="-122"/>
                <a:ea typeface="微软雅黑" panose="020B0503020204020204" pitchFamily="34" charset="-122"/>
                <a:sym typeface="+mn-ea"/>
              </a:rPr>
              <a:t>实际</a:t>
            </a:r>
            <a:r>
              <a:rPr lang="en-US" altLang="zh-CN" sz="1600">
                <a:solidFill>
                  <a:srgbClr val="595959"/>
                </a:solidFill>
                <a:latin typeface="微软雅黑" panose="020B0503020204020204" pitchFamily="34" charset="-122"/>
                <a:ea typeface="微软雅黑" panose="020B0503020204020204" pitchFamily="34" charset="-122"/>
                <a:sym typeface="+mn-ea"/>
              </a:rPr>
              <a:t>-Y1</a:t>
            </a:r>
            <a:r>
              <a:rPr lang="zh-CN" altLang="en-US" sz="1600">
                <a:solidFill>
                  <a:srgbClr val="595959"/>
                </a:solidFill>
                <a:latin typeface="微软雅黑" panose="020B0503020204020204" pitchFamily="34" charset="-122"/>
                <a:ea typeface="微软雅黑" panose="020B0503020204020204" pitchFamily="34" charset="-122"/>
                <a:sym typeface="+mn-ea"/>
              </a:rPr>
              <a:t>预测</a:t>
            </a:r>
            <a:r>
              <a:rPr lang="en-US" altLang="zh-CN" sz="1600">
                <a:solidFill>
                  <a:srgbClr val="595959"/>
                </a:solidFill>
                <a:latin typeface="微软雅黑" panose="020B0503020204020204" pitchFamily="34" charset="-122"/>
                <a:ea typeface="微软雅黑" panose="020B0503020204020204" pitchFamily="34" charset="-122"/>
                <a:sym typeface="+mn-ea"/>
              </a:rPr>
              <a:t>)^2 + (Y2</a:t>
            </a:r>
            <a:r>
              <a:rPr lang="zh-CN" altLang="en-US" sz="1600">
                <a:solidFill>
                  <a:srgbClr val="595959"/>
                </a:solidFill>
                <a:latin typeface="微软雅黑" panose="020B0503020204020204" pitchFamily="34" charset="-122"/>
                <a:ea typeface="微软雅黑" panose="020B0503020204020204" pitchFamily="34" charset="-122"/>
                <a:sym typeface="+mn-ea"/>
              </a:rPr>
              <a:t>实际</a:t>
            </a:r>
            <a:r>
              <a:rPr lang="en-US" altLang="zh-CN" sz="1600">
                <a:solidFill>
                  <a:srgbClr val="595959"/>
                </a:solidFill>
                <a:latin typeface="微软雅黑" panose="020B0503020204020204" pitchFamily="34" charset="-122"/>
                <a:ea typeface="微软雅黑" panose="020B0503020204020204" pitchFamily="34" charset="-122"/>
                <a:sym typeface="+mn-ea"/>
              </a:rPr>
              <a:t>-Y2</a:t>
            </a:r>
            <a:r>
              <a:rPr lang="zh-CN" altLang="en-US" sz="1600">
                <a:solidFill>
                  <a:srgbClr val="595959"/>
                </a:solidFill>
                <a:latin typeface="微软雅黑" panose="020B0503020204020204" pitchFamily="34" charset="-122"/>
                <a:ea typeface="微软雅黑" panose="020B0503020204020204" pitchFamily="34" charset="-122"/>
                <a:sym typeface="+mn-ea"/>
              </a:rPr>
              <a:t>预测</a:t>
            </a:r>
            <a:r>
              <a:rPr lang="en-US" altLang="zh-CN" sz="1600">
                <a:solidFill>
                  <a:srgbClr val="595959"/>
                </a:solidFill>
                <a:latin typeface="微软雅黑" panose="020B0503020204020204" pitchFamily="34" charset="-122"/>
                <a:ea typeface="微软雅黑" panose="020B0503020204020204" pitchFamily="34" charset="-122"/>
                <a:sym typeface="+mn-ea"/>
              </a:rPr>
              <a:t>)^2 +……+(Yn</a:t>
            </a:r>
            <a:r>
              <a:rPr lang="zh-CN" altLang="en-US" sz="1600">
                <a:solidFill>
                  <a:srgbClr val="595959"/>
                </a:solidFill>
                <a:latin typeface="微软雅黑" panose="020B0503020204020204" pitchFamily="34" charset="-122"/>
                <a:ea typeface="微软雅黑" panose="020B0503020204020204" pitchFamily="34" charset="-122"/>
                <a:sym typeface="+mn-ea"/>
              </a:rPr>
              <a:t>实际</a:t>
            </a:r>
            <a:r>
              <a:rPr lang="en-US" altLang="zh-CN" sz="1600">
                <a:solidFill>
                  <a:srgbClr val="595959"/>
                </a:solidFill>
                <a:latin typeface="微软雅黑" panose="020B0503020204020204" pitchFamily="34" charset="-122"/>
                <a:ea typeface="微软雅黑" panose="020B0503020204020204" pitchFamily="34" charset="-122"/>
                <a:sym typeface="+mn-ea"/>
              </a:rPr>
              <a:t>-Yn</a:t>
            </a:r>
            <a:r>
              <a:rPr lang="zh-CN" altLang="en-US" sz="1600">
                <a:solidFill>
                  <a:srgbClr val="595959"/>
                </a:solidFill>
                <a:latin typeface="微软雅黑" panose="020B0503020204020204" pitchFamily="34" charset="-122"/>
                <a:ea typeface="微软雅黑" panose="020B0503020204020204" pitchFamily="34" charset="-122"/>
                <a:sym typeface="+mn-ea"/>
              </a:rPr>
              <a:t>预测</a:t>
            </a:r>
            <a:r>
              <a:rPr lang="en-US" altLang="zh-CN" sz="1600">
                <a:solidFill>
                  <a:srgbClr val="595959"/>
                </a:solidFill>
                <a:latin typeface="微软雅黑" panose="020B0503020204020204" pitchFamily="34" charset="-122"/>
                <a:ea typeface="微软雅黑" panose="020B0503020204020204" pitchFamily="34" charset="-122"/>
                <a:sym typeface="+mn-ea"/>
              </a:rPr>
              <a:t>)^2 </a:t>
            </a:r>
          </a:p>
        </p:txBody>
      </p:sp>
    </p:spTree>
    <p:extLst>
      <p:ext uri="{BB962C8B-B14F-4D97-AF65-F5344CB8AC3E}">
        <p14:creationId xmlns:p14="http://schemas.microsoft.com/office/powerpoint/2010/main" val="130960232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99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熟悉</a:t>
            </a:r>
            <a:r>
              <a:rPr lang="en-US" altLang="zh-CN"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scikit-learn</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库</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的用法，能够通过</a:t>
            </a:r>
            <a:r>
              <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scikit-learn</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库实现</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线性回归算法</a:t>
            </a:r>
            <a:endParaRPr lang="en-US" altLang="zh-CN"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9.6.2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认识</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scikit-learn</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库</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52233172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95006" y="2642796"/>
            <a:ext cx="6624736" cy="2169825"/>
          </a:xfrm>
          <a:prstGeom prst="rect">
            <a:avLst/>
          </a:prstGeom>
        </p:spPr>
        <p:txBody>
          <a:bodyPr wrap="square">
            <a:spAutoFit/>
          </a:bodyPr>
          <a:lstStyle/>
          <a:p>
            <a:pPr>
              <a:lnSpc>
                <a:spcPct val="150000"/>
              </a:lnSpc>
            </a:pPr>
            <a:r>
              <a:rPr lang="en-US" altLang="zh-CN" sz="1800">
                <a:solidFill>
                  <a:srgbClr val="0075CC"/>
                </a:solidFill>
                <a:latin typeface="微软雅黑" panose="020B0503020204020204" pitchFamily="34" charset="-122"/>
                <a:ea typeface="微软雅黑" panose="020B0503020204020204" pitchFamily="34" charset="-122"/>
              </a:rPr>
              <a:t>scikit-learn</a:t>
            </a:r>
            <a:r>
              <a:rPr lang="zh-CN" altLang="en-US" sz="1800">
                <a:solidFill>
                  <a:srgbClr val="595959"/>
                </a:solidFill>
                <a:latin typeface="微软雅黑" panose="020B0503020204020204" pitchFamily="34" charset="-122"/>
                <a:ea typeface="微软雅黑" panose="020B0503020204020204" pitchFamily="34" charset="-122"/>
              </a:rPr>
              <a:t>是一个专门针对</a:t>
            </a:r>
            <a:r>
              <a:rPr lang="zh-CN" altLang="en-US" sz="1800">
                <a:solidFill>
                  <a:srgbClr val="0075CC"/>
                </a:solidFill>
                <a:latin typeface="微软雅黑" panose="020B0503020204020204" pitchFamily="34" charset="-122"/>
                <a:ea typeface="微软雅黑" panose="020B0503020204020204" pitchFamily="34" charset="-122"/>
              </a:rPr>
              <a:t>机器学习</a:t>
            </a:r>
            <a:r>
              <a:rPr lang="zh-CN" altLang="en-US" sz="1800">
                <a:solidFill>
                  <a:srgbClr val="595959"/>
                </a:solidFill>
                <a:latin typeface="微软雅黑" panose="020B0503020204020204" pitchFamily="34" charset="-122"/>
                <a:ea typeface="微软雅黑" panose="020B0503020204020204" pitchFamily="34" charset="-122"/>
              </a:rPr>
              <a:t>应用而开发的开源库，该库由社区成员自发维护，并不断地拓展机器学习领域涵盖的功能。</a:t>
            </a:r>
            <a:r>
              <a:rPr lang="en-US" altLang="zh-CN" sz="1800">
                <a:solidFill>
                  <a:srgbClr val="595959"/>
                </a:solidFill>
                <a:latin typeface="微软雅黑" panose="020B0503020204020204" pitchFamily="34" charset="-122"/>
                <a:ea typeface="微软雅黑" panose="020B0503020204020204" pitchFamily="34" charset="-122"/>
              </a:rPr>
              <a:t>scikit-learn</a:t>
            </a:r>
            <a:r>
              <a:rPr lang="zh-CN" altLang="en-US" sz="1800">
                <a:solidFill>
                  <a:srgbClr val="595959"/>
                </a:solidFill>
                <a:latin typeface="微软雅黑" panose="020B0503020204020204" pitchFamily="34" charset="-122"/>
                <a:ea typeface="微软雅黑" panose="020B0503020204020204" pitchFamily="34" charset="-122"/>
              </a:rPr>
              <a:t>依赖于</a:t>
            </a:r>
            <a:r>
              <a:rPr lang="en-US" altLang="zh-CN" sz="1800">
                <a:solidFill>
                  <a:srgbClr val="0075CC"/>
                </a:solidFill>
                <a:latin typeface="微软雅黑" panose="020B0503020204020204" pitchFamily="34" charset="-122"/>
                <a:ea typeface="微软雅黑" panose="020B0503020204020204" pitchFamily="34" charset="-122"/>
              </a:rPr>
              <a:t>NumPy</a:t>
            </a:r>
            <a:r>
              <a:rPr lang="zh-CN" altLang="en-US" sz="1800">
                <a:solidFill>
                  <a:srgbClr val="0075CC"/>
                </a:solidFill>
                <a:latin typeface="微软雅黑" panose="020B0503020204020204" pitchFamily="34" charset="-122"/>
                <a:ea typeface="微软雅黑" panose="020B0503020204020204" pitchFamily="34" charset="-122"/>
              </a:rPr>
              <a:t>、</a:t>
            </a:r>
            <a:r>
              <a:rPr lang="en-US" altLang="zh-CN" sz="1800">
                <a:solidFill>
                  <a:srgbClr val="0075CC"/>
                </a:solidFill>
                <a:latin typeface="微软雅黑" panose="020B0503020204020204" pitchFamily="34" charset="-122"/>
                <a:ea typeface="微软雅黑" panose="020B0503020204020204" pitchFamily="34" charset="-122"/>
              </a:rPr>
              <a:t>pandas</a:t>
            </a: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0075CC"/>
                </a:solidFill>
                <a:latin typeface="微软雅黑" panose="020B0503020204020204" pitchFamily="34" charset="-122"/>
                <a:ea typeface="微软雅黑" panose="020B0503020204020204" pitchFamily="34" charset="-122"/>
              </a:rPr>
              <a:t>SciPy</a:t>
            </a:r>
            <a:r>
              <a:rPr lang="zh-CN" altLang="en-US" sz="1800">
                <a:solidFill>
                  <a:srgbClr val="595959"/>
                </a:solidFill>
                <a:latin typeface="微软雅黑" panose="020B0503020204020204" pitchFamily="34" charset="-122"/>
                <a:ea typeface="微软雅黑" panose="020B0503020204020204" pitchFamily="34" charset="-122"/>
              </a:rPr>
              <a:t>，它不仅支持</a:t>
            </a:r>
            <a:r>
              <a:rPr lang="zh-CN" altLang="en-US" sz="1800">
                <a:solidFill>
                  <a:srgbClr val="0075CC"/>
                </a:solidFill>
                <a:latin typeface="微软雅黑" panose="020B0503020204020204" pitchFamily="34" charset="-122"/>
                <a:ea typeface="微软雅黑" panose="020B0503020204020204" pitchFamily="34" charset="-122"/>
              </a:rPr>
              <a:t>分类</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回归</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降维</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聚类</a:t>
            </a:r>
            <a:r>
              <a:rPr lang="zh-CN" altLang="en-US" sz="1800">
                <a:solidFill>
                  <a:srgbClr val="595959"/>
                </a:solidFill>
                <a:latin typeface="微软雅黑" panose="020B0503020204020204" pitchFamily="34" charset="-122"/>
                <a:ea typeface="微软雅黑" panose="020B0503020204020204" pitchFamily="34" charset="-122"/>
              </a:rPr>
              <a:t>等算法，还提供了</a:t>
            </a:r>
            <a:r>
              <a:rPr lang="zh-CN" altLang="en-US" sz="1800">
                <a:solidFill>
                  <a:srgbClr val="0075CC"/>
                </a:solidFill>
                <a:latin typeface="微软雅黑" panose="020B0503020204020204" pitchFamily="34" charset="-122"/>
                <a:ea typeface="微软雅黑" panose="020B0503020204020204" pitchFamily="34" charset="-122"/>
              </a:rPr>
              <a:t>特征提取</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数据处理</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模型评估</a:t>
            </a:r>
            <a:r>
              <a:rPr lang="zh-CN" altLang="en-US" sz="1800">
                <a:solidFill>
                  <a:srgbClr val="595959"/>
                </a:solidFill>
                <a:latin typeface="微软雅黑" panose="020B0503020204020204" pitchFamily="34" charset="-122"/>
                <a:ea typeface="微软雅黑" panose="020B0503020204020204" pitchFamily="34" charset="-122"/>
              </a:rPr>
              <a:t>共</a:t>
            </a:r>
            <a:r>
              <a:rPr lang="en-US" altLang="zh-CN" sz="1800">
                <a:solidFill>
                  <a:srgbClr val="595959"/>
                </a:solidFill>
                <a:latin typeface="微软雅黑" panose="020B0503020204020204" pitchFamily="34" charset="-122"/>
                <a:ea typeface="微软雅黑" panose="020B0503020204020204" pitchFamily="34" charset="-122"/>
              </a:rPr>
              <a:t>3</a:t>
            </a:r>
            <a:r>
              <a:rPr lang="zh-CN" altLang="en-US" sz="1800">
                <a:solidFill>
                  <a:srgbClr val="595959"/>
                </a:solidFill>
                <a:latin typeface="微软雅黑" panose="020B0503020204020204" pitchFamily="34" charset="-122"/>
                <a:ea typeface="微软雅黑" panose="020B0503020204020204" pitchFamily="34" charset="-122"/>
              </a:rPr>
              <a:t>大模块，在机器学习领域颇受欢迎。</a:t>
            </a:r>
          </a:p>
        </p:txBody>
      </p:sp>
      <p:pic>
        <p:nvPicPr>
          <p:cNvPr id="7" name="图片 6"/>
          <p:cNvPicPr>
            <a:picLocks noChangeAspect="1"/>
          </p:cNvPicPr>
          <p:nvPr/>
        </p:nvPicPr>
        <p:blipFill>
          <a:blip r:embed="rId3"/>
          <a:stretch>
            <a:fillRect/>
          </a:stretch>
        </p:blipFill>
        <p:spPr>
          <a:xfrm>
            <a:off x="766614" y="2088373"/>
            <a:ext cx="2995709" cy="3229748"/>
          </a:xfrm>
          <a:prstGeom prst="rect">
            <a:avLst/>
          </a:prstGeom>
        </p:spPr>
      </p:pic>
      <p:sp>
        <p:nvSpPr>
          <p:cNvPr id="8"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9.6.2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认识</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scikit-learn</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库</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45080119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50990" y="1845618"/>
            <a:ext cx="6624736" cy="1338828"/>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在使用</a:t>
            </a:r>
            <a:r>
              <a:rPr lang="en-US" altLang="zh-CN" sz="1800">
                <a:solidFill>
                  <a:srgbClr val="0075CC"/>
                </a:solidFill>
                <a:latin typeface="微软雅黑" panose="020B0503020204020204" pitchFamily="34" charset="-122"/>
                <a:ea typeface="微软雅黑" panose="020B0503020204020204" pitchFamily="34" charset="-122"/>
              </a:rPr>
              <a:t>scikit-learn</a:t>
            </a:r>
            <a:r>
              <a:rPr lang="zh-CN" altLang="en-US" sz="1800">
                <a:solidFill>
                  <a:srgbClr val="595959"/>
                </a:solidFill>
                <a:latin typeface="微软雅黑" panose="020B0503020204020204" pitchFamily="34" charset="-122"/>
                <a:ea typeface="微软雅黑" panose="020B0503020204020204" pitchFamily="34" charset="-122"/>
              </a:rPr>
              <a:t>进行开发之前，需要先确保当前的虚拟环境中已经安装了</a:t>
            </a:r>
            <a:r>
              <a:rPr lang="en-US" altLang="zh-CN" sz="1800">
                <a:solidFill>
                  <a:srgbClr val="595959"/>
                </a:solidFill>
                <a:latin typeface="微软雅黑" panose="020B0503020204020204" pitchFamily="34" charset="-122"/>
                <a:ea typeface="微软雅黑" panose="020B0503020204020204" pitchFamily="34" charset="-122"/>
              </a:rPr>
              <a:t>scikit-learn</a:t>
            </a:r>
            <a:r>
              <a:rPr lang="zh-CN" altLang="en-US" sz="1800">
                <a:solidFill>
                  <a:srgbClr val="595959"/>
                </a:solidFill>
                <a:latin typeface="微软雅黑" panose="020B0503020204020204" pitchFamily="34" charset="-122"/>
                <a:ea typeface="微软雅黑" panose="020B0503020204020204" pitchFamily="34" charset="-122"/>
              </a:rPr>
              <a:t>库以及依赖项，包括</a:t>
            </a:r>
            <a:r>
              <a:rPr lang="en-US" altLang="zh-CN" sz="1800">
                <a:solidFill>
                  <a:srgbClr val="0075CC"/>
                </a:solidFill>
                <a:latin typeface="微软雅黑" panose="020B0503020204020204" pitchFamily="34" charset="-122"/>
                <a:ea typeface="微软雅黑" panose="020B0503020204020204" pitchFamily="34" charset="-122"/>
              </a:rPr>
              <a:t>NumPy</a:t>
            </a: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0075CC"/>
                </a:solidFill>
                <a:latin typeface="微软雅黑" panose="020B0503020204020204" pitchFamily="34" charset="-122"/>
                <a:ea typeface="微软雅黑" panose="020B0503020204020204" pitchFamily="34" charset="-122"/>
              </a:rPr>
              <a:t>pandas</a:t>
            </a: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0075CC"/>
                </a:solidFill>
                <a:latin typeface="微软雅黑" panose="020B0503020204020204" pitchFamily="34" charset="-122"/>
                <a:ea typeface="微软雅黑" panose="020B0503020204020204" pitchFamily="34" charset="-122"/>
              </a:rPr>
              <a:t>SciPy</a:t>
            </a:r>
            <a:r>
              <a:rPr lang="zh-CN" altLang="en-US" sz="1800">
                <a:solidFill>
                  <a:srgbClr val="595959"/>
                </a:solidFill>
                <a:latin typeface="微软雅黑" panose="020B0503020204020204" pitchFamily="34" charset="-122"/>
                <a:ea typeface="微软雅黑" panose="020B0503020204020204" pitchFamily="34" charset="-122"/>
              </a:rPr>
              <a:t>和</a:t>
            </a:r>
            <a:r>
              <a:rPr lang="en-US" altLang="zh-CN" sz="1800">
                <a:solidFill>
                  <a:srgbClr val="0075CC"/>
                </a:solidFill>
                <a:latin typeface="微软雅黑" panose="020B0503020204020204" pitchFamily="34" charset="-122"/>
                <a:ea typeface="微软雅黑" panose="020B0503020204020204" pitchFamily="34" charset="-122"/>
              </a:rPr>
              <a:t>sklearn</a:t>
            </a:r>
            <a:r>
              <a:rPr lang="zh-CN" altLang="en-US" sz="1800">
                <a:solidFill>
                  <a:srgbClr val="595959"/>
                </a:solidFill>
                <a:latin typeface="微软雅黑" panose="020B0503020204020204" pitchFamily="34" charset="-122"/>
                <a:ea typeface="微软雅黑" panose="020B0503020204020204" pitchFamily="34" charset="-122"/>
              </a:rPr>
              <a:t>，关于它们的安装命令如下所示。</a:t>
            </a:r>
          </a:p>
        </p:txBody>
      </p:sp>
      <p:pic>
        <p:nvPicPr>
          <p:cNvPr id="7" name="图片 6"/>
          <p:cNvPicPr>
            <a:picLocks noChangeAspect="1"/>
          </p:cNvPicPr>
          <p:nvPr/>
        </p:nvPicPr>
        <p:blipFill>
          <a:blip r:embed="rId3"/>
          <a:stretch>
            <a:fillRect/>
          </a:stretch>
        </p:blipFill>
        <p:spPr>
          <a:xfrm>
            <a:off x="766614" y="2088373"/>
            <a:ext cx="2995709" cy="3229748"/>
          </a:xfrm>
          <a:prstGeom prst="rect">
            <a:avLst/>
          </a:prstGeom>
        </p:spPr>
      </p:pic>
      <p:sp>
        <p:nvSpPr>
          <p:cNvPr id="8"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9.6.2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认识</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scikit-learn</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库</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5" name="矩形 4"/>
          <p:cNvSpPr/>
          <p:nvPr/>
        </p:nvSpPr>
        <p:spPr bwMode="auto">
          <a:xfrm>
            <a:off x="5177104" y="3494837"/>
            <a:ext cx="4572508" cy="18201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pip install scikit-learn==1.0.1</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pip install numpy==1.21.4</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pip install pandas==1.3.4</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pip install scipy==1.7.3</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pip install sklearn</a:t>
            </a:r>
          </a:p>
        </p:txBody>
      </p:sp>
    </p:spTree>
    <p:extLst>
      <p:ext uri="{BB962C8B-B14F-4D97-AF65-F5344CB8AC3E}">
        <p14:creationId xmlns:p14="http://schemas.microsoft.com/office/powerpoint/2010/main" val="369184992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46202" y="2202836"/>
            <a:ext cx="6624736" cy="3000821"/>
          </a:xfrm>
          <a:prstGeom prst="rect">
            <a:avLst/>
          </a:prstGeom>
        </p:spPr>
        <p:txBody>
          <a:bodyPr wrap="square">
            <a:spAutoFit/>
          </a:bodyPr>
          <a:lstStyle/>
          <a:p>
            <a:pPr>
              <a:lnSpc>
                <a:spcPct val="150000"/>
              </a:lnSpc>
            </a:pPr>
            <a:r>
              <a:rPr lang="en-US" altLang="zh-CN" sz="1800">
                <a:solidFill>
                  <a:srgbClr val="0075CC"/>
                </a:solidFill>
                <a:latin typeface="微软雅黑" panose="020B0503020204020204" pitchFamily="34" charset="-122"/>
                <a:ea typeface="微软雅黑" panose="020B0503020204020204" pitchFamily="34" charset="-122"/>
              </a:rPr>
              <a:t>sklearn</a:t>
            </a:r>
            <a:r>
              <a:rPr lang="zh-CN" altLang="en-US" sz="1800">
                <a:solidFill>
                  <a:srgbClr val="0075CC"/>
                </a:solidFill>
                <a:latin typeface="微软雅黑" panose="020B0503020204020204" pitchFamily="34" charset="-122"/>
                <a:ea typeface="微软雅黑" panose="020B0503020204020204" pitchFamily="34" charset="-122"/>
              </a:rPr>
              <a:t>库</a:t>
            </a:r>
            <a:r>
              <a:rPr lang="zh-CN" altLang="en-US" sz="1800">
                <a:solidFill>
                  <a:srgbClr val="595959"/>
                </a:solidFill>
                <a:latin typeface="微软雅黑" panose="020B0503020204020204" pitchFamily="34" charset="-122"/>
                <a:ea typeface="微软雅黑" panose="020B0503020204020204" pitchFamily="34" charset="-122"/>
              </a:rPr>
              <a:t>内置了众多子模块，</a:t>
            </a:r>
            <a:r>
              <a:rPr lang="en-US" altLang="zh-CN" sz="1800">
                <a:solidFill>
                  <a:srgbClr val="0075CC"/>
                </a:solidFill>
                <a:latin typeface="微软雅黑" panose="020B0503020204020204" pitchFamily="34" charset="-122"/>
                <a:ea typeface="微软雅黑" panose="020B0503020204020204" pitchFamily="34" charset="-122"/>
              </a:rPr>
              <a:t>linear_model</a:t>
            </a:r>
            <a:r>
              <a:rPr lang="zh-CN" altLang="en-US" sz="1800">
                <a:solidFill>
                  <a:srgbClr val="595959"/>
                </a:solidFill>
                <a:latin typeface="微软雅黑" panose="020B0503020204020204" pitchFamily="34" charset="-122"/>
                <a:ea typeface="微软雅黑" panose="020B0503020204020204" pitchFamily="34" charset="-122"/>
              </a:rPr>
              <a:t>表示</a:t>
            </a:r>
            <a:r>
              <a:rPr lang="zh-CN" altLang="en-US" sz="1800">
                <a:solidFill>
                  <a:srgbClr val="0075CC"/>
                </a:solidFill>
                <a:latin typeface="微软雅黑" panose="020B0503020204020204" pitchFamily="34" charset="-122"/>
                <a:ea typeface="微软雅黑" panose="020B0503020204020204" pitchFamily="34" charset="-122"/>
              </a:rPr>
              <a:t>线性模型子模块</a:t>
            </a:r>
            <a:r>
              <a:rPr lang="zh-CN" altLang="en-US" sz="1800">
                <a:solidFill>
                  <a:srgbClr val="595959"/>
                </a:solidFill>
                <a:latin typeface="微软雅黑" panose="020B0503020204020204" pitchFamily="34" charset="-122"/>
                <a:ea typeface="微软雅黑" panose="020B0503020204020204" pitchFamily="34" charset="-122"/>
              </a:rPr>
              <a:t>，该模块中封装了多个线性模型。通过</a:t>
            </a:r>
            <a:r>
              <a:rPr lang="en-US" altLang="zh-CN" sz="1800">
                <a:solidFill>
                  <a:srgbClr val="595959"/>
                </a:solidFill>
                <a:latin typeface="微软雅黑" panose="020B0503020204020204" pitchFamily="34" charset="-122"/>
                <a:ea typeface="微软雅黑" panose="020B0503020204020204" pitchFamily="34" charset="-122"/>
              </a:rPr>
              <a:t>sklearn.linear_model</a:t>
            </a:r>
            <a:r>
              <a:rPr lang="zh-CN" altLang="en-US" sz="1800">
                <a:solidFill>
                  <a:srgbClr val="595959"/>
                </a:solidFill>
                <a:latin typeface="微软雅黑" panose="020B0503020204020204" pitchFamily="34" charset="-122"/>
                <a:ea typeface="微软雅黑" panose="020B0503020204020204" pitchFamily="34" charset="-122"/>
              </a:rPr>
              <a:t>模块实现线性回归功能一般需要以下</a:t>
            </a:r>
            <a:r>
              <a:rPr lang="en-US" altLang="zh-CN" sz="1800">
                <a:solidFill>
                  <a:srgbClr val="595959"/>
                </a:solidFill>
                <a:latin typeface="微软雅黑" panose="020B0503020204020204" pitchFamily="34" charset="-122"/>
                <a:ea typeface="微软雅黑" panose="020B0503020204020204" pitchFamily="34" charset="-122"/>
              </a:rPr>
              <a:t>4</a:t>
            </a:r>
            <a:r>
              <a:rPr lang="zh-CN" altLang="en-US" sz="1800">
                <a:solidFill>
                  <a:srgbClr val="595959"/>
                </a:solidFill>
                <a:latin typeface="微软雅黑" panose="020B0503020204020204" pitchFamily="34" charset="-122"/>
                <a:ea typeface="微软雅黑" panose="020B0503020204020204" pitchFamily="34" charset="-122"/>
              </a:rPr>
              <a:t>步。</a:t>
            </a:r>
            <a:endParaRPr lang="en-US" altLang="zh-CN" sz="1800">
              <a:solidFill>
                <a:srgbClr val="595959"/>
              </a:solidFill>
              <a:latin typeface="微软雅黑" panose="020B0503020204020204" pitchFamily="34" charset="-122"/>
              <a:ea typeface="微软雅黑" panose="020B0503020204020204" pitchFamily="34" charset="-122"/>
            </a:endParaRP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1</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导入</a:t>
            </a:r>
            <a:r>
              <a:rPr lang="zh-CN" altLang="en-US" sz="1800">
                <a:solidFill>
                  <a:srgbClr val="595959"/>
                </a:solidFill>
                <a:latin typeface="微软雅黑" panose="020B0503020204020204" pitchFamily="34" charset="-122"/>
                <a:ea typeface="微软雅黑" panose="020B0503020204020204" pitchFamily="34" charset="-122"/>
              </a:rPr>
              <a:t>线性回归模型。</a:t>
            </a: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2</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创建</a:t>
            </a:r>
            <a:r>
              <a:rPr lang="zh-CN" altLang="en-US" sz="1800">
                <a:solidFill>
                  <a:srgbClr val="595959"/>
                </a:solidFill>
                <a:latin typeface="微软雅黑" panose="020B0503020204020204" pitchFamily="34" charset="-122"/>
                <a:ea typeface="微软雅黑" panose="020B0503020204020204" pitchFamily="34" charset="-122"/>
              </a:rPr>
              <a:t>线性回归模型。</a:t>
            </a: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3</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训练</a:t>
            </a:r>
            <a:r>
              <a:rPr lang="zh-CN" altLang="en-US" sz="1800">
                <a:solidFill>
                  <a:srgbClr val="595959"/>
                </a:solidFill>
                <a:latin typeface="微软雅黑" panose="020B0503020204020204" pitchFamily="34" charset="-122"/>
                <a:ea typeface="微软雅黑" panose="020B0503020204020204" pitchFamily="34" charset="-122"/>
              </a:rPr>
              <a:t>线性回归模型。</a:t>
            </a: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4</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预测</a:t>
            </a:r>
            <a:r>
              <a:rPr lang="zh-CN" altLang="en-US" sz="1800">
                <a:solidFill>
                  <a:srgbClr val="595959"/>
                </a:solidFill>
                <a:latin typeface="微软雅黑" panose="020B0503020204020204" pitchFamily="34" charset="-122"/>
                <a:ea typeface="微软雅黑" panose="020B0503020204020204" pitchFamily="34" charset="-122"/>
              </a:rPr>
              <a:t>新样本。</a:t>
            </a:r>
          </a:p>
        </p:txBody>
      </p:sp>
      <p:pic>
        <p:nvPicPr>
          <p:cNvPr id="7" name="图片 6"/>
          <p:cNvPicPr>
            <a:picLocks noChangeAspect="1"/>
          </p:cNvPicPr>
          <p:nvPr/>
        </p:nvPicPr>
        <p:blipFill>
          <a:blip r:embed="rId3"/>
          <a:stretch>
            <a:fillRect/>
          </a:stretch>
        </p:blipFill>
        <p:spPr>
          <a:xfrm>
            <a:off x="766614" y="2088373"/>
            <a:ext cx="2995709" cy="3229748"/>
          </a:xfrm>
          <a:prstGeom prst="rect">
            <a:avLst/>
          </a:prstGeom>
        </p:spPr>
      </p:pic>
      <p:sp>
        <p:nvSpPr>
          <p:cNvPr id="8"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9.6.2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认识</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scikit-learn</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库</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4759514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62323" y="2349674"/>
            <a:ext cx="7128792" cy="1338828"/>
          </a:xfrm>
          <a:prstGeom prst="rect">
            <a:avLst/>
          </a:prstGeom>
        </p:spPr>
        <p:txBody>
          <a:bodyPr wrap="square">
            <a:spAutoFit/>
          </a:bodyPr>
          <a:lstStyle/>
          <a:p>
            <a:pPr>
              <a:lnSpc>
                <a:spcPct val="150000"/>
              </a:lnSpc>
            </a:pPr>
            <a:r>
              <a:rPr lang="en-US" altLang="zh-CN" sz="1800">
                <a:solidFill>
                  <a:srgbClr val="0075CC"/>
                </a:solidFill>
                <a:latin typeface="微软雅黑" panose="020B0503020204020204" pitchFamily="34" charset="-122"/>
                <a:ea typeface="微软雅黑" panose="020B0503020204020204" pitchFamily="34" charset="-122"/>
              </a:rPr>
              <a:t>sklearn.linear_model</a:t>
            </a:r>
            <a:r>
              <a:rPr lang="zh-CN" altLang="en-US" sz="1800">
                <a:solidFill>
                  <a:srgbClr val="0075CC"/>
                </a:solidFill>
                <a:latin typeface="微软雅黑" panose="020B0503020204020204" pitchFamily="34" charset="-122"/>
                <a:ea typeface="微软雅黑" panose="020B0503020204020204" pitchFamily="34" charset="-122"/>
              </a:rPr>
              <a:t>模块</a:t>
            </a:r>
            <a:r>
              <a:rPr lang="zh-CN" altLang="en-US" sz="1800">
                <a:solidFill>
                  <a:srgbClr val="595959"/>
                </a:solidFill>
                <a:latin typeface="微软雅黑" panose="020B0503020204020204" pitchFamily="34" charset="-122"/>
                <a:ea typeface="微软雅黑" panose="020B0503020204020204" pitchFamily="34" charset="-122"/>
              </a:rPr>
              <a:t>中提供了一个</a:t>
            </a:r>
            <a:r>
              <a:rPr lang="en-US" altLang="zh-CN" sz="1800">
                <a:solidFill>
                  <a:srgbClr val="0075CC"/>
                </a:solidFill>
                <a:latin typeface="微软雅黑" panose="020B0503020204020204" pitchFamily="34" charset="-122"/>
                <a:ea typeface="微软雅黑" panose="020B0503020204020204" pitchFamily="34" charset="-122"/>
              </a:rPr>
              <a:t>LinearRegression</a:t>
            </a:r>
            <a:r>
              <a:rPr lang="zh-CN" altLang="en-US" sz="1800">
                <a:solidFill>
                  <a:srgbClr val="0075CC"/>
                </a:solidFill>
                <a:latin typeface="微软雅黑" panose="020B0503020204020204" pitchFamily="34" charset="-122"/>
                <a:ea typeface="微软雅黑" panose="020B0503020204020204" pitchFamily="34" charset="-122"/>
              </a:rPr>
              <a:t>类</a:t>
            </a:r>
            <a:r>
              <a:rPr lang="zh-CN" altLang="en-US" sz="1800">
                <a:solidFill>
                  <a:srgbClr val="595959"/>
                </a:solidFill>
                <a:latin typeface="微软雅黑" panose="020B0503020204020204" pitchFamily="34" charset="-122"/>
                <a:ea typeface="微软雅黑" panose="020B0503020204020204" pitchFamily="34" charset="-122"/>
              </a:rPr>
              <a:t>，该类用于</a:t>
            </a:r>
            <a:r>
              <a:rPr lang="zh-CN" altLang="en-US" sz="1800">
                <a:solidFill>
                  <a:srgbClr val="0075CC"/>
                </a:solidFill>
                <a:latin typeface="微软雅黑" panose="020B0503020204020204" pitchFamily="34" charset="-122"/>
                <a:ea typeface="微软雅黑" panose="020B0503020204020204" pitchFamily="34" charset="-122"/>
              </a:rPr>
              <a:t>构造</a:t>
            </a:r>
            <a:r>
              <a:rPr lang="zh-CN" altLang="en-US" sz="1800">
                <a:solidFill>
                  <a:srgbClr val="595959"/>
                </a:solidFill>
                <a:latin typeface="微软雅黑" panose="020B0503020204020204" pitchFamily="34" charset="-122"/>
                <a:ea typeface="微软雅黑" panose="020B0503020204020204" pitchFamily="34" charset="-122"/>
              </a:rPr>
              <a:t>一个</a:t>
            </a:r>
            <a:r>
              <a:rPr lang="zh-CN" altLang="en-US" sz="1800">
                <a:solidFill>
                  <a:srgbClr val="0075CC"/>
                </a:solidFill>
                <a:latin typeface="微软雅黑" panose="020B0503020204020204" pitchFamily="34" charset="-122"/>
                <a:ea typeface="微软雅黑" panose="020B0503020204020204" pitchFamily="34" charset="-122"/>
              </a:rPr>
              <a:t>线性回归模型</a:t>
            </a:r>
            <a:r>
              <a:rPr lang="zh-CN" altLang="en-US" sz="1800">
                <a:solidFill>
                  <a:srgbClr val="595959"/>
                </a:solidFill>
                <a:latin typeface="微软雅黑" panose="020B0503020204020204" pitchFamily="34" charset="-122"/>
                <a:ea typeface="微软雅黑" panose="020B0503020204020204" pitchFamily="34" charset="-122"/>
              </a:rPr>
              <a:t>，它封装了线性回归模型的相关功能。因此，我们需要在程序中从</a:t>
            </a:r>
            <a:r>
              <a:rPr lang="en-US" altLang="zh-CN" sz="1800">
                <a:solidFill>
                  <a:srgbClr val="0075CC"/>
                </a:solidFill>
                <a:latin typeface="微软雅黑" panose="020B0503020204020204" pitchFamily="34" charset="-122"/>
                <a:ea typeface="微软雅黑" panose="020B0503020204020204" pitchFamily="34" charset="-122"/>
              </a:rPr>
              <a:t>linear_model</a:t>
            </a:r>
            <a:r>
              <a:rPr lang="zh-CN" altLang="en-US" sz="1800">
                <a:solidFill>
                  <a:srgbClr val="595959"/>
                </a:solidFill>
                <a:latin typeface="微软雅黑" panose="020B0503020204020204" pitchFamily="34" charset="-122"/>
                <a:ea typeface="微软雅黑" panose="020B0503020204020204" pitchFamily="34" charset="-122"/>
              </a:rPr>
              <a:t>模块</a:t>
            </a:r>
            <a:r>
              <a:rPr lang="zh-CN" altLang="en-US" sz="1800">
                <a:solidFill>
                  <a:srgbClr val="0075CC"/>
                </a:solidFill>
                <a:latin typeface="微软雅黑" panose="020B0503020204020204" pitchFamily="34" charset="-122"/>
                <a:ea typeface="微软雅黑" panose="020B0503020204020204" pitchFamily="34" charset="-122"/>
              </a:rPr>
              <a:t>导入</a:t>
            </a:r>
            <a:r>
              <a:rPr lang="en-US" altLang="zh-CN" sz="1800">
                <a:solidFill>
                  <a:srgbClr val="0075CC"/>
                </a:solidFill>
                <a:latin typeface="微软雅黑" panose="020B0503020204020204" pitchFamily="34" charset="-122"/>
                <a:ea typeface="微软雅黑" panose="020B0503020204020204" pitchFamily="34" charset="-122"/>
              </a:rPr>
              <a:t>LinearRegression</a:t>
            </a:r>
            <a:r>
              <a:rPr lang="zh-CN" altLang="en-US" sz="1800">
                <a:solidFill>
                  <a:srgbClr val="0075CC"/>
                </a:solidFill>
                <a:latin typeface="微软雅黑" panose="020B0503020204020204" pitchFamily="34" charset="-122"/>
                <a:ea typeface="微软雅黑" panose="020B0503020204020204" pitchFamily="34" charset="-122"/>
              </a:rPr>
              <a:t>类</a:t>
            </a:r>
            <a:r>
              <a:rPr lang="zh-CN" altLang="en-US" sz="1800">
                <a:solidFill>
                  <a:srgbClr val="595959"/>
                </a:solidFill>
                <a:latin typeface="微软雅黑" panose="020B0503020204020204" pitchFamily="34" charset="-122"/>
                <a:ea typeface="微软雅黑" panose="020B0503020204020204" pitchFamily="34" charset="-122"/>
              </a:rPr>
              <a:t>。</a:t>
            </a:r>
          </a:p>
        </p:txBody>
      </p:sp>
      <p:grpSp>
        <p:nvGrpSpPr>
          <p:cNvPr id="25" name="组合 24"/>
          <p:cNvGrpSpPr/>
          <p:nvPr/>
        </p:nvGrpSpPr>
        <p:grpSpPr>
          <a:xfrm>
            <a:off x="1051275" y="1057996"/>
            <a:ext cx="3027707" cy="648072"/>
            <a:chOff x="1115236" y="981522"/>
            <a:chExt cx="2732370" cy="648072"/>
          </a:xfrm>
        </p:grpSpPr>
        <p:sp>
          <p:nvSpPr>
            <p:cNvPr id="26" name="圆角矩形 25"/>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导入线性回归模型</a:t>
              </a:r>
            </a:p>
          </p:txBody>
        </p:sp>
      </p:grpSp>
      <p:sp>
        <p:nvSpPr>
          <p:cNvPr id="28" name="椭圆 27"/>
          <p:cNvSpPr/>
          <p:nvPr/>
        </p:nvSpPr>
        <p:spPr>
          <a:xfrm>
            <a:off x="1267301" y="1202012"/>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9.6.2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认识</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scikit-learn</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库</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bwMode="auto">
          <a:xfrm>
            <a:off x="4367481" y="4294377"/>
            <a:ext cx="5918475" cy="6071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from sklearn.linear_model import LinearRegression</a:t>
            </a:r>
          </a:p>
        </p:txBody>
      </p:sp>
      <p:pic>
        <p:nvPicPr>
          <p:cNvPr id="11" name="图片 10"/>
          <p:cNvPicPr>
            <a:picLocks noChangeAspect="1"/>
          </p:cNvPicPr>
          <p:nvPr/>
        </p:nvPicPr>
        <p:blipFill>
          <a:blip r:embed="rId3"/>
          <a:stretch>
            <a:fillRect/>
          </a:stretch>
        </p:blipFill>
        <p:spPr>
          <a:xfrm>
            <a:off x="766614" y="2277666"/>
            <a:ext cx="2995709" cy="3229748"/>
          </a:xfrm>
          <a:prstGeom prst="rect">
            <a:avLst/>
          </a:prstGeom>
        </p:spPr>
      </p:pic>
    </p:spTree>
    <p:extLst>
      <p:ext uri="{BB962C8B-B14F-4D97-AF65-F5344CB8AC3E}">
        <p14:creationId xmlns:p14="http://schemas.microsoft.com/office/powerpoint/2010/main" val="273372646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1275" y="981522"/>
            <a:ext cx="3027707" cy="648072"/>
            <a:chOff x="1115236" y="981522"/>
            <a:chExt cx="2732370" cy="648072"/>
          </a:xfrm>
        </p:grpSpPr>
        <p:sp>
          <p:nvSpPr>
            <p:cNvPr id="26" name="圆角矩形 25"/>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创建线性回归模型</a:t>
              </a:r>
            </a:p>
          </p:txBody>
        </p:sp>
      </p:grpSp>
      <p:sp>
        <p:nvSpPr>
          <p:cNvPr id="28" name="椭圆 27"/>
          <p:cNvSpPr/>
          <p:nvPr/>
        </p:nvSpPr>
        <p:spPr>
          <a:xfrm>
            <a:off x="126730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itle 1">
            <a:extLst>
              <a:ext uri="{FF2B5EF4-FFF2-40B4-BE49-F238E27FC236}">
                <a16:creationId xmlns:a16="http://schemas.microsoft.com/office/drawing/2014/main" id="{6F8969C3-CFD9-CC42-BCF3-54F0DCDACD0D}"/>
              </a:ext>
            </a:extLst>
          </p:cNvPr>
          <p:cNvSpPr txBox="1"/>
          <p:nvPr/>
        </p:nvSpPr>
        <p:spPr>
          <a:xfrm>
            <a:off x="1025134" y="314658"/>
            <a:ext cx="60061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9.6.2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认识</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scikit-learn</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库</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18" name="TextBox 35">
            <a:extLst>
              <a:ext uri="{FF2B5EF4-FFF2-40B4-BE49-F238E27FC236}">
                <a16:creationId xmlns:a16="http://schemas.microsoft.com/office/drawing/2014/main" id="{29EEAFD9-93C7-43A1-935E-BBBAAAD019A3}"/>
              </a:ext>
            </a:extLst>
          </p:cNvPr>
          <p:cNvSpPr txBox="1">
            <a:spLocks noChangeArrowheads="1"/>
          </p:cNvSpPr>
          <p:nvPr/>
        </p:nvSpPr>
        <p:spPr bwMode="auto">
          <a:xfrm>
            <a:off x="1088404" y="1701602"/>
            <a:ext cx="10263386" cy="9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702030404030204" pitchFamily="34" charset="0"/>
                <a:ea typeface="宋体" pitchFamily="2" charset="-122"/>
              </a:defRPr>
            </a:lvl1pPr>
            <a:lvl2pPr marL="742950" indent="-285750">
              <a:defRPr>
                <a:solidFill>
                  <a:schemeClr val="tx1"/>
                </a:solidFill>
                <a:latin typeface="Calibri" panose="020F0702030404030204" pitchFamily="34" charset="0"/>
                <a:ea typeface="宋体" pitchFamily="2" charset="-122"/>
              </a:defRPr>
            </a:lvl2pPr>
            <a:lvl3pPr marL="1143000" indent="-228600">
              <a:defRPr>
                <a:solidFill>
                  <a:schemeClr val="tx1"/>
                </a:solidFill>
                <a:latin typeface="Calibri" panose="020F0702030404030204" pitchFamily="34" charset="0"/>
                <a:ea typeface="宋体" pitchFamily="2" charset="-122"/>
              </a:defRPr>
            </a:lvl3pPr>
            <a:lvl4pPr marL="1600200" indent="-228600">
              <a:defRPr>
                <a:solidFill>
                  <a:schemeClr val="tx1"/>
                </a:solidFill>
                <a:latin typeface="Calibri" panose="020F0702030404030204" pitchFamily="34" charset="0"/>
                <a:ea typeface="宋体" pitchFamily="2" charset="-122"/>
              </a:defRPr>
            </a:lvl4pPr>
            <a:lvl5pPr marL="2057400" indent="-228600">
              <a:defRPr>
                <a:solidFill>
                  <a:schemeClr val="tx1"/>
                </a:solidFill>
                <a:latin typeface="Calibri" panose="020F0702030404030204"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9pPr>
          </a:lstStyle>
          <a:p>
            <a:pPr algn="just">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如果希望得到一个</a:t>
            </a:r>
            <a:r>
              <a:rPr lang="zh-CN" altLang="en-US" sz="1800">
                <a:solidFill>
                  <a:srgbClr val="0075CC"/>
                </a:solidFill>
                <a:latin typeface="微软雅黑" panose="020B0503020204020204" pitchFamily="34" charset="-122"/>
                <a:ea typeface="微软雅黑" panose="020B0503020204020204" pitchFamily="34" charset="-122"/>
              </a:rPr>
              <a:t>线性回归模型</a:t>
            </a:r>
            <a:r>
              <a:rPr lang="zh-CN" altLang="en-US" sz="1800">
                <a:solidFill>
                  <a:srgbClr val="595959"/>
                </a:solidFill>
                <a:latin typeface="微软雅黑" panose="020B0503020204020204" pitchFamily="34" charset="-122"/>
                <a:ea typeface="微软雅黑" panose="020B0503020204020204" pitchFamily="34" charset="-122"/>
              </a:rPr>
              <a:t>，需要通过</a:t>
            </a:r>
            <a:r>
              <a:rPr lang="en-US" altLang="zh-CN" sz="1800">
                <a:solidFill>
                  <a:srgbClr val="0075CC"/>
                </a:solidFill>
                <a:latin typeface="微软雅黑" panose="020B0503020204020204" pitchFamily="34" charset="-122"/>
                <a:ea typeface="微软雅黑" panose="020B0503020204020204" pitchFamily="34" charset="-122"/>
              </a:rPr>
              <a:t>LinearRegression</a:t>
            </a:r>
            <a:r>
              <a:rPr lang="zh-CN" altLang="en-US" sz="1800">
                <a:solidFill>
                  <a:srgbClr val="595959"/>
                </a:solidFill>
                <a:latin typeface="微软雅黑" panose="020B0503020204020204" pitchFamily="34" charset="-122"/>
                <a:ea typeface="微软雅黑" panose="020B0503020204020204" pitchFamily="34" charset="-122"/>
              </a:rPr>
              <a:t>类的</a:t>
            </a:r>
            <a:r>
              <a:rPr lang="zh-CN" altLang="en-US" sz="1800">
                <a:solidFill>
                  <a:srgbClr val="0075CC"/>
                </a:solidFill>
                <a:latin typeface="微软雅黑" panose="020B0503020204020204" pitchFamily="34" charset="-122"/>
                <a:ea typeface="微软雅黑" panose="020B0503020204020204" pitchFamily="34" charset="-122"/>
              </a:rPr>
              <a:t>构造方法</a:t>
            </a:r>
            <a:r>
              <a:rPr lang="zh-CN" altLang="en-US" sz="1800">
                <a:solidFill>
                  <a:srgbClr val="595959"/>
                </a:solidFill>
                <a:latin typeface="微软雅黑" panose="020B0503020204020204" pitchFamily="34" charset="-122"/>
                <a:ea typeface="微软雅黑" panose="020B0503020204020204" pitchFamily="34" charset="-122"/>
              </a:rPr>
              <a:t>实例化</a:t>
            </a:r>
            <a:r>
              <a:rPr lang="en-US" altLang="zh-CN" sz="1800">
                <a:solidFill>
                  <a:srgbClr val="595959"/>
                </a:solidFill>
                <a:latin typeface="微软雅黑" panose="020B0503020204020204" pitchFamily="34" charset="-122"/>
                <a:ea typeface="微软雅黑" panose="020B0503020204020204" pitchFamily="34" charset="-122"/>
              </a:rPr>
              <a:t>LinearRegression</a:t>
            </a:r>
            <a:r>
              <a:rPr lang="zh-CN" altLang="en-US" sz="1800">
                <a:solidFill>
                  <a:srgbClr val="595959"/>
                </a:solidFill>
                <a:latin typeface="微软雅黑" panose="020B0503020204020204" pitchFamily="34" charset="-122"/>
                <a:ea typeface="微软雅黑" panose="020B0503020204020204" pitchFamily="34" charset="-122"/>
              </a:rPr>
              <a:t>类的对象。</a:t>
            </a:r>
            <a:endParaRPr lang="zh-CN" altLang="en-US" sz="1800" dirty="0">
              <a:solidFill>
                <a:srgbClr val="595959"/>
              </a:solidFill>
              <a:latin typeface="微软雅黑" panose="020B0503020204020204" pitchFamily="34" charset="-122"/>
              <a:ea typeface="微软雅黑" panose="020B0503020204020204" pitchFamily="34" charset="-122"/>
            </a:endParaRPr>
          </a:p>
        </p:txBody>
      </p:sp>
      <p:sp>
        <p:nvSpPr>
          <p:cNvPr id="19" name="矩形 18"/>
          <p:cNvSpPr/>
          <p:nvPr/>
        </p:nvSpPr>
        <p:spPr bwMode="auto">
          <a:xfrm>
            <a:off x="2062758" y="2739827"/>
            <a:ext cx="9289032" cy="760812"/>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LinearRegression(*, fit_intercept=True, normalize='deprecated', copy_X=True,n_jobs=None, positive=False)</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剪去单角的矩形 19"/>
          <p:cNvSpPr/>
          <p:nvPr/>
        </p:nvSpPr>
        <p:spPr>
          <a:xfrm flipH="1">
            <a:off x="1143691" y="2739827"/>
            <a:ext cx="808346" cy="760812"/>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143691" y="3603923"/>
            <a:ext cx="10208099" cy="2677656"/>
          </a:xfrm>
          <a:prstGeom prst="rect">
            <a:avLst/>
          </a:prstGeom>
        </p:spPr>
        <p:txBody>
          <a:bodyPr wrap="square">
            <a:spAutoFit/>
          </a:bodyPr>
          <a:lstStyle/>
          <a:p>
            <a:pPr marL="342900" lvl="1" indent="-342900">
              <a:lnSpc>
                <a:spcPct val="150000"/>
              </a:lnSpc>
              <a:buClr>
                <a:schemeClr val="tx1"/>
              </a:buClr>
              <a:buFont typeface="Wingdings" panose="05000000000000000000" pitchFamily="2" charset="2"/>
              <a:buChar char="Ø"/>
            </a:pPr>
            <a:r>
              <a:rPr lang="en-US" altLang="zh-CN" sz="16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fit_intercept</a:t>
            </a:r>
            <a:r>
              <a:rPr lang="zh-CN" altLang="zh-CN"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表示是否计算此</a:t>
            </a:r>
            <a:r>
              <a:rPr lang="zh-CN" altLang="en-US" sz="16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模型的截距</a:t>
            </a:r>
            <a:r>
              <a:rPr lang="zh-CN" altLang="en-US"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（分为横截距和纵截距，横截距是直线与</a:t>
            </a:r>
            <a:r>
              <a:rPr lang="en-US" altLang="zh-CN"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X</a:t>
            </a:r>
            <a:r>
              <a:rPr lang="zh-CN" altLang="en-US"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轴交点的横坐标，纵截距是直线与</a:t>
            </a:r>
            <a:r>
              <a:rPr lang="en-US" altLang="zh-CN"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Y</a:t>
            </a:r>
            <a:r>
              <a:rPr lang="zh-CN" altLang="en-US"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轴交点的纵坐标），默认值为</a:t>
            </a:r>
            <a:r>
              <a:rPr lang="en-US" altLang="zh-CN"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True</a:t>
            </a:r>
            <a:r>
              <a:rPr lang="zh-CN" altLang="en-US"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lvl="1" indent="-342900">
              <a:lnSpc>
                <a:spcPct val="150000"/>
              </a:lnSpc>
              <a:buClr>
                <a:schemeClr val="tx1"/>
              </a:buClr>
              <a:buFont typeface="Wingdings" panose="05000000000000000000" pitchFamily="2" charset="2"/>
              <a:buChar char="Ø"/>
            </a:pPr>
            <a:r>
              <a:rPr lang="en-US" altLang="zh-CN" sz="16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normalize</a:t>
            </a:r>
            <a:r>
              <a:rPr lang="zh-CN" altLang="zh-CN"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表示是否将数据进行</a:t>
            </a:r>
            <a:r>
              <a:rPr lang="zh-CN" altLang="en-US" sz="16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归一化</a:t>
            </a:r>
            <a:r>
              <a:rPr lang="zh-CN" altLang="en-US"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（一种简化计算的方式，即将有量纲的表达式变换为无量纲的表达式，成为标量），默认值为</a:t>
            </a:r>
            <a:r>
              <a:rPr lang="en-US" altLang="zh-CN"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False</a:t>
            </a:r>
            <a:r>
              <a:rPr lang="zh-CN" altLang="en-US"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lvl="1" indent="-342900">
              <a:lnSpc>
                <a:spcPct val="150000"/>
              </a:lnSpc>
              <a:buClr>
                <a:schemeClr val="tx1"/>
              </a:buClr>
              <a:buFont typeface="Wingdings" panose="05000000000000000000" pitchFamily="2" charset="2"/>
              <a:buChar char="Ø"/>
            </a:pPr>
            <a:r>
              <a:rPr lang="en-US" altLang="zh-CN" sz="16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copy_X</a:t>
            </a:r>
            <a:r>
              <a:rPr lang="zh-CN" altLang="zh-CN"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表示</a:t>
            </a:r>
            <a:r>
              <a:rPr lang="zh-CN" altLang="en-US" sz="16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是否复制</a:t>
            </a:r>
            <a:r>
              <a:rPr lang="en-US" altLang="zh-CN" sz="16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X</a:t>
            </a:r>
            <a:r>
              <a:rPr lang="zh-CN" altLang="en-US"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，默认值为</a:t>
            </a:r>
            <a:r>
              <a:rPr lang="en-US" altLang="zh-CN"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True</a:t>
            </a:r>
            <a:r>
              <a:rPr lang="zh-CN" altLang="en-US"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。若设为</a:t>
            </a:r>
            <a:r>
              <a:rPr lang="en-US" altLang="zh-CN"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False</a:t>
            </a:r>
            <a:r>
              <a:rPr lang="zh-CN" altLang="en-US"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，则</a:t>
            </a:r>
            <a:r>
              <a:rPr lang="en-US" altLang="zh-CN"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X</a:t>
            </a:r>
            <a:r>
              <a:rPr lang="zh-CN" altLang="en-US"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会被覆盖。</a:t>
            </a:r>
            <a:endParaRPr lang="en-US" altLang="zh-CN"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lvl="1" indent="-342900">
              <a:lnSpc>
                <a:spcPct val="150000"/>
              </a:lnSpc>
              <a:buClr>
                <a:schemeClr val="tx1"/>
              </a:buClr>
              <a:buFont typeface="Wingdings" panose="05000000000000000000" pitchFamily="2" charset="2"/>
              <a:buChar char="Ø"/>
            </a:pPr>
            <a:r>
              <a:rPr lang="en-US" altLang="zh-CN" sz="16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n_jobs</a:t>
            </a:r>
            <a:r>
              <a:rPr lang="zh-CN" altLang="zh-CN"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表示使用</a:t>
            </a:r>
            <a:r>
              <a:rPr lang="en-US" altLang="zh-CN" sz="16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CPU</a:t>
            </a:r>
            <a:r>
              <a:rPr lang="zh-CN" altLang="en-US" sz="16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处理器的数量</a:t>
            </a:r>
            <a:r>
              <a:rPr lang="zh-CN" altLang="en-US"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，默认值为</a:t>
            </a:r>
            <a:r>
              <a:rPr lang="en-US" altLang="zh-CN"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lvl="1" indent="-342900">
              <a:lnSpc>
                <a:spcPct val="150000"/>
              </a:lnSpc>
              <a:buClr>
                <a:schemeClr val="tx1"/>
              </a:buClr>
              <a:buFont typeface="Wingdings" panose="05000000000000000000" pitchFamily="2" charset="2"/>
              <a:buChar char="Ø"/>
            </a:pPr>
            <a:r>
              <a:rPr lang="en-US" altLang="zh-CN" sz="16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positive</a:t>
            </a:r>
            <a:r>
              <a:rPr lang="zh-CN" altLang="en-US"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：表示</a:t>
            </a:r>
            <a:r>
              <a:rPr lang="zh-CN" altLang="en-US" sz="16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强制系数</a:t>
            </a:r>
            <a:r>
              <a:rPr lang="zh-CN" altLang="en-US"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是否为正，默认值为</a:t>
            </a:r>
            <a:r>
              <a:rPr lang="en-US" altLang="zh-CN"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False</a:t>
            </a:r>
            <a:r>
              <a:rPr lang="zh-CN" altLang="en-US" sz="16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6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文本框 21"/>
          <p:cNvSpPr txBox="1"/>
          <p:nvPr/>
        </p:nvSpPr>
        <p:spPr>
          <a:xfrm>
            <a:off x="1199050" y="2762411"/>
            <a:ext cx="697627" cy="707886"/>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语法</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格式</a:t>
            </a:r>
          </a:p>
        </p:txBody>
      </p:sp>
      <p:sp>
        <p:nvSpPr>
          <p:cNvPr id="23" name="Freeform 16"/>
          <p:cNvSpPr/>
          <p:nvPr/>
        </p:nvSpPr>
        <p:spPr bwMode="auto">
          <a:xfrm>
            <a:off x="1952036" y="2762410"/>
            <a:ext cx="110722" cy="73822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Tree>
    <p:extLst>
      <p:ext uri="{BB962C8B-B14F-4D97-AF65-F5344CB8AC3E}">
        <p14:creationId xmlns:p14="http://schemas.microsoft.com/office/powerpoint/2010/main" val="33111821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f15e6573a385e41c33bb97e7105a62faa5c484"/>
</p:tagLst>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ud0ofpxa">
      <a:majorFont>
        <a:latin typeface="字魂105号-简雅黑"/>
        <a:ea typeface="字魂105号-简雅黑"/>
        <a:cs typeface=""/>
      </a:majorFont>
      <a:minorFont>
        <a:latin typeface="字魂105号-简雅黑"/>
        <a:ea typeface="字魂105号-简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2894</TotalTime>
  <Words>9298</Words>
  <Application>Microsoft Office PowerPoint</Application>
  <PresentationFormat>自定义</PresentationFormat>
  <Paragraphs>837</Paragraphs>
  <Slides>112</Slides>
  <Notes>109</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112</vt:i4>
      </vt:variant>
    </vt:vector>
  </HeadingPairs>
  <TitlesOfParts>
    <vt:vector size="120" baseType="lpstr">
      <vt:lpstr>Source Han Sans K Bold</vt:lpstr>
      <vt:lpstr>微软雅黑</vt:lpstr>
      <vt:lpstr>字魂105号-简雅黑</vt:lpstr>
      <vt:lpstr>Arial</vt:lpstr>
      <vt:lpstr>Calibri</vt:lpstr>
      <vt:lpstr>Wingdings</vt:lpstr>
      <vt:lpstr>webwppDefTheme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蓝白商务述职报告工作总结ppt模板</dc:title>
  <dc:creator>常董</dc:creator>
  <cp:lastModifiedBy>锐 刘</cp:lastModifiedBy>
  <cp:revision>1788</cp:revision>
  <dcterms:created xsi:type="dcterms:W3CDTF">2020-11-11T09:29:00Z</dcterms:created>
  <dcterms:modified xsi:type="dcterms:W3CDTF">2026-01-07T02:28:44Z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1B1EC882B1E443FF969BB842EC8D6A2D</vt:lpwstr>
  </property>
</Properties>
</file>