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2"/>
  </p:sldMasterIdLst>
  <p:notesMasterIdLst>
    <p:notesMasterId r:id="rId84"/>
  </p:notesMasterIdLst>
  <p:handoutMasterIdLst>
    <p:handoutMasterId r:id="rId85"/>
  </p:handoutMasterIdLst>
  <p:sldIdLst>
    <p:sldId id="325" r:id="rId3"/>
    <p:sldId id="264" r:id="rId4"/>
    <p:sldId id="589" r:id="rId5"/>
    <p:sldId id="328" r:id="rId6"/>
    <p:sldId id="327" r:id="rId7"/>
    <p:sldId id="591" r:id="rId8"/>
    <p:sldId id="309" r:id="rId9"/>
    <p:sldId id="437" r:id="rId10"/>
    <p:sldId id="519" r:id="rId11"/>
    <p:sldId id="592" r:id="rId12"/>
    <p:sldId id="655" r:id="rId13"/>
    <p:sldId id="594" r:id="rId14"/>
    <p:sldId id="656" r:id="rId15"/>
    <p:sldId id="596" r:id="rId16"/>
    <p:sldId id="597" r:id="rId17"/>
    <p:sldId id="598" r:id="rId18"/>
    <p:sldId id="530" r:id="rId19"/>
    <p:sldId id="487" r:id="rId20"/>
    <p:sldId id="352" r:id="rId21"/>
    <p:sldId id="531" r:id="rId22"/>
    <p:sldId id="599" r:id="rId23"/>
    <p:sldId id="532" r:id="rId24"/>
    <p:sldId id="657" r:id="rId25"/>
    <p:sldId id="601" r:id="rId26"/>
    <p:sldId id="602" r:id="rId27"/>
    <p:sldId id="603" r:id="rId28"/>
    <p:sldId id="604" r:id="rId29"/>
    <p:sldId id="605" r:id="rId30"/>
    <p:sldId id="606" r:id="rId31"/>
    <p:sldId id="607" r:id="rId32"/>
    <p:sldId id="608" r:id="rId33"/>
    <p:sldId id="658" r:id="rId34"/>
    <p:sldId id="609" r:id="rId35"/>
    <p:sldId id="610" r:id="rId36"/>
    <p:sldId id="611" r:id="rId37"/>
    <p:sldId id="612" r:id="rId38"/>
    <p:sldId id="659" r:id="rId39"/>
    <p:sldId id="613" r:id="rId40"/>
    <p:sldId id="614" r:id="rId41"/>
    <p:sldId id="615" r:id="rId42"/>
    <p:sldId id="616" r:id="rId43"/>
    <p:sldId id="660" r:id="rId44"/>
    <p:sldId id="618" r:id="rId45"/>
    <p:sldId id="619" r:id="rId46"/>
    <p:sldId id="620" r:id="rId47"/>
    <p:sldId id="661" r:id="rId48"/>
    <p:sldId id="622" r:id="rId49"/>
    <p:sldId id="623" r:id="rId50"/>
    <p:sldId id="624" r:id="rId51"/>
    <p:sldId id="625" r:id="rId52"/>
    <p:sldId id="626" r:id="rId53"/>
    <p:sldId id="627" r:id="rId54"/>
    <p:sldId id="353" r:id="rId55"/>
    <p:sldId id="540" r:id="rId56"/>
    <p:sldId id="662" r:id="rId57"/>
    <p:sldId id="629" r:id="rId58"/>
    <p:sldId id="663" r:id="rId59"/>
    <p:sldId id="631" r:id="rId60"/>
    <p:sldId id="632" r:id="rId61"/>
    <p:sldId id="664" r:id="rId62"/>
    <p:sldId id="634" r:id="rId63"/>
    <p:sldId id="635" r:id="rId64"/>
    <p:sldId id="636" r:id="rId65"/>
    <p:sldId id="637" r:id="rId66"/>
    <p:sldId id="638" r:id="rId67"/>
    <p:sldId id="639" r:id="rId68"/>
    <p:sldId id="640" r:id="rId69"/>
    <p:sldId id="641" r:id="rId70"/>
    <p:sldId id="665" r:id="rId71"/>
    <p:sldId id="643" r:id="rId72"/>
    <p:sldId id="644" r:id="rId73"/>
    <p:sldId id="645" r:id="rId74"/>
    <p:sldId id="646" r:id="rId75"/>
    <p:sldId id="647" r:id="rId76"/>
    <p:sldId id="648" r:id="rId77"/>
    <p:sldId id="666" r:id="rId78"/>
    <p:sldId id="650" r:id="rId79"/>
    <p:sldId id="651" r:id="rId80"/>
    <p:sldId id="652" r:id="rId81"/>
    <p:sldId id="667" r:id="rId82"/>
    <p:sldId id="407" r:id="rId83"/>
  </p:sldIdLst>
  <p:sldSz cx="12190413" cy="6859588"/>
  <p:notesSz cx="6858000" cy="9144000"/>
  <p:custDataLst>
    <p:tags r:id="rId86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2">
          <p15:clr>
            <a:srgbClr val="A4A3A4"/>
          </p15:clr>
        </p15:guide>
        <p15:guide id="2" pos="227">
          <p15:clr>
            <a:srgbClr val="A4A3A4"/>
          </p15:clr>
        </p15:guide>
        <p15:guide id="3" pos="65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2">
          <p15:clr>
            <a:srgbClr val="A4A3A4"/>
          </p15:clr>
        </p15:guide>
        <p15:guide id="2" pos="219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孟方思" initials="mfs" lastIdx="1" clrIdx="0"/>
  <p:cmAuthor id="2" name="LD" initials="L" lastIdx="2" clrIdx="1"/>
  <p:cmAuthor id="3" name="Lv0593" initials="L" lastIdx="15" clrIdx="2"/>
  <p:cmAuthor id="4" name="Windows 用户" initials="W用" lastIdx="3" clrIdx="3">
    <p:extLst>
      <p:ext uri="{19B8F6BF-5375-455C-9EA6-DF929625EA0E}">
        <p15:presenceInfo xmlns:p15="http://schemas.microsoft.com/office/powerpoint/2012/main" userId="18339b50b06c86f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0075CC"/>
    <a:srgbClr val="EC8F14"/>
    <a:srgbClr val="B94F47"/>
    <a:srgbClr val="FF9966"/>
    <a:srgbClr val="FAFAFA"/>
    <a:srgbClr val="005DA2"/>
    <a:srgbClr val="F2F2F2"/>
    <a:srgbClr val="1369B2"/>
    <a:srgbClr val="006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18" autoAdjust="0"/>
    <p:restoredTop sz="94660" autoAdjust="0"/>
  </p:normalViewPr>
  <p:slideViewPr>
    <p:cSldViewPr>
      <p:cViewPr varScale="1">
        <p:scale>
          <a:sx n="83" d="100"/>
          <a:sy n="83" d="100"/>
        </p:scale>
        <p:origin x="72" y="336"/>
      </p:cViewPr>
      <p:guideLst>
        <p:guide orient="horz" pos="2222"/>
        <p:guide pos="227"/>
        <p:guide pos="65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962"/>
        <p:guide pos="219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notesMaster" Target="notesMasters/notesMaster1.xml"/><Relationship Id="rId89" Type="http://schemas.openxmlformats.org/officeDocument/2006/relationships/viewProps" Target="viewProps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5" Type="http://schemas.openxmlformats.org/officeDocument/2006/relationships/slide" Target="slides/slide3.xml"/><Relationship Id="rId90" Type="http://schemas.openxmlformats.org/officeDocument/2006/relationships/theme" Target="theme/theme1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commentAuthors" Target="commentAuthors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07791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22445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2387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497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80017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5215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78454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2954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90355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440319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16902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2681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01649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6088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863228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42065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99668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6376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50696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36177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10787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77805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54097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7319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705258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04238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392496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21981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0782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427791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41557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20186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300628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673471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5626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528306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721027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518250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5304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230777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84196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685085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620686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84500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856743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056401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65077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7391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835580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375153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785556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791628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67875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778817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100563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50668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012587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39075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05188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574473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41461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75084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010353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619383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61838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23374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6541796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961348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3622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909447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80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94614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81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69777" y="2309308"/>
            <a:ext cx="10850541" cy="899333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669820" y="3566185"/>
            <a:ext cx="10850454" cy="80151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 userDrawn="1"/>
        </p:nvCxnSpPr>
        <p:spPr>
          <a:xfrm>
            <a:off x="1007304" y="834057"/>
            <a:ext cx="104638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/>
          <p:cNvSpPr/>
          <p:nvPr userDrawn="1"/>
        </p:nvSpPr>
        <p:spPr>
          <a:xfrm>
            <a:off x="0" y="6794447"/>
            <a:ext cx="10631710" cy="84639"/>
          </a:xfrm>
          <a:prstGeom prst="rect">
            <a:avLst/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7E28FFAD-CD96-3539-C18A-0DD0A76415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0550" y="230283"/>
            <a:ext cx="607604" cy="6365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567A02-F374-90FA-935E-896C3ECFF1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3518" y="230283"/>
            <a:ext cx="3142002" cy="463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7AFB4626-14DA-E179-39B7-D5E194D829D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10980" y="6541855"/>
            <a:ext cx="1779433" cy="3372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 userDrawn="1"/>
        </p:nvSpPr>
        <p:spPr>
          <a:xfrm flipH="1" flipV="1">
            <a:off x="-767029" y="-29126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/>
          <p:cNvSpPr/>
          <p:nvPr userDrawn="1"/>
        </p:nvSpPr>
        <p:spPr>
          <a:xfrm flipH="1" flipV="1">
            <a:off x="1413539" y="0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等腰三角形 9"/>
          <p:cNvSpPr/>
          <p:nvPr userDrawn="1"/>
        </p:nvSpPr>
        <p:spPr>
          <a:xfrm>
            <a:off x="6085438" y="4298493"/>
            <a:ext cx="5426766" cy="2559507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等腰三角形 10"/>
          <p:cNvSpPr/>
          <p:nvPr userDrawn="1"/>
        </p:nvSpPr>
        <p:spPr>
          <a:xfrm>
            <a:off x="7741543" y="3609725"/>
            <a:ext cx="6887119" cy="3248275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2308773" y="3693670"/>
            <a:ext cx="7551038" cy="105497"/>
            <a:chOff x="2101845" y="3387257"/>
            <a:chExt cx="7551038" cy="105497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2369489" y="3440005"/>
              <a:ext cx="7283394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椭圆 44"/>
            <p:cNvSpPr/>
            <p:nvPr/>
          </p:nvSpPr>
          <p:spPr>
            <a:xfrm>
              <a:off x="2101845" y="3387257"/>
              <a:ext cx="105497" cy="10549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椭圆 1"/>
          <p:cNvSpPr/>
          <p:nvPr userDrawn="1"/>
        </p:nvSpPr>
        <p:spPr>
          <a:xfrm>
            <a:off x="9998623" y="3693670"/>
            <a:ext cx="105497" cy="10549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856C19E-00D1-B647-CD83-5B6841E11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71070" y="5878066"/>
            <a:ext cx="3054996" cy="57897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 userDrawn="1"/>
        </p:nvCxnSpPr>
        <p:spPr>
          <a:xfrm>
            <a:off x="984634" y="1413103"/>
            <a:ext cx="101984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 userDrawn="1"/>
        </p:nvGrpSpPr>
        <p:grpSpPr>
          <a:xfrm>
            <a:off x="10607120" y="654595"/>
            <a:ext cx="575989" cy="577246"/>
            <a:chOff x="6084168" y="1274820"/>
            <a:chExt cx="432048" cy="432834"/>
          </a:xfrm>
        </p:grpSpPr>
        <p:sp>
          <p:nvSpPr>
            <p:cNvPr id="1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8879153" y="655120"/>
            <a:ext cx="575989" cy="576197"/>
            <a:chOff x="4788024" y="1275213"/>
            <a:chExt cx="432048" cy="432048"/>
          </a:xfrm>
        </p:grpSpPr>
        <p:sp>
          <p:nvSpPr>
            <p:cNvPr id="1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5" name="组合 14"/>
          <p:cNvGrpSpPr/>
          <p:nvPr userDrawn="1"/>
        </p:nvGrpSpPr>
        <p:grpSpPr>
          <a:xfrm>
            <a:off x="9743137" y="654595"/>
            <a:ext cx="577036" cy="577246"/>
            <a:chOff x="5436096" y="1274820"/>
            <a:chExt cx="432833" cy="432834"/>
          </a:xfrm>
        </p:grpSpPr>
        <p:sp>
          <p:nvSpPr>
            <p:cNvPr id="1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8" name="组合 17"/>
          <p:cNvGrpSpPr/>
          <p:nvPr userDrawn="1"/>
        </p:nvGrpSpPr>
        <p:grpSpPr>
          <a:xfrm>
            <a:off x="7151187" y="654595"/>
            <a:ext cx="577036" cy="577246"/>
            <a:chOff x="3491880" y="1274820"/>
            <a:chExt cx="432833" cy="432834"/>
          </a:xfrm>
        </p:grpSpPr>
        <p:sp>
          <p:nvSpPr>
            <p:cNvPr id="1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21" name="组合 20"/>
          <p:cNvGrpSpPr/>
          <p:nvPr userDrawn="1"/>
        </p:nvGrpSpPr>
        <p:grpSpPr>
          <a:xfrm>
            <a:off x="8015170" y="654595"/>
            <a:ext cx="577036" cy="577246"/>
            <a:chOff x="4139952" y="1274820"/>
            <a:chExt cx="432833" cy="432834"/>
          </a:xfrm>
        </p:grpSpPr>
        <p:sp>
          <p:nvSpPr>
            <p:cNvPr id="2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9777" y="581333"/>
            <a:ext cx="10850541" cy="64812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669820" y="1508404"/>
            <a:ext cx="10850454" cy="475004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998" y="3789834"/>
            <a:ext cx="3952633" cy="61695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0" name="等腰三角形 39"/>
          <p:cNvSpPr/>
          <p:nvPr userDrawn="1"/>
        </p:nvSpPr>
        <p:spPr>
          <a:xfrm>
            <a:off x="7741543" y="3609725"/>
            <a:ext cx="6887119" cy="3248275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 userDrawn="1"/>
        </p:nvSpPr>
        <p:spPr>
          <a:xfrm flipH="1" flipV="1">
            <a:off x="-766394" y="-28491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/>
          <p:cNvSpPr/>
          <p:nvPr userDrawn="1"/>
        </p:nvSpPr>
        <p:spPr>
          <a:xfrm flipH="1" flipV="1">
            <a:off x="1414174" y="635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/>
          <p:cNvSpPr/>
          <p:nvPr userDrawn="1"/>
        </p:nvSpPr>
        <p:spPr>
          <a:xfrm>
            <a:off x="6086073" y="4299128"/>
            <a:ext cx="5426766" cy="2559507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2308773" y="3437345"/>
            <a:ext cx="7551038" cy="105497"/>
            <a:chOff x="2101845" y="3387257"/>
            <a:chExt cx="7551038" cy="105497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2369489" y="3440005"/>
              <a:ext cx="7283394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椭圆 44"/>
            <p:cNvSpPr/>
            <p:nvPr/>
          </p:nvSpPr>
          <p:spPr>
            <a:xfrm>
              <a:off x="2101845" y="3387257"/>
              <a:ext cx="105497" cy="10549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椭圆 9"/>
          <p:cNvSpPr/>
          <p:nvPr userDrawn="1"/>
        </p:nvSpPr>
        <p:spPr>
          <a:xfrm>
            <a:off x="10011958" y="3437345"/>
            <a:ext cx="105497" cy="10549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寄语(1)"/>
          <p:cNvPicPr>
            <a:picLocks noChangeAspect="1"/>
          </p:cNvPicPr>
          <p:nvPr userDrawn="1"/>
        </p:nvPicPr>
        <p:blipFill>
          <a:blip r:embed="rId3"/>
          <a:srcRect l="114" t="60287" r="-114" b="572"/>
          <a:stretch>
            <a:fillRect/>
          </a:stretch>
        </p:blipFill>
        <p:spPr>
          <a:xfrm>
            <a:off x="2480310" y="2508250"/>
            <a:ext cx="7532370" cy="16579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9974" y="727845"/>
            <a:ext cx="3931306" cy="1115266"/>
          </a:xfrm>
        </p:spPr>
        <p:txBody>
          <a:bodyPr anchor="ctr" anchorCtr="0"/>
          <a:lstStyle>
            <a:lvl1pPr>
              <a:defRPr sz="32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5137617" y="727845"/>
            <a:ext cx="6171235" cy="5404215"/>
          </a:xfrm>
        </p:spPr>
        <p:txBody>
          <a:bodyPr/>
          <a:lstStyle>
            <a:lvl1pPr>
              <a:defRPr sz="2400">
                <a:latin typeface="+mn-ea"/>
                <a:ea typeface="+mn-ea"/>
              </a:defRPr>
            </a:lvl1pPr>
            <a:lvl2pPr marL="457200" indent="0">
              <a:buNone/>
              <a:defRPr sz="2400">
                <a:latin typeface="+mn-ea"/>
                <a:ea typeface="+mn-ea"/>
              </a:defRPr>
            </a:lvl2pPr>
            <a:lvl3pPr>
              <a:defRPr sz="2400">
                <a:latin typeface="+mn-ea"/>
                <a:ea typeface="+mn-ea"/>
              </a:defRPr>
            </a:lvl3pPr>
            <a:lvl4pPr>
              <a:defRPr sz="2400">
                <a:latin typeface="+mn-ea"/>
                <a:ea typeface="+mn-ea"/>
              </a:defRPr>
            </a:lvl4pPr>
            <a:lvl5pPr>
              <a:defRPr sz="2400">
                <a:latin typeface="+mn-ea"/>
                <a:ea typeface="+mn-e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839974" y="2240060"/>
            <a:ext cx="3931306" cy="389263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+mn-ea"/>
                <a:ea typeface="+mn-ea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765" indent="0">
              <a:buNone/>
              <a:defRPr sz="1000"/>
            </a:lvl8pPr>
            <a:lvl9pPr marL="3656965" indent="0">
              <a:buNone/>
              <a:defRPr sz="100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669820" y="5606183"/>
            <a:ext cx="10850454" cy="558268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669820" y="641469"/>
            <a:ext cx="10850454" cy="4556969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4539" cy="686943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467922" y="565255"/>
            <a:ext cx="5399196" cy="572876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6286787" y="565255"/>
            <a:ext cx="5399196" cy="572876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9777" y="623706"/>
            <a:ext cx="10850541" cy="899333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 userDrawn="1"/>
        </p:nvGrpSpPr>
        <p:grpSpPr>
          <a:xfrm>
            <a:off x="0" y="2202951"/>
            <a:ext cx="12190413" cy="2420263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19911" y="284178"/>
              <a:ext cx="650908" cy="55357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endParaRPr lang="zh-CN" altLang="en-US" sz="107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7919172" y="1700153"/>
            <a:ext cx="575989" cy="577246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8" name="组合 7"/>
          <p:cNvGrpSpPr/>
          <p:nvPr userDrawn="1"/>
        </p:nvGrpSpPr>
        <p:grpSpPr>
          <a:xfrm>
            <a:off x="6191205" y="1700678"/>
            <a:ext cx="575989" cy="576197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7055189" y="1700153"/>
            <a:ext cx="577036" cy="577246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0" name="组合 9"/>
          <p:cNvGrpSpPr/>
          <p:nvPr userDrawn="1"/>
        </p:nvGrpSpPr>
        <p:grpSpPr>
          <a:xfrm>
            <a:off x="4463238" y="1700153"/>
            <a:ext cx="577036" cy="577246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5327222" y="1700153"/>
            <a:ext cx="577036" cy="577246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605" y="635100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5357" y="635100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254" y="635100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669777" y="581333"/>
            <a:ext cx="10850541" cy="64812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669820" y="1508404"/>
            <a:ext cx="10850454" cy="475004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20567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ctr" defTabSz="121920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9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0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0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0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0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9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0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0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0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0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7.png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9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0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文本框 18"/>
          <p:cNvSpPr txBox="1"/>
          <p:nvPr/>
        </p:nvSpPr>
        <p:spPr>
          <a:xfrm>
            <a:off x="2350790" y="2390987"/>
            <a:ext cx="7706107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第</a:t>
            </a:r>
            <a:r>
              <a:rPr lang="en-US" altLang="zh-CN" sz="60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2</a:t>
            </a:r>
            <a:r>
              <a:rPr lang="zh-CN" altLang="en-US" sz="60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章  路由</a:t>
            </a:r>
            <a:endParaRPr lang="en-US" altLang="zh-CN" sz="60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思源黑体 CN Medium" panose="020B0600000000000000" pitchFamily="34" charset="-122"/>
            </a:endParaRPr>
          </a:p>
        </p:txBody>
      </p:sp>
      <p:sp>
        <p:nvSpPr>
          <p:cNvPr id="68" name="Rectangle 4"/>
          <p:cNvSpPr txBox="1">
            <a:spLocks noChangeArrowheads="1"/>
          </p:cNvSpPr>
          <p:nvPr/>
        </p:nvSpPr>
        <p:spPr>
          <a:xfrm>
            <a:off x="4943079" y="3976370"/>
            <a:ext cx="5980192" cy="541655"/>
          </a:xfrm>
          <a:prstGeom prst="rect">
            <a:avLst/>
          </a:prstGeom>
        </p:spPr>
        <p:txBody>
          <a:bodyPr vert="horz" lIns="121917" tIns="60958" rIns="121917" bIns="60958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《Python Web</a:t>
            </a:r>
            <a:r>
              <a:rPr lang="zh-CN" altLang="en-US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开发项目教程（</a:t>
            </a: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Flask</a:t>
            </a:r>
            <a:r>
              <a:rPr lang="zh-CN" altLang="en-US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版）</a:t>
            </a: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》</a:t>
            </a:r>
            <a:endParaRPr lang="zh-CN" altLang="en-US" sz="2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799062" y="2669243"/>
            <a:ext cx="6529244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路由注册完成后，当浏览器根据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访问网站时会执行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程序中与该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关联的视图函数或类。在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一般分为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两种方式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，一种方式是通过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进行注册，另一种方式是通过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进行注册。</a:t>
            </a:r>
            <a:endParaRPr 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518866"/>
            <a:ext cx="3715858" cy="40061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086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045025" y="1125538"/>
            <a:ext cx="3875645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通过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route()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方法注册路由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35">
            <a:extLst>
              <a:ext uri="{FF2B5EF4-FFF2-40B4-BE49-F238E27FC236}">
                <a16:creationId xmlns:a16="http://schemas.microsoft.com/office/drawing/2014/main" id="{29EEAFD9-93C7-43A1-935E-BBBAAAD01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404" y="1773610"/>
            <a:ext cx="9972576" cy="954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9pPr>
          </a:lstStyle>
          <a:p>
            <a:pPr indent="0" fontAlgn="auto">
              <a:lnSpc>
                <a:spcPct val="150000"/>
              </a:lnSpc>
            </a:pP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类提供的方法，该方法用于将视图函数与特定的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建立关联，当通过浏览器访问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时程序内部自动调用与之关联的视图函数。</a:t>
            </a:r>
            <a:endParaRPr lang="zh-CN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2062758" y="2802448"/>
            <a:ext cx="8970578" cy="76081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route(rule, methods, **options)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5" name="剪去单角的矩形 14"/>
          <p:cNvSpPr/>
          <p:nvPr/>
        </p:nvSpPr>
        <p:spPr>
          <a:xfrm flipH="1">
            <a:off x="1143691" y="2802448"/>
            <a:ext cx="808346" cy="760812"/>
          </a:xfrm>
          <a:prstGeom prst="snip1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143691" y="3585843"/>
            <a:ext cx="89982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rule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：必选参数，表示</a:t>
            </a: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URL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规则字符串，该字符串必须以“</a:t>
            </a: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/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”开始。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methods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</a:t>
            </a: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HTTP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请求方法。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**</a:t>
            </a: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options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：可选参数，表示传递给底层</a:t>
            </a:r>
            <a:r>
              <a:rPr lang="en-US" altLang="zh-CN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werkzeug.routing.Rule</a:t>
            </a:r>
            <a:r>
              <a:rPr lang="zh-CN" altLang="en-US" sz="16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对象的额外选项。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99050" y="28250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格式</a:t>
            </a:r>
          </a:p>
        </p:txBody>
      </p:sp>
      <p:sp>
        <p:nvSpPr>
          <p:cNvPr id="18" name="Freeform 16"/>
          <p:cNvSpPr/>
          <p:nvPr/>
        </p:nvSpPr>
        <p:spPr bwMode="auto">
          <a:xfrm>
            <a:off x="1952036" y="2825031"/>
            <a:ext cx="110722" cy="738229"/>
          </a:xfrm>
          <a:custGeom>
            <a:avLst/>
            <a:gdLst>
              <a:gd name="T0" fmla="*/ 280 w 280"/>
              <a:gd name="T1" fmla="*/ 278 h 1123"/>
              <a:gd name="T2" fmla="*/ 280 w 280"/>
              <a:gd name="T3" fmla="*/ 1123 h 1123"/>
              <a:gd name="T4" fmla="*/ 0 w 280"/>
              <a:gd name="T5" fmla="*/ 842 h 1123"/>
              <a:gd name="T6" fmla="*/ 0 w 280"/>
              <a:gd name="T7" fmla="*/ 0 h 1123"/>
              <a:gd name="T8" fmla="*/ 278 w 280"/>
              <a:gd name="T9" fmla="*/ 278 h 1123"/>
              <a:gd name="T10" fmla="*/ 280 w 280"/>
              <a:gd name="T11" fmla="*/ 278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0" h="1123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121920" tIns="60960" rIns="121920" bIns="60960" numCol="1" anchor="t" anchorCtr="0" compatLnSpc="1"/>
          <a:lstStyle/>
          <a:p>
            <a:endParaRPr lang="en-US" sz="2400"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43691" y="4731749"/>
            <a:ext cx="97999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若URL规则字符串以“/”结尾，但用户访问URL时并没有在URL末尾附加“/”，则会自动重定向到附加了“/”的页面；若URL规则字符串的末尾没有附加“/”，但用户通过URL访问页面时在URL末尾附加了“/”，则会出现404页面。</a:t>
            </a:r>
          </a:p>
        </p:txBody>
      </p:sp>
    </p:spTree>
    <p:extLst>
      <p:ext uri="{BB962C8B-B14F-4D97-AF65-F5344CB8AC3E}">
        <p14:creationId xmlns:p14="http://schemas.microsoft.com/office/powerpoint/2010/main" val="3352154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25135" y="1947268"/>
            <a:ext cx="10208612" cy="9233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方法的用法比较特殊，需要以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装饰器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的形式写在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视图函数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上方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 fontAlgn="auto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下面通过一个示例演示如何通过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注册路由，使视图函数与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建立关联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045025" y="1125538"/>
            <a:ext cx="3875645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通过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route()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方法注册路由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1045025" y="2997746"/>
            <a:ext cx="10188722" cy="2952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app.route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('/index')    # 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通过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route()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方法注册路由，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URL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规则为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/index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index():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f'&lt;h1&gt;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这是首页！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&lt;/h1&gt;'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app.run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13810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045025" y="1125538"/>
            <a:ext cx="4906165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通过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add_url_rule 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方法注册路由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35">
            <a:extLst>
              <a:ext uri="{FF2B5EF4-FFF2-40B4-BE49-F238E27FC236}">
                <a16:creationId xmlns:a16="http://schemas.microsoft.com/office/drawing/2014/main" id="{29EEAFD9-93C7-43A1-935E-BBBAAAD01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404" y="2040916"/>
            <a:ext cx="9972576" cy="58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9pPr>
          </a:lstStyle>
          <a:p>
            <a:pPr indent="0" fontAlgn="auto">
              <a:lnSpc>
                <a:spcPct val="150000"/>
              </a:lnSpc>
            </a:pP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add_url_rule()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也是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类提供的方法，该方法一般需要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传递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关联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函数名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2062758" y="2727896"/>
            <a:ext cx="8970578" cy="76081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add_url_rule(rule, endpoint=None, view_func=None,provide_automatic_options=None, **options)</a:t>
            </a:r>
          </a:p>
        </p:txBody>
      </p:sp>
      <p:sp>
        <p:nvSpPr>
          <p:cNvPr id="15" name="剪去单角的矩形 14"/>
          <p:cNvSpPr/>
          <p:nvPr/>
        </p:nvSpPr>
        <p:spPr>
          <a:xfrm flipH="1">
            <a:off x="1143691" y="2727896"/>
            <a:ext cx="808346" cy="760812"/>
          </a:xfrm>
          <a:prstGeom prst="snip1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088404" y="3511291"/>
            <a:ext cx="899822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rule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：必选参数，表示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规则字符串。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endpoint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：可选参数，表示端点名称。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view_func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：可选参数，表示与端点关联的视图函数名。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methods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：可选参数，表示定义的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请求方法。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**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options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：可选参数，表示传递给底层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werkzeug.routing.Rule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对象的额外选项。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99050" y="275048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格式</a:t>
            </a:r>
          </a:p>
        </p:txBody>
      </p:sp>
      <p:sp>
        <p:nvSpPr>
          <p:cNvPr id="18" name="Freeform 16"/>
          <p:cNvSpPr/>
          <p:nvPr/>
        </p:nvSpPr>
        <p:spPr bwMode="auto">
          <a:xfrm>
            <a:off x="1952036" y="2750479"/>
            <a:ext cx="110722" cy="738229"/>
          </a:xfrm>
          <a:custGeom>
            <a:avLst/>
            <a:gdLst>
              <a:gd name="T0" fmla="*/ 280 w 280"/>
              <a:gd name="T1" fmla="*/ 278 h 1123"/>
              <a:gd name="T2" fmla="*/ 280 w 280"/>
              <a:gd name="T3" fmla="*/ 1123 h 1123"/>
              <a:gd name="T4" fmla="*/ 0 w 280"/>
              <a:gd name="T5" fmla="*/ 842 h 1123"/>
              <a:gd name="T6" fmla="*/ 0 w 280"/>
              <a:gd name="T7" fmla="*/ 0 h 1123"/>
              <a:gd name="T8" fmla="*/ 278 w 280"/>
              <a:gd name="T9" fmla="*/ 278 h 1123"/>
              <a:gd name="T10" fmla="*/ 280 w 280"/>
              <a:gd name="T11" fmla="*/ 278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0" h="1123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121920" tIns="60960" rIns="121920" bIns="60960" numCol="1" anchor="t" anchorCtr="0" compatLnSpc="1"/>
          <a:lstStyle/>
          <a:p>
            <a:endParaRPr lang="en-US" sz="240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5785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25135" y="1947268"/>
            <a:ext cx="10208612" cy="5078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下面通过示例代码，演示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()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注册路由，使视图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建立关联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045025" y="1125538"/>
            <a:ext cx="4906165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通过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add_url_rule 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方法注册路由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1045025" y="2493690"/>
            <a:ext cx="10188722" cy="3312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index_new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f'&lt;h1&gt;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这是首页！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&lt;/h1&gt;'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# 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通过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add_url_rule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()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方法注册路由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app.add_url_rule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(rule='/index',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view_func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=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index_new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)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app.run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2719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799062" y="2669243"/>
            <a:ext cx="6529244" cy="175432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分析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方法的源码可知，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内部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其实调用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了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，我们可以把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当作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方法的快捷方法，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的用法更简洁，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无需传入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规则关联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视图函数名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8662" y="1721719"/>
            <a:ext cx="251460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06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019900" y="1917626"/>
            <a:ext cx="10547913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程序中，一个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视图函数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也可以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绑定多个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，当浏览器访问这些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时会触发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程序中的同一个视图函数，也就是说在浏览器中展示的效果相同。</a:t>
            </a:r>
            <a:endParaRPr 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矩形 4"/>
          <p:cNvSpPr/>
          <p:nvPr/>
        </p:nvSpPr>
        <p:spPr bwMode="auto">
          <a:xfrm>
            <a:off x="3624749" y="3285778"/>
            <a:ext cx="5338213" cy="180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@app.route('/homepage')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@app.route('/index')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index():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f'&lt;h1&gt;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这是首页！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&lt;/h1&gt;'</a:t>
            </a:r>
          </a:p>
        </p:txBody>
      </p:sp>
    </p:spTree>
    <p:extLst>
      <p:ext uri="{BB962C8B-B14F-4D97-AF65-F5344CB8AC3E}">
        <p14:creationId xmlns:p14="http://schemas.microsoft.com/office/powerpoint/2010/main" val="347443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zh-CN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URL</a:t>
            </a:r>
            <a:r>
              <a:rPr lang="zh-CN" altLang="en-US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传递参数</a:t>
            </a:r>
            <a:endParaRPr lang="zh-CN" altLang="en-US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916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79092" y="3303286"/>
            <a:ext cx="6099175" cy="99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URL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传递参数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的方式，能够通过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URL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规则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向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视图函数传递参数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2.2.1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传递参数的方式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713262" y="2170258"/>
            <a:ext cx="763852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当调用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注册路由时，可以在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规则字符串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中加入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尖括号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包裹的变量，用于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标记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动态变化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部分的内容，之后将该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变量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传递给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视图函数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2.2.1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传递参数的方式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3874434" y="3597285"/>
            <a:ext cx="7477356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&lt;variable_name&gt;</a:t>
            </a:r>
          </a:p>
        </p:txBody>
      </p:sp>
      <p:sp>
        <p:nvSpPr>
          <p:cNvPr id="2" name="矩形 1"/>
          <p:cNvSpPr/>
          <p:nvPr/>
        </p:nvSpPr>
        <p:spPr>
          <a:xfrm>
            <a:off x="3874434" y="4195022"/>
            <a:ext cx="3155351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variable_name</a:t>
            </a: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表示</a:t>
            </a:r>
            <a:r>
              <a:rPr lang="zh-CN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变量名</a:t>
            </a: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8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8662" y="1721719"/>
            <a:ext cx="2514600" cy="36004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308" y="572758"/>
            <a:ext cx="4775842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学习目标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Target</a:t>
            </a:r>
            <a:endParaRPr lang="en-GB" altLang="zh-CN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0" name="组合 39"/>
          <p:cNvGrpSpPr/>
          <p:nvPr/>
        </p:nvGrpSpPr>
        <p:grpSpPr>
          <a:xfrm>
            <a:off x="2566814" y="1989634"/>
            <a:ext cx="7293883" cy="688077"/>
            <a:chOff x="978872" y="1800499"/>
            <a:chExt cx="5471124" cy="515938"/>
          </a:xfrm>
        </p:grpSpPr>
        <p:sp>
          <p:nvSpPr>
            <p:cNvPr id="41" name="Pentagon 3"/>
            <p:cNvSpPr/>
            <p:nvPr/>
          </p:nvSpPr>
          <p:spPr bwMode="auto">
            <a:xfrm>
              <a:off x="978872" y="1800499"/>
              <a:ext cx="5471124" cy="5159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掌握注册路由的方式，能够独立完成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路由的注册</a:t>
              </a:r>
              <a:endParaRPr lang="en-GB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2" name="MH_Others_1"/>
            <p:cNvSpPr/>
            <p:nvPr/>
          </p:nvSpPr>
          <p:spPr bwMode="auto">
            <a:xfrm>
              <a:off x="985222" y="1800500"/>
              <a:ext cx="82550" cy="515937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566814" y="2859915"/>
            <a:ext cx="7248475" cy="685959"/>
            <a:chOff x="978872" y="2570437"/>
            <a:chExt cx="5437064" cy="514350"/>
          </a:xfrm>
        </p:grpSpPr>
        <p:sp>
          <p:nvSpPr>
            <p:cNvPr id="44" name="Pentagon 5"/>
            <p:cNvSpPr/>
            <p:nvPr/>
          </p:nvSpPr>
          <p:spPr bwMode="auto">
            <a:xfrm>
              <a:off x="978872" y="2570437"/>
              <a:ext cx="543706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en-US" altLang="zh-CN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URL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传递参数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的方式，能够通过</a:t>
              </a:r>
              <a:r>
                <a:rPr lang="en-US" alt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URL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规则向视图函数传递参数</a:t>
              </a:r>
              <a:endParaRPr lang="en-GB" sz="16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5" name="MH_Others_1"/>
            <p:cNvSpPr/>
            <p:nvPr/>
          </p:nvSpPr>
          <p:spPr bwMode="auto">
            <a:xfrm>
              <a:off x="985222" y="2570437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2566814" y="3728081"/>
            <a:ext cx="7248475" cy="688077"/>
            <a:chOff x="978872" y="3338787"/>
            <a:chExt cx="5437064" cy="515938"/>
          </a:xfrm>
        </p:grpSpPr>
        <p:sp>
          <p:nvSpPr>
            <p:cNvPr id="47" name="Pentagon 6"/>
            <p:cNvSpPr/>
            <p:nvPr/>
          </p:nvSpPr>
          <p:spPr bwMode="auto">
            <a:xfrm>
              <a:off x="978872" y="3338787"/>
              <a:ext cx="5437064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转换器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用法，能够根据业务需求灵活应用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内置转换器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或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自定义转换器</a:t>
              </a:r>
              <a:endParaRPr lang="en-GB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8" name="MH_Others_1"/>
            <p:cNvSpPr/>
            <p:nvPr/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2566814" y="4598365"/>
            <a:ext cx="7248475" cy="685959"/>
            <a:chOff x="978872" y="4108725"/>
            <a:chExt cx="5437064" cy="514350"/>
          </a:xfrm>
        </p:grpSpPr>
        <p:sp>
          <p:nvSpPr>
            <p:cNvPr id="50" name="Pentagon 7"/>
            <p:cNvSpPr/>
            <p:nvPr/>
          </p:nvSpPr>
          <p:spPr bwMode="auto">
            <a:xfrm>
              <a:off x="978872" y="4108725"/>
              <a:ext cx="543706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指定请求方式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，能够在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注册路由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时指定请求方式</a:t>
              </a:r>
              <a:endParaRPr lang="en-GB" sz="16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51" name="MH_Others_1"/>
            <p:cNvSpPr/>
            <p:nvPr/>
          </p:nvSpPr>
          <p:spPr bwMode="auto">
            <a:xfrm>
              <a:off x="985222" y="4108725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2566813" y="5466982"/>
            <a:ext cx="7248475" cy="685959"/>
            <a:chOff x="978872" y="4108725"/>
            <a:chExt cx="5437064" cy="514350"/>
          </a:xfrm>
        </p:grpSpPr>
        <p:sp>
          <p:nvSpPr>
            <p:cNvPr id="53" name="Pentagon 7"/>
            <p:cNvSpPr/>
            <p:nvPr/>
          </p:nvSpPr>
          <p:spPr bwMode="auto">
            <a:xfrm>
              <a:off x="978872" y="4108725"/>
              <a:ext cx="543706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请求钩子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，能够在程序中灵活运用请求钩子</a:t>
              </a:r>
              <a:endParaRPr lang="en-GB" sz="16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54" name="MH_Others_1"/>
            <p:cNvSpPr/>
            <p:nvPr/>
          </p:nvSpPr>
          <p:spPr bwMode="auto">
            <a:xfrm>
              <a:off x="985222" y="4108725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36337" y="1368402"/>
            <a:ext cx="1007776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通过一个示例演示如何通过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传递参数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，以及在视图函数中如何使用传递的参数。</a:t>
            </a:r>
          </a:p>
        </p:txBody>
      </p:sp>
      <p:sp>
        <p:nvSpPr>
          <p:cNvPr id="6" name="矩形 5"/>
          <p:cNvSpPr/>
          <p:nvPr/>
        </p:nvSpPr>
        <p:spPr bwMode="auto">
          <a:xfrm>
            <a:off x="1136337" y="2061643"/>
            <a:ext cx="10077763" cy="30963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@app.route('/&lt;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page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&gt;')   	# 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规则字符串中加入变量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page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page_num(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page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):    	# 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将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page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参数传递给视图函数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return f'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当前为第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{page}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页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</p:spTree>
    <p:extLst>
      <p:ext uri="{BB962C8B-B14F-4D97-AF65-F5344CB8AC3E}">
        <p14:creationId xmlns:p14="http://schemas.microsoft.com/office/powerpoint/2010/main" val="73957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79092" y="3303286"/>
            <a:ext cx="6099175" cy="99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转换器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用法，能够根据业务需求灵活应用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内置转换器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或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自定义转换器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8778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53864" y="2126612"/>
            <a:ext cx="64602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向视图函数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传递参数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时，如果需要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限定参数的类型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，那么可以通过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指定参数的类型。</a:t>
            </a:r>
          </a:p>
        </p:txBody>
      </p:sp>
      <p:sp>
        <p:nvSpPr>
          <p:cNvPr id="6" name="矩形 5"/>
          <p:cNvSpPr/>
          <p:nvPr/>
        </p:nvSpPr>
        <p:spPr bwMode="auto">
          <a:xfrm>
            <a:off x="4753864" y="3246003"/>
            <a:ext cx="5904656" cy="4978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&lt;converter:variable_name&gt;</a:t>
            </a:r>
            <a:endParaRPr lang="zh-CN" altLang="en-US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753864" y="4084105"/>
            <a:ext cx="64602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converter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表示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，它支持两种类型的转换器，分别是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内置转换器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自定义转换器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90" y="1491831"/>
            <a:ext cx="3715858" cy="400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35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7" y="1125538"/>
            <a:ext cx="231387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内置转换器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45027" y="1875632"/>
            <a:ext cx="6092825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框架中提供了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种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内置转换器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35366" y="3551447"/>
            <a:ext cx="388843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如果为参数明确指定了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转换器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，那么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中传递的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参数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必须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符合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转换器要求的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数据类型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graphicFrame>
        <p:nvGraphicFramePr>
          <p:cNvPr id="11" name="表格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180220"/>
              </p:ext>
            </p:extLst>
          </p:nvPr>
        </p:nvGraphicFramePr>
        <p:xfrm>
          <a:off x="930641" y="2571308"/>
          <a:ext cx="6460709" cy="3250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3154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5407555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转换器</a:t>
                      </a:r>
                      <a:endParaRPr lang="zh-CN" sz="16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6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string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默认值，匹配非空字符串，但不包含“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”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any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匹配给定的一系列值中的某一个元素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匹配整型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float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匹配浮点型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path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与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string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类似，匹配非空字符串，但允许字符串中包含“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”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70984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uuid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匹配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UUID</a:t>
                      </a:r>
                      <a:r>
                        <a:rPr lang="zh-CN" altLang="zh-CN" sz="1600" kern="1200" dirty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字符串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05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77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07078" y="1877851"/>
            <a:ext cx="64602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中传递的参数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page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显式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指定转换器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6" name="矩形 5"/>
          <p:cNvSpPr/>
          <p:nvPr/>
        </p:nvSpPr>
        <p:spPr bwMode="auto">
          <a:xfrm>
            <a:off x="1103184" y="2493690"/>
            <a:ext cx="8496944" cy="34241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app.route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('/&lt;</a:t>
            </a:r>
            <a:r>
              <a:rPr lang="en-US" altLang="zh-CN" sz="1800" dirty="0" err="1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int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:page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&gt;')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page_num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(page):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f'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当前为第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{page}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页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8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app.run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()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31387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内置转换器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943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07078" y="2349674"/>
            <a:ext cx="9380616" cy="961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自定义转换器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本质上是一个类，该类需要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继承</a:t>
            </a:r>
            <a:r>
              <a:rPr lang="en-US" altLang="zh-CN" sz="2000" dirty="0" err="1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werkzeug.routing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模块中的</a:t>
            </a:r>
            <a:r>
              <a:rPr lang="en-US" altLang="zh-CN" sz="2000" dirty="0" err="1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BaseConverter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r>
              <a:rPr lang="en-US" altLang="zh-CN" sz="200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BaseConverter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类中包含以下一些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属性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6" y="1125538"/>
            <a:ext cx="2817931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自定义转换器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549083" y="3501802"/>
            <a:ext cx="9369032" cy="128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regex属性：用于设置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正则匹配规则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to_python()方法：用于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将URL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参数转换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为需要传递到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视图函数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类型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to_url()方法：用于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将Python数据类型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转换为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URL中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742225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07078" y="2133650"/>
            <a:ext cx="93806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自定义转换器定义完成之后，需要通过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url_map.converters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添加到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转换器字典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中。添加自定义转换器的格式如下所示。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6" y="1125538"/>
            <a:ext cx="2817931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自定义转换器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1103184" y="3430249"/>
            <a:ext cx="9168486" cy="7200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程序实例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.url_map.converters["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自定义转换器名称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"]=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自定义转换器的类名 </a:t>
            </a:r>
            <a:endParaRPr lang="en-US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21514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35217" y="3145326"/>
            <a:ext cx="28803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匹配手机号码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转换器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为例演示如何定义和使用自定义转换器。</a:t>
            </a:r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2.2.2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为参数指定转换器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6" y="1125538"/>
            <a:ext cx="2817931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自定义转换器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/>
        </p:nvSpPr>
        <p:spPr bwMode="auto">
          <a:xfrm>
            <a:off x="4078982" y="1794743"/>
            <a:ext cx="7416824" cy="41784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werkzeug.routing import BaseConverter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class MobileConverter(BaseConverter):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自定义转换器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regex = "1[3-9]\d{9}$"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定义匹配手机号码的规则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app.url_map.converters["mobile"] = MobileConverter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添加到转换器字典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@app.route("/user/&lt;mobile:mobile&gt;") 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index(mobile):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f'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手机号为：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{mobile}'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</p:spTree>
    <p:extLst>
      <p:ext uri="{BB962C8B-B14F-4D97-AF65-F5344CB8AC3E}">
        <p14:creationId xmlns:p14="http://schemas.microsoft.com/office/powerpoint/2010/main" val="661523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/>
          <p:nvPr/>
        </p:nvSpPr>
        <p:spPr>
          <a:xfrm>
            <a:off x="1143690" y="266995"/>
            <a:ext cx="8479907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多学一招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786808" y="2770029"/>
            <a:ext cx="569091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UUID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是通用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唯一识别码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Universally Unique Identifier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）的缩写，它是一种软件建构的标准，用于让分布式系统中的所有元素都能有唯一的辨识信息。如此一来，每个人都可以创建不与其他人冲突的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UUID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  <a:p>
            <a:pPr lvl="0"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UUID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由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32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位数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16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进制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数字所构成，以连字符“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-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分隔成五组来显示，形式为 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8-4-4-4-12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例如，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223e1234-a99b-12d3-a426-5266cd448472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16" name="文本框 25"/>
          <p:cNvSpPr txBox="1"/>
          <p:nvPr/>
        </p:nvSpPr>
        <p:spPr>
          <a:xfrm>
            <a:off x="2614872" y="1537669"/>
            <a:ext cx="18961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000">
                <a:solidFill>
                  <a:schemeClr val="bg1"/>
                </a:solidFill>
                <a:latin typeface="Times New Roman" panose="02020603050405020304" pitchFamily="18" charset="0"/>
                <a:ea typeface="思源黑体 CN Regular" panose="020B0500000000000000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requirement.txt</a:t>
            </a:r>
            <a:endParaRPr lang="zh-CN" altLang="en-US" sz="2000" dirty="0">
              <a:solidFill>
                <a:schemeClr val="bg1"/>
              </a:solidFill>
              <a:latin typeface="Times New Roman" panose="02020603050405020304" pitchFamily="18" charset="0"/>
              <a:ea typeface="思源黑体 CN Regular" panose="020B0500000000000000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614" y="2059612"/>
            <a:ext cx="3715858" cy="4006159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927" y="1125538"/>
            <a:ext cx="702802" cy="80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/>
        </p:nvSpPr>
        <p:spPr>
          <a:xfrm>
            <a:off x="2422568" y="1235397"/>
            <a:ext cx="1109418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3" name="文本框 25"/>
          <p:cNvSpPr txBox="1"/>
          <p:nvPr/>
        </p:nvSpPr>
        <p:spPr>
          <a:xfrm>
            <a:off x="2523504" y="1370622"/>
            <a:ext cx="9075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ea typeface="思源黑体 CN Regular" panose="020B0500000000000000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UUID</a:t>
            </a:r>
            <a:endParaRPr lang="zh-CN" altLang="en-US" sz="2000" dirty="0">
              <a:solidFill>
                <a:schemeClr val="bg1"/>
              </a:solidFill>
              <a:latin typeface="Times New Roman" panose="02020603050405020304" pitchFamily="18" charset="0"/>
              <a:ea typeface="思源黑体 CN Regular" panose="020B0500000000000000" pitchFamily="34" charset="-122"/>
              <a:cs typeface="Times New Roman" panose="02020603050405020304" pitchFamily="18" charset="0"/>
              <a:sym typeface="Arial" panose="020B0604020202020204" pitchFamily="34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646934" y="1235397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834663" y="1235397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49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处理请求</a:t>
            </a:r>
            <a:endParaRPr lang="zh-CN" altLang="en-US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6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308" y="572758"/>
            <a:ext cx="4775842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学习目标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Target</a:t>
            </a:r>
            <a:endParaRPr lang="en-GB" altLang="zh-CN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0" name="组合 39"/>
          <p:cNvGrpSpPr/>
          <p:nvPr/>
        </p:nvGrpSpPr>
        <p:grpSpPr>
          <a:xfrm>
            <a:off x="2566814" y="1989634"/>
            <a:ext cx="7293883" cy="688077"/>
            <a:chOff x="978872" y="1800499"/>
            <a:chExt cx="5471124" cy="515938"/>
          </a:xfrm>
        </p:grpSpPr>
        <p:sp>
          <p:nvSpPr>
            <p:cNvPr id="41" name="Pentagon 3"/>
            <p:cNvSpPr/>
            <p:nvPr/>
          </p:nvSpPr>
          <p:spPr bwMode="auto">
            <a:xfrm>
              <a:off x="978872" y="1800499"/>
              <a:ext cx="5471124" cy="5159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上下文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，能够通过上下文处理程序中的请求</a:t>
              </a:r>
              <a:endPara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2" name="MH_Others_1"/>
            <p:cNvSpPr/>
            <p:nvPr/>
          </p:nvSpPr>
          <p:spPr bwMode="auto">
            <a:xfrm>
              <a:off x="985222" y="1800500"/>
              <a:ext cx="82550" cy="515937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566814" y="2859915"/>
            <a:ext cx="7248475" cy="685959"/>
            <a:chOff x="978872" y="2570437"/>
            <a:chExt cx="5437064" cy="514350"/>
          </a:xfrm>
        </p:grpSpPr>
        <p:sp>
          <p:nvSpPr>
            <p:cNvPr id="44" name="Pentagon 5"/>
            <p:cNvSpPr/>
            <p:nvPr/>
          </p:nvSpPr>
          <p:spPr bwMode="auto">
            <a:xfrm>
              <a:off x="978872" y="2570437"/>
              <a:ext cx="543706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了解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响应报文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，能够说出响应报文的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组成部分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及其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作用</a:t>
              </a:r>
              <a:endParaRPr lang="en-GB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5" name="MH_Others_1"/>
            <p:cNvSpPr/>
            <p:nvPr/>
          </p:nvSpPr>
          <p:spPr bwMode="auto">
            <a:xfrm>
              <a:off x="985222" y="2570437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2566814" y="3728081"/>
            <a:ext cx="7248475" cy="688077"/>
            <a:chOff x="978872" y="3338787"/>
            <a:chExt cx="5437064" cy="515938"/>
          </a:xfrm>
        </p:grpSpPr>
        <p:sp>
          <p:nvSpPr>
            <p:cNvPr id="47" name="Pentagon 6"/>
            <p:cNvSpPr/>
            <p:nvPr/>
          </p:nvSpPr>
          <p:spPr bwMode="auto">
            <a:xfrm>
              <a:off x="978872" y="3338787"/>
              <a:ext cx="5437064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响应的创建方式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，能够灵活通过</a:t>
              </a:r>
              <a:r>
                <a:rPr lang="en-US" altLang="zh-CN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make_response()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函数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生成响应</a:t>
              </a:r>
              <a:endPara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48" name="MH_Others_1"/>
            <p:cNvSpPr/>
            <p:nvPr/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2566814" y="4598365"/>
            <a:ext cx="7248475" cy="685959"/>
            <a:chOff x="978872" y="4108725"/>
            <a:chExt cx="5437064" cy="514350"/>
          </a:xfrm>
        </p:grpSpPr>
        <p:sp>
          <p:nvSpPr>
            <p:cNvPr id="50" name="Pentagon 7"/>
            <p:cNvSpPr/>
            <p:nvPr/>
          </p:nvSpPr>
          <p:spPr bwMode="auto">
            <a:xfrm>
              <a:off x="978872" y="4108725"/>
              <a:ext cx="543706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en-US" altLang="zh-CN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URL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反向解析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</a:t>
              </a:r>
              <a:r>
                <a:rPr lang="en-US" altLang="zh-CN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url_for()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获取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反向解析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的</a:t>
              </a:r>
              <a:r>
                <a:rPr lang="en-US" alt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URL</a:t>
              </a:r>
              <a:endParaRPr lang="en-GB" sz="16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51" name="MH_Others_1"/>
            <p:cNvSpPr/>
            <p:nvPr/>
          </p:nvSpPr>
          <p:spPr bwMode="auto">
            <a:xfrm>
              <a:off x="985222" y="4108725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2566813" y="5466982"/>
            <a:ext cx="7248475" cy="685959"/>
            <a:chOff x="978872" y="4108725"/>
            <a:chExt cx="5437064" cy="514350"/>
          </a:xfrm>
        </p:grpSpPr>
        <p:sp>
          <p:nvSpPr>
            <p:cNvPr id="53" name="Pentagon 7"/>
            <p:cNvSpPr/>
            <p:nvPr/>
          </p:nvSpPr>
          <p:spPr bwMode="auto">
            <a:xfrm>
              <a:off x="978872" y="4108725"/>
              <a:ext cx="543706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掌握</a:t>
              </a:r>
              <a:r>
                <a:rPr lang="zh-CN" altLang="en-US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页面重定向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</a:t>
              </a:r>
              <a:r>
                <a:rPr lang="en-US" altLang="zh-CN" sz="1600">
                  <a:solidFill>
                    <a:srgbClr val="0075C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redirect()</a:t>
              </a:r>
              <a:r>
                <a:rPr lang="zh-CN" altLang="en-US" sz="1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对页面进行重定向</a:t>
              </a:r>
              <a:endParaRPr lang="en-GB" sz="16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endParaRPr>
            </a:p>
          </p:txBody>
        </p:sp>
        <p:sp>
          <p:nvSpPr>
            <p:cNvPr id="54" name="MH_Others_1"/>
            <p:cNvSpPr/>
            <p:nvPr/>
          </p:nvSpPr>
          <p:spPr bwMode="auto">
            <a:xfrm>
              <a:off x="985222" y="4108725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0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901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6099175" cy="58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指定请求方式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，能够在注册路由时指定请求方式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指定请求方式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3438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53864" y="2126612"/>
            <a:ext cx="646023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当我们在浏览器的地址栏中输入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地址后，可以访问网站页面、向网站提交数据、下载网站中的资源，那么网站服务器如何判断要执行哪种操作呢？其实网站服务器会根据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请求方法来处理不同的需求。</a:t>
            </a:r>
          </a:p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规范中定义了一组常用的请求方法，例如，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负责从服务器请求某些资源，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会向服务器发送处理的数据等。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90" y="1491831"/>
            <a:ext cx="3715858" cy="4006159"/>
          </a:xfrm>
          <a:prstGeom prst="rect">
            <a:avLst/>
          </a:prstGeom>
        </p:spPr>
      </p:pic>
      <p:sp>
        <p:nvSpPr>
          <p:cNvPr id="7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指定请求方式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8895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36337" y="1111692"/>
            <a:ext cx="1007776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规范中定义的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指定请求方式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561307"/>
              </p:ext>
            </p:extLst>
          </p:nvPr>
        </p:nvGraphicFramePr>
        <p:xfrm>
          <a:off x="1735543" y="1989634"/>
          <a:ext cx="8879349" cy="37144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8510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7560839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请求方法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GET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用于请求服务器索要某个资源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POST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用于向服务器提交表单或上传文件，表单数据或文件的数据会包含在请求体中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HEAD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类似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GET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方法，但服务器返回的响应中没有具体内容，只有响应头部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PUT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从客户端向服务器传送的数据取代指定的文档的内容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DELETE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用于请求服务器删除指定的资源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70984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OPTIONS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允许客户端查看服务器支持的各项功能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05266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PATCH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PUT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方法的补充，用于对已知资源进行局部更新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944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25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10630" y="1223625"/>
            <a:ext cx="105851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程序中同样支持发送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规范中的请求方法，我们可以在使用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装饰器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add_url_rule()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注册路由时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传入参数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methods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来指定使用的请求方法，该参数会以列表形式接收一种或多种请求方法。</a:t>
            </a:r>
          </a:p>
        </p:txBody>
      </p:sp>
      <p:sp>
        <p:nvSpPr>
          <p:cNvPr id="7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指定请求方式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00584" y="2597622"/>
            <a:ext cx="39704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在视图函数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login()</a:t>
            </a: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上方通过装饰器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route()</a:t>
            </a: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注册路由，并显式指定请求方法为</a:t>
            </a:r>
            <a:r>
              <a:rPr lang="en-US" altLang="zh-CN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6" name="矩形 5"/>
          <p:cNvSpPr/>
          <p:nvPr/>
        </p:nvSpPr>
        <p:spPr bwMode="auto">
          <a:xfrm>
            <a:off x="910630" y="3576960"/>
            <a:ext cx="3960440" cy="14190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@app.route('/login', methods=['GET'])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login():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pass</a:t>
            </a:r>
          </a:p>
        </p:txBody>
      </p:sp>
      <p:sp>
        <p:nvSpPr>
          <p:cNvPr id="3" name="矩形 2"/>
          <p:cNvSpPr/>
          <p:nvPr/>
        </p:nvSpPr>
        <p:spPr>
          <a:xfrm>
            <a:off x="6356226" y="2619618"/>
            <a:ext cx="45860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在视图函数login()上方通过装饰器route()注册路由，并显式指定请求方法为</a:t>
            </a:r>
            <a:r>
              <a:rPr lang="zh-CN" altLang="en-US" sz="16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GET和POST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 bwMode="auto">
          <a:xfrm>
            <a:off x="6356226" y="3573810"/>
            <a:ext cx="4586013" cy="14190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@app.route('/login', methods=['GET', 'POST'])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login():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pass</a:t>
            </a:r>
          </a:p>
        </p:txBody>
      </p:sp>
      <p:sp>
        <p:nvSpPr>
          <p:cNvPr id="5" name="矩形 4"/>
          <p:cNvSpPr/>
          <p:nvPr/>
        </p:nvSpPr>
        <p:spPr>
          <a:xfrm>
            <a:off x="910630" y="2597622"/>
            <a:ext cx="3960440" cy="2395214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6356226" y="2597622"/>
            <a:ext cx="4586014" cy="2395213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900584" y="5143752"/>
            <a:ext cx="10595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在Flask程序的视图函数中，默认的请求方式为GET，而HEAD和OPTIONS这两个请求方法由Flask自动处理。</a:t>
            </a:r>
          </a:p>
        </p:txBody>
      </p:sp>
    </p:spTree>
    <p:extLst>
      <p:ext uri="{BB962C8B-B14F-4D97-AF65-F5344CB8AC3E}">
        <p14:creationId xmlns:p14="http://schemas.microsoft.com/office/powerpoint/2010/main" val="410966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82638" y="1053530"/>
            <a:ext cx="105131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Flask2.0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及其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之后的版本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提供了指定部分请求方式的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便捷函数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，这些函数与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名称相同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，且都是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小写形式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的。</a:t>
            </a:r>
          </a:p>
        </p:txBody>
      </p:sp>
      <p:sp>
        <p:nvSpPr>
          <p:cNvPr id="7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指定请求方式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82638" y="1989634"/>
            <a:ext cx="936104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get()：route()传递methods=["GET"]的快捷函数。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post()：route()传递methods=["POST"]的快捷函数。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put()：route()传递methods=["PUT"]的快捷函数。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delete()：route()传递methods=["DELETE"]的快捷函数。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patch()：route()传递methods=["PATCH"]的快捷函数。</a:t>
            </a:r>
          </a:p>
        </p:txBody>
      </p:sp>
      <p:sp>
        <p:nvSpPr>
          <p:cNvPr id="6" name="矩形 5"/>
          <p:cNvSpPr/>
          <p:nvPr/>
        </p:nvSpPr>
        <p:spPr bwMode="auto">
          <a:xfrm>
            <a:off x="1103184" y="4873729"/>
            <a:ext cx="9240494" cy="12241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@app.post('/login')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login():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pass</a:t>
            </a:r>
          </a:p>
        </p:txBody>
      </p:sp>
      <p:sp>
        <p:nvSpPr>
          <p:cNvPr id="3" name="矩形 2"/>
          <p:cNvSpPr/>
          <p:nvPr/>
        </p:nvSpPr>
        <p:spPr>
          <a:xfrm>
            <a:off x="1103184" y="4316249"/>
            <a:ext cx="924049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在Flask程序中使用上述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快捷函数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，只需要通过装饰器的形式添加到在视图函数上方即可。</a:t>
            </a:r>
          </a:p>
        </p:txBody>
      </p:sp>
    </p:spTree>
    <p:extLst>
      <p:ext uri="{BB962C8B-B14F-4D97-AF65-F5344CB8AC3E}">
        <p14:creationId xmlns:p14="http://schemas.microsoft.com/office/powerpoint/2010/main" val="143909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6099175" cy="58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请求钩子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，能够在程序中灵活运用请求钩子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请求钩子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91804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99062" y="2849957"/>
            <a:ext cx="646023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在开发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程序时，一个网站中可能有多个功能需要判断用户的身份，为了避免让每个视图函数编写判断用户身份的功能代码，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提供了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注册通用函数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的功能，即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请求钩子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90" y="1491831"/>
            <a:ext cx="3715858" cy="4006159"/>
          </a:xfrm>
          <a:prstGeom prst="rect">
            <a:avLst/>
          </a:prstGeom>
        </p:spPr>
      </p:pic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请求钩子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323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82638" y="1053530"/>
            <a:ext cx="10077763" cy="499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提供的请求钩子及其说明。</a:t>
            </a:r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请求钩子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67876"/>
              </p:ext>
            </p:extLst>
          </p:nvPr>
        </p:nvGraphicFramePr>
        <p:xfrm>
          <a:off x="1473832" y="2277666"/>
          <a:ext cx="9095374" cy="33843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2646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6552728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501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请求钩子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501999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before_first_request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注册一个函数，用于在处理第一个请求之前执行，后续请求将不再执行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501999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before_request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注册一个函数，用于在每一次请求之前执行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626126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after_request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注册一个函数，该函数需要接收响应对象作为参数。若程序没有抛出异常，则会在每次请求后执行该函数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626126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teardown_request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注册一个函数，即使程序有未处理的异常，也在每次请求之后执行该函数。如果程序发生异常，需要将该异常信息作为参数传入注册的函数中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626126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after_this_request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在视图函数内注册一个函数，用于在这个请求后执行，该函数需要接收响应对象作为参数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70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03184" y="2819819"/>
            <a:ext cx="49200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请求钩子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函数名称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是开发者自定义的，无需与请求钩子名称相同。请求钩子都会在请求处理的不同阶段执行，请求钩子的调用流程。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请求钩子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026" name="图片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7254" y="1053530"/>
            <a:ext cx="2859454" cy="5286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618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6099175" cy="58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上下文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，能够通过上下文处理程序中的请求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1976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71292" y="572758"/>
            <a:ext cx="3911746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章节概述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Summary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0" name="TextBox 35"/>
          <p:cNvSpPr txBox="1">
            <a:spLocks noChangeArrowheads="1"/>
          </p:cNvSpPr>
          <p:nvPr/>
        </p:nvSpPr>
        <p:spPr bwMode="auto">
          <a:xfrm>
            <a:off x="1019460" y="2333164"/>
            <a:ext cx="10151132" cy="150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通过第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章的学习，我们已经对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框架有了初步的认识，但是这对使用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框架进行项目开发来说还远远不够，因此需要进一步学习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框架的知识。本章将针对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传递参数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处理请求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等相关内容进行介绍。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799062" y="2849957"/>
            <a:ext cx="64602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上下文临时保存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了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程序运行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过程中的一些信息。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中有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两种上下文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，分别是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请求上下文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应用上下文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，其中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应用上下文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随着请求上下文产生而产生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随着请求上下文销毁而销毁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90" y="1491831"/>
            <a:ext cx="3715858" cy="4006159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1099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943078" y="3098429"/>
            <a:ext cx="60486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请求上下文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包括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request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，其中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request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封装了请求信息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对象用于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记录请求会话中的用户信息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request对象中提供了用于处理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常用属性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402" y="2064846"/>
            <a:ext cx="3715858" cy="4006159"/>
          </a:xfrm>
          <a:prstGeom prst="rect">
            <a:avLst/>
          </a:prstGeom>
        </p:spPr>
      </p:pic>
      <p:sp>
        <p:nvSpPr>
          <p:cNvPr id="1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3598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045027" y="1881808"/>
            <a:ext cx="92404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request对象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中提供了用于处理请求信息的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常用属性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96687"/>
              </p:ext>
            </p:extLst>
          </p:nvPr>
        </p:nvGraphicFramePr>
        <p:xfrm>
          <a:off x="1752360" y="2571219"/>
          <a:ext cx="8159270" cy="36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7426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6181844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0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属性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args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URL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中的请求参数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methods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获取请求的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HTTP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方法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cookies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获取包含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名称和值的字典对象 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data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获取包含字符串形式的请求数据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form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获取解析后的表单数据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70984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values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一个包含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form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和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args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全部内容的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CombineMultiDict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005266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headers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获取首部字段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618869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user_agent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获取浏览器标识信息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993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7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045027" y="1881808"/>
            <a:ext cx="92404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request对象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中提供了用于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处理请求信息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的常用方法。</a:t>
            </a:r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000017"/>
              </p:ext>
            </p:extLst>
          </p:nvPr>
        </p:nvGraphicFramePr>
        <p:xfrm>
          <a:off x="1585639" y="3069754"/>
          <a:ext cx="8159270" cy="20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1477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5467793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0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方法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close()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关闭当前请求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get_data()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获取请求中的数据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get_json()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作为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JSON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解析并返回数据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make_form_data_parse()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创建表单数据解析器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3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943078" y="2277666"/>
            <a:ext cx="6048672" cy="3367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因为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无状态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协议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，也就是说浏览器发起的每个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请求，对于服务器而言都是彼此独立的，所以服务器无法判断请求是否由同一个浏览器发送。为了能够判断接收的请求是否由同一浏览器发送的，服务器通常会通过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会话跟踪技术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状态保持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，常用的会话跟踪技术有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Cookie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，其中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Cookie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通过在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浏览器记录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信息确定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用户身份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通过在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服务端记录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信息确定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用户身份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，它通常依赖于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Cookie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402" y="2064846"/>
            <a:ext cx="3715858" cy="4006159"/>
          </a:xfrm>
          <a:prstGeom prst="rect">
            <a:avLst/>
          </a:prstGeom>
        </p:spPr>
      </p:pic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227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5027" y="1971453"/>
            <a:ext cx="99467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请求上下文</a:t>
            </a: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对象用于管理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，以实现状态保持。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对象实现状态保持的原理如下。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045027" y="3119671"/>
            <a:ext cx="994672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当服务器收到浏览器发送的请求时，会检查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浏览器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是否包含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名称为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Cookie信息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，如果不存在，那么浏览器会认为当前请求是一个新会话，并生成一个名称为session的信息存储到浏览器的Cookie中。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浏览器在下一次请求服务器时，将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携带Cookie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中存储的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session信息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，此时服务器通过浏览器提交的session信息便可以辨别出当前请求属于哪个浏览器。</a:t>
            </a:r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5353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5027" y="1971453"/>
            <a:ext cx="994672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提供了很多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获取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Cookie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的方法。</a:t>
            </a:r>
            <a:endParaRPr lang="zh-CN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请求上下文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01745"/>
              </p:ext>
            </p:extLst>
          </p:nvPr>
        </p:nvGraphicFramePr>
        <p:xfrm>
          <a:off x="1938753" y="2833519"/>
          <a:ext cx="8159270" cy="320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9287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6169983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00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方法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get(key)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通过传入的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key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值，获取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中对应的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值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pop(key)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通过传入的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key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值，删除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中对应的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值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items()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将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中的值以“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key:value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”形式返回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values()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中所有的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value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值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clear()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清空当前站点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中的内容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618495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keys()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获取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中所有的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key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值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35772"/>
                  </a:ext>
                </a:extLst>
              </a:tr>
              <a:tr h="400000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update()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接收一个字典，根据接收的字典更新或添加到</a:t>
                      </a:r>
                      <a:r>
                        <a:rPr lang="en-US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Cookie</a:t>
                      </a:r>
                      <a:r>
                        <a:rPr lang="zh-CN" altLang="zh-CN" sz="1600" kern="120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</a:t>
                      </a:r>
                      <a:endParaRPr lang="zh-CN" altLang="en-US" sz="16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181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568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943078" y="2867596"/>
            <a:ext cx="612068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应用上下文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包括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current_app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，其中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current_app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对象表示当前激活的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应用程序实例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对象表示程序的一个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全局临时变量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，我们可以通过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对象在一次请求调用的多个函数间传递一些数据，每次请求都会重设这个变量。</a:t>
            </a:r>
            <a:endParaRPr lang="zh-CN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应用上下文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402" y="2064846"/>
            <a:ext cx="3715858" cy="4006159"/>
          </a:xfrm>
          <a:prstGeom prst="rect">
            <a:avLst/>
          </a:prstGeom>
        </p:spPr>
      </p:pic>
      <p:sp>
        <p:nvSpPr>
          <p:cNvPr id="13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307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910630" y="1987604"/>
            <a:ext cx="10153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无法导入程序实例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程序中有多个程序实例时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，为了能够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快速区分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当前请求的程序实例，此时可以使用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current_app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应用上下文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 bwMode="auto">
          <a:xfrm>
            <a:off x="2494806" y="3162887"/>
            <a:ext cx="7498451" cy="29593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current_app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导入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current_app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对象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app.secret_key = 'Your_seccret_key&amp;^52@!'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index():</a:t>
            </a:r>
            <a:endParaRPr lang="zh-CN" altLang="en-US" sz="16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return f'{current_app.secret_key}'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通过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current_app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对象获取密钥</a:t>
            </a:r>
            <a:endParaRPr lang="en-US" altLang="zh-CN" sz="16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  <p:sp>
        <p:nvSpPr>
          <p:cNvPr id="14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606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943078" y="2867596"/>
            <a:ext cx="61206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存储了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一次请求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所有用户信息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，例如，用户的登录信息、数据库的连接信息等，在同一个请求中，如果后续的代码中需要用户登录信息或数据库连接信息都可以通过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对象获取。当请求完成之后，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对象便会销毁；当发送一个新的请求时，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对象也会随之生成。</a:t>
            </a:r>
            <a:endParaRPr lang="zh-CN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应用上下文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402" y="2064846"/>
            <a:ext cx="3715858" cy="4006159"/>
          </a:xfrm>
          <a:prstGeom prst="rect">
            <a:avLst/>
          </a:prstGeom>
        </p:spPr>
      </p:pic>
      <p:sp>
        <p:nvSpPr>
          <p:cNvPr id="13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086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37863" y="572758"/>
            <a:ext cx="3007988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目录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Contents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119265" y="2659885"/>
            <a:ext cx="1192190" cy="613062"/>
            <a:chOff x="2215144" y="982844"/>
            <a:chExt cx="1244730" cy="842780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1005670"/>
              <a:ext cx="1066799" cy="803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01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3119265" y="3580283"/>
            <a:ext cx="1192190" cy="618406"/>
            <a:chOff x="2215144" y="2026500"/>
            <a:chExt cx="1244730" cy="850129"/>
          </a:xfrm>
        </p:grpSpPr>
        <p:sp>
          <p:nvSpPr>
            <p:cNvPr id="49" name="平行四边形 48"/>
            <p:cNvSpPr/>
            <p:nvPr/>
          </p:nvSpPr>
          <p:spPr>
            <a:xfrm>
              <a:off x="2215144" y="2033848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0" name="文本框 10"/>
            <p:cNvSpPr txBox="1"/>
            <p:nvPr/>
          </p:nvSpPr>
          <p:spPr>
            <a:xfrm>
              <a:off x="2393075" y="2026500"/>
              <a:ext cx="1066799" cy="803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02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3119265" y="4510861"/>
            <a:ext cx="1192190" cy="614525"/>
            <a:chOff x="2215144" y="3084852"/>
            <a:chExt cx="1244730" cy="844793"/>
          </a:xfrm>
        </p:grpSpPr>
        <p:sp>
          <p:nvSpPr>
            <p:cNvPr id="52" name="平行四边形 51"/>
            <p:cNvSpPr/>
            <p:nvPr/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3" name="文本框 11"/>
            <p:cNvSpPr txBox="1"/>
            <p:nvPr/>
          </p:nvSpPr>
          <p:spPr>
            <a:xfrm>
              <a:off x="2393075" y="3125750"/>
              <a:ext cx="1066799" cy="803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03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4024817" y="2637706"/>
            <a:ext cx="5142331" cy="613062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注册路由</a:t>
              </a:r>
              <a:endParaRPr lang="en-GB" altLang="zh-CN" sz="20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4024817" y="3563457"/>
            <a:ext cx="5142331" cy="613062"/>
            <a:chOff x="4315150" y="1647579"/>
            <a:chExt cx="3857250" cy="540057"/>
          </a:xfrm>
        </p:grpSpPr>
        <p:sp>
          <p:nvSpPr>
            <p:cNvPr id="64" name="矩形 63"/>
            <p:cNvSpPr/>
            <p:nvPr/>
          </p:nvSpPr>
          <p:spPr>
            <a:xfrm>
              <a:off x="4841196" y="1730243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alt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URL</a:t>
              </a:r>
              <a:r>
                <a:rPr lang="zh-CN" altLang="en-US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传递参数</a:t>
              </a:r>
              <a:endPara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5" name="平行四边形 64"/>
            <p:cNvSpPr/>
            <p:nvPr/>
          </p:nvSpPr>
          <p:spPr>
            <a:xfrm>
              <a:off x="4315150" y="1647579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4024817" y="4489208"/>
            <a:ext cx="5142331" cy="613062"/>
            <a:chOff x="4315150" y="2341731"/>
            <a:chExt cx="3857250" cy="540057"/>
          </a:xfrm>
        </p:grpSpPr>
        <p:sp>
          <p:nvSpPr>
            <p:cNvPr id="67" name="矩形 66"/>
            <p:cNvSpPr/>
            <p:nvPr/>
          </p:nvSpPr>
          <p:spPr>
            <a:xfrm>
              <a:off x="4841197" y="2424395"/>
              <a:ext cx="2827146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处理请求</a:t>
              </a:r>
              <a:endPara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38622" y="3667765"/>
            <a:ext cx="417646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对象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模拟获取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当前用户信息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zh-CN" sz="20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45027" y="1125538"/>
            <a:ext cx="2241868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应用上下文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 bwMode="auto">
          <a:xfrm>
            <a:off x="5452110" y="1413570"/>
            <a:ext cx="5688632" cy="5062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g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get_user():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user_id = '001'           	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设置用户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id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user_name = 'flask'    	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设置用户名称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g.user_id = user_id   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将用户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id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保存到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对象中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g.user_name = user_name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将用户名称保存到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对象中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result = db_query()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f'{result}'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db_query():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user_id = g.user_id 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使用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对象获取用户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id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user_name = g.user_name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使用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对象获取用户名称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return f'{user_id}:{user_name}'</a:t>
            </a:r>
          </a:p>
        </p:txBody>
      </p:sp>
      <p:sp>
        <p:nvSpPr>
          <p:cNvPr id="11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2.3.3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上下文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4085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处理响应</a:t>
            </a:r>
            <a:endParaRPr lang="zh-CN" altLang="en-US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25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5457393" cy="104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了解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响应报文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，能够说出响应报文的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组成部分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及其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作用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响应报文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25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838622" y="1342617"/>
            <a:ext cx="1058517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程序中，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浏览器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发出的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请求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会触发相应的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视图函数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，并将视图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函数的返回值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作为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响应体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，之后生成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完整的响应内容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，即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响应报文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。响应报文主要由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4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个部分组成，分别是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状态行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响应报头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空行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以及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响应体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8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响应报文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2050" name="图片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50" y="3141762"/>
            <a:ext cx="7390698" cy="2272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746196"/>
            <a:ext cx="3715858" cy="400615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871070" y="2041115"/>
            <a:ext cx="63921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状态行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主要由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协议版本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原因短语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组成，其中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协议版本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表示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网站服务器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传输协议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以及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版本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，例如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HTTP/1.0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；状态码表示响应内容的状态；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原因短语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是对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简单说明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en-US" altLang="zh-CN" sz="18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由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三位数字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组成，其中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第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位数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字表示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响应的类别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，它的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取值为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1~5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，其中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1xx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代表请求已接收，需要继续处理；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2xx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代表请求已经成功被服务器接收、理解并接受；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3xx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代表客户端需要进一步细化请求，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4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代表客户端的请求有错误，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5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代表服务器出现错误。</a:t>
            </a:r>
          </a:p>
        </p:txBody>
      </p:sp>
      <p:sp>
        <p:nvSpPr>
          <p:cNvPr id="8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响应报文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6955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响应报文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10630" y="1053530"/>
            <a:ext cx="249299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状态码取值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的说明。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6685"/>
              </p:ext>
            </p:extLst>
          </p:nvPr>
        </p:nvGraphicFramePr>
        <p:xfrm>
          <a:off x="1342678" y="2061642"/>
          <a:ext cx="9743445" cy="3259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534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8208911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状态码</a:t>
                      </a:r>
                      <a:endParaRPr lang="zh-CN" sz="16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6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6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100~199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表示服务器成功接收部分请求，要求客户端继续提交其余请求才能完成整个处理过程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200~299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表示服务器成功接收请求并已完成整个处理过程，常用的状态码为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200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，表示请求成功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300~399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为完成请求，客户需进一步细化请求。例如，请求的资源已经移动到一个新地址，常用状态码包括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302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（表示所请求的页面已经临时转移至新的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URL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）、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307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和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304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（表示使用缓存资源）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400~499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客户端的请求有错误，常用状态码包括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404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（表示服务器无法找到被请求的页面）和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403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（表示服务器拒绝访问，权限不够）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500~599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服务器端出现错误，常用状态码为</a:t>
                      </a:r>
                      <a:r>
                        <a:rPr lang="en-US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500</a:t>
                      </a:r>
                      <a:r>
                        <a:rPr lang="zh-CN" altLang="zh-CN" sz="16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，表示请求未完成，服务器遇到不可预知的情况</a:t>
                      </a:r>
                      <a:endParaRPr lang="zh-CN" altLang="en-US" sz="16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70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57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746196"/>
            <a:ext cx="3715858" cy="400615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799062" y="2896573"/>
            <a:ext cx="63921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响应报头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用于为客户端提供一些额外的信息，通过这些额外的信息可以告知客户端更多的响应信息，包括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服务器的名称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版本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响应体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的类型等信息。响应报头由多个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字段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与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值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组成，字段与值之间以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冒号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进行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分隔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8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响应报文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3810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响应报文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10630" y="1053530"/>
            <a:ext cx="351891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响应报文中常见的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字段说明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3" name="矩形 2"/>
          <p:cNvSpPr/>
          <p:nvPr/>
        </p:nvSpPr>
        <p:spPr>
          <a:xfrm>
            <a:off x="2229096" y="4941962"/>
            <a:ext cx="8042573" cy="787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Content-Type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字段的常用取值为</a:t>
            </a: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text/plain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text/html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application/json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，分别表示响应内容是</a:t>
            </a: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纯文本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HTML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</a:t>
            </a:r>
            <a:r>
              <a:rPr lang="zh-CN" altLang="en-US" sz="16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JSON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286929"/>
              </p:ext>
            </p:extLst>
          </p:nvPr>
        </p:nvGraphicFramePr>
        <p:xfrm>
          <a:off x="2229097" y="1939128"/>
          <a:ext cx="8042573" cy="2785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3023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6099550">
                  <a:extLst>
                    <a:ext uri="{9D8B030D-6E8A-4147-A177-3AD203B41FA5}">
                      <a16:colId xmlns:a16="http://schemas.microsoft.com/office/drawing/2014/main" val="3800305787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字段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Age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服务器从创建响应到当前持续的时间，单位为秒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Server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服务器应用程序软件的名称和版本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Content-Type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服务器发送的响应体的类型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Content-Encoding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告知客户端采用哪种解码方式对响应体进行解码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  <a:tr h="464312"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Content-Length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 dirty="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响应体的长度</a:t>
                      </a:r>
                      <a:endParaRPr lang="zh-CN" altLang="en-US" sz="1800" kern="1200" dirty="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7709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794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6099175" cy="104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生成响应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方式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，能够灵活通过</a:t>
            </a:r>
            <a:r>
              <a:rPr lang="en-US" altLang="zh-CN" sz="2000" dirty="0" err="1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make_response</a:t>
            </a:r>
            <a:r>
              <a:rPr lang="en-US" altLang="zh-CN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()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函数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生成响应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0898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746196"/>
            <a:ext cx="3715858" cy="4006159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799062" y="2896573"/>
            <a:ext cx="63921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内部自动会该字符串转换成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Response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类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的对象。在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Response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类表示响应，它封装了响应报文的相关信息。如果希望在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程序中主动生成响应，一般可以通过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Response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类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构造方法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make_response()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实现。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6199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37863" y="572758"/>
            <a:ext cx="3007988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目录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Contents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119265" y="2659885"/>
            <a:ext cx="1192190" cy="613062"/>
            <a:chOff x="2215144" y="982844"/>
            <a:chExt cx="1244730" cy="842780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1005670"/>
              <a:ext cx="1066799" cy="803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04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3119265" y="3580283"/>
            <a:ext cx="1192190" cy="618406"/>
            <a:chOff x="2215144" y="2026500"/>
            <a:chExt cx="1244730" cy="850129"/>
          </a:xfrm>
        </p:grpSpPr>
        <p:sp>
          <p:nvSpPr>
            <p:cNvPr id="49" name="平行四边形 48"/>
            <p:cNvSpPr/>
            <p:nvPr/>
          </p:nvSpPr>
          <p:spPr>
            <a:xfrm>
              <a:off x="2215144" y="2033848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0" name="文本框 10"/>
            <p:cNvSpPr txBox="1"/>
            <p:nvPr/>
          </p:nvSpPr>
          <p:spPr>
            <a:xfrm>
              <a:off x="2393075" y="2026500"/>
              <a:ext cx="1066799" cy="803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05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3119265" y="4510861"/>
            <a:ext cx="1192190" cy="614525"/>
            <a:chOff x="2215144" y="3084852"/>
            <a:chExt cx="1244730" cy="844793"/>
          </a:xfrm>
        </p:grpSpPr>
        <p:sp>
          <p:nvSpPr>
            <p:cNvPr id="52" name="平行四边形 51"/>
            <p:cNvSpPr/>
            <p:nvPr/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3" name="文本框 11"/>
            <p:cNvSpPr txBox="1"/>
            <p:nvPr/>
          </p:nvSpPr>
          <p:spPr>
            <a:xfrm>
              <a:off x="2393075" y="3125750"/>
              <a:ext cx="1066799" cy="803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06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4024817" y="2637706"/>
            <a:ext cx="5142331" cy="613062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处理响应</a:t>
              </a:r>
              <a:endParaRPr lang="en-GB" altLang="zh-CN" sz="20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4024817" y="3563457"/>
            <a:ext cx="5142331" cy="613062"/>
            <a:chOff x="4315150" y="1647579"/>
            <a:chExt cx="3857250" cy="540057"/>
          </a:xfrm>
        </p:grpSpPr>
        <p:sp>
          <p:nvSpPr>
            <p:cNvPr id="64" name="矩形 63"/>
            <p:cNvSpPr/>
            <p:nvPr/>
          </p:nvSpPr>
          <p:spPr>
            <a:xfrm>
              <a:off x="4841196" y="1730243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altLang="zh-CN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URL</a:t>
              </a:r>
              <a:r>
                <a:rPr lang="zh-CN" altLang="en-US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反向解析</a:t>
              </a:r>
              <a:endPara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5" name="平行四边形 64"/>
            <p:cNvSpPr/>
            <p:nvPr/>
          </p:nvSpPr>
          <p:spPr>
            <a:xfrm>
              <a:off x="4315150" y="1647579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4024817" y="4489208"/>
            <a:ext cx="5142331" cy="613062"/>
            <a:chOff x="4315150" y="2341731"/>
            <a:chExt cx="3857250" cy="540057"/>
          </a:xfrm>
        </p:grpSpPr>
        <p:sp>
          <p:nvSpPr>
            <p:cNvPr id="67" name="矩形 66"/>
            <p:cNvSpPr/>
            <p:nvPr/>
          </p:nvSpPr>
          <p:spPr>
            <a:xfrm>
              <a:off x="4841197" y="2424395"/>
              <a:ext cx="2827146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页面重定向</a:t>
              </a:r>
              <a:endPara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8214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6" y="1125538"/>
            <a:ext cx="375403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Response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类的构造方法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1" name="TextBox 35">
            <a:extLst>
              <a:ext uri="{FF2B5EF4-FFF2-40B4-BE49-F238E27FC236}">
                <a16:creationId xmlns:a16="http://schemas.microsoft.com/office/drawing/2014/main" id="{29EEAFD9-93C7-43A1-935E-BBBAAAD01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404" y="1917626"/>
            <a:ext cx="10479410" cy="53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Response类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构造方法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的声明。</a:t>
            </a:r>
          </a:p>
        </p:txBody>
      </p:sp>
      <p:sp>
        <p:nvSpPr>
          <p:cNvPr id="13" name="矩形 12"/>
          <p:cNvSpPr/>
          <p:nvPr/>
        </p:nvSpPr>
        <p:spPr bwMode="auto">
          <a:xfrm>
            <a:off x="2062758" y="2604606"/>
            <a:ext cx="8970578" cy="76081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Response(response, status, headers, mimetype, content_type, direct_passthrough)</a:t>
            </a:r>
          </a:p>
        </p:txBody>
      </p:sp>
      <p:sp>
        <p:nvSpPr>
          <p:cNvPr id="15" name="剪去单角的矩形 14"/>
          <p:cNvSpPr/>
          <p:nvPr/>
        </p:nvSpPr>
        <p:spPr>
          <a:xfrm flipH="1">
            <a:off x="1143691" y="2604606"/>
            <a:ext cx="808346" cy="760812"/>
          </a:xfrm>
          <a:prstGeom prst="snip1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143691" y="3585299"/>
            <a:ext cx="1051278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response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：可选参数，表示视图函数返回的响应体。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status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：可选参数，表示响应状态码。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headers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：可选参数，表示响应报头。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mimetype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：可选参数，表示响应体的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MIME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类型。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content_type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：可选参数，表示响应体的类型。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199050" y="26271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格式</a:t>
            </a:r>
          </a:p>
        </p:txBody>
      </p:sp>
      <p:sp>
        <p:nvSpPr>
          <p:cNvPr id="18" name="Freeform 16"/>
          <p:cNvSpPr/>
          <p:nvPr/>
        </p:nvSpPr>
        <p:spPr bwMode="auto">
          <a:xfrm>
            <a:off x="1952036" y="2627189"/>
            <a:ext cx="110722" cy="738229"/>
          </a:xfrm>
          <a:custGeom>
            <a:avLst/>
            <a:gdLst>
              <a:gd name="T0" fmla="*/ 280 w 280"/>
              <a:gd name="T1" fmla="*/ 278 h 1123"/>
              <a:gd name="T2" fmla="*/ 280 w 280"/>
              <a:gd name="T3" fmla="*/ 1123 h 1123"/>
              <a:gd name="T4" fmla="*/ 0 w 280"/>
              <a:gd name="T5" fmla="*/ 842 h 1123"/>
              <a:gd name="T6" fmla="*/ 0 w 280"/>
              <a:gd name="T7" fmla="*/ 0 h 1123"/>
              <a:gd name="T8" fmla="*/ 278 w 280"/>
              <a:gd name="T9" fmla="*/ 278 h 1123"/>
              <a:gd name="T10" fmla="*/ 280 w 280"/>
              <a:gd name="T11" fmla="*/ 278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0" h="1123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121920" tIns="60960" rIns="121920" bIns="60960" numCol="1" anchor="t" anchorCtr="0" compatLnSpc="1"/>
          <a:lstStyle/>
          <a:p>
            <a:endParaRPr lang="en-US" sz="240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355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6" y="1125538"/>
            <a:ext cx="375403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Response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类的构造方法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4" name="矩形 13"/>
          <p:cNvSpPr/>
          <p:nvPr/>
        </p:nvSpPr>
        <p:spPr bwMode="auto">
          <a:xfrm>
            <a:off x="1155899" y="2495435"/>
            <a:ext cx="8592422" cy="39376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Response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@app.route('/index')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index():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使用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Response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类的构造方法生成响应对象，设置状态码为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201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，响应类型为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text/html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resp = Response(response='Python&amp;Flask',status=201,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               content_type='text/html;charset=utf-8')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resp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  <p:sp>
        <p:nvSpPr>
          <p:cNvPr id="2" name="矩形 1"/>
          <p:cNvSpPr/>
          <p:nvPr/>
        </p:nvSpPr>
        <p:spPr>
          <a:xfrm>
            <a:off x="1057362" y="1917626"/>
            <a:ext cx="922765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以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Response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类的构造方法为例，为大家演示如何通过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Response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类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构造方法生成响应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328858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6" y="1125538"/>
            <a:ext cx="375403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make_response()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015086" y="2273326"/>
            <a:ext cx="6092825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make_response()函数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也用于生成响应，它可以接收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bytes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dict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tuple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共4种类型的参数，当参数的类型为tuple时，参数的值可以为(body, status, headers) 、(body, status)或 (body, headers)任意一种形式，其中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body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表示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响应体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status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表示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状态码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headers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表示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响应报头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，另外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header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的值可以是一个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或(key,value)形式的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元组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746196"/>
            <a:ext cx="3715858" cy="400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02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6" y="1125538"/>
            <a:ext cx="375403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make_response()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45262" y="3429794"/>
            <a:ext cx="3744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演示如何通过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make_response()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生成响应。</a:t>
            </a:r>
          </a:p>
        </p:txBody>
      </p:sp>
      <p:sp>
        <p:nvSpPr>
          <p:cNvPr id="13" name="矩形 12"/>
          <p:cNvSpPr/>
          <p:nvPr/>
        </p:nvSpPr>
        <p:spPr bwMode="auto">
          <a:xfrm>
            <a:off x="4871070" y="2277666"/>
            <a:ext cx="6163443" cy="35986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make_response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@app.route('/index')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index():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res = </a:t>
            </a:r>
            <a:r>
              <a:rPr lang="en-US" altLang="zh-CN" sz="16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make_response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('Python&amp;Flask',201,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                    {'content-type':' text/html;charset=utf-8'})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res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</p:spTree>
    <p:extLst>
      <p:ext uri="{BB962C8B-B14F-4D97-AF65-F5344CB8AC3E}">
        <p14:creationId xmlns:p14="http://schemas.microsoft.com/office/powerpoint/2010/main" val="5348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6" y="1125538"/>
            <a:ext cx="375403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make_response()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951340"/>
            <a:ext cx="3715858" cy="4006159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231110" y="2246259"/>
            <a:ext cx="6092825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若视图函数返回的响应体为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JSON格式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字符串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，我们可以通过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json模块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将Python字典、列表或元组序列化为JSON格式的字符串，也可以通过Flask提供的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便捷函数jsoinify()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，jsonify()函数会将传入的参数序列化为JSON格式的字符串。两者的区别在于，前者会将响应类型设置为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text/html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，而后者会将响应类型设置为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application/json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86415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45026" y="1125538"/>
            <a:ext cx="3754036" cy="648072"/>
            <a:chOff x="1115236" y="981522"/>
            <a:chExt cx="2732370" cy="648072"/>
          </a:xfrm>
        </p:grpSpPr>
        <p:sp>
          <p:nvSpPr>
            <p:cNvPr id="8" name="圆角矩形 7"/>
            <p:cNvSpPr/>
            <p:nvPr/>
          </p:nvSpPr>
          <p:spPr>
            <a:xfrm>
              <a:off x="1267636" y="1053530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圆角矩形 8"/>
            <p:cNvSpPr/>
            <p:nvPr/>
          </p:nvSpPr>
          <p:spPr>
            <a:xfrm>
              <a:off x="1115236" y="981522"/>
              <a:ext cx="2579970" cy="576064"/>
            </a:xfrm>
            <a:prstGeom prst="roundRect">
              <a:avLst>
                <a:gd name="adj" fmla="val 43768"/>
              </a:avLst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   </a:t>
              </a:r>
              <a:r>
                <a:rPr lang="en-US" altLang="zh-CN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make_response()</a:t>
              </a:r>
              <a:r>
                <a:rPr lang="zh-CN" altLang="en-US" sz="2000">
                  <a:solidFill>
                    <a:srgbClr val="FF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</a:t>
              </a:r>
            </a:p>
          </p:txBody>
        </p:sp>
      </p:grpSp>
      <p:sp>
        <p:nvSpPr>
          <p:cNvPr id="10" name="椭圆 9"/>
          <p:cNvSpPr/>
          <p:nvPr/>
        </p:nvSpPr>
        <p:spPr>
          <a:xfrm>
            <a:off x="1261051" y="1269554"/>
            <a:ext cx="288032" cy="28803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2.4.2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生成响应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78494" y="3364174"/>
            <a:ext cx="37459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演示如何通过</a:t>
            </a:r>
            <a:r>
              <a:rPr lang="en-US" altLang="zh-CN" sz="1800" dirty="0" err="1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make_response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()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生成</a:t>
            </a:r>
            <a:r>
              <a:rPr lang="en-US" altLang="zh-CN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JSON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类型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响应数据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4943078" y="2277667"/>
            <a:ext cx="6163443" cy="30963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make_response, jsonify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@app.route('/response')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resp():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res = </a:t>
            </a:r>
            <a:r>
              <a:rPr lang="en-US" altLang="zh-CN" sz="16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make_response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(jsonify({'Python':'Flask'}),202)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res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</p:spTree>
    <p:extLst>
      <p:ext uri="{BB962C8B-B14F-4D97-AF65-F5344CB8AC3E}">
        <p14:creationId xmlns:p14="http://schemas.microsoft.com/office/powerpoint/2010/main" val="236612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zh-CN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URL</a:t>
            </a:r>
            <a:r>
              <a:rPr lang="zh-CN" altLang="en-US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反向解析</a:t>
            </a:r>
            <a:endParaRPr lang="zh-CN" altLang="en-US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507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5385385" cy="104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en-US" altLang="zh-CN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URL</a:t>
            </a:r>
            <a:r>
              <a:rPr lang="zh-CN" altLang="en-US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反向解析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，能够通过</a:t>
            </a:r>
            <a:r>
              <a:rPr lang="en-US" altLang="zh-CN" sz="2000" dirty="0" err="1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url_for</a:t>
            </a:r>
            <a:r>
              <a:rPr lang="en-US" altLang="zh-CN" sz="2000" dirty="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()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获取反向解析的</a:t>
            </a: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URL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反向解析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8249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951340"/>
            <a:ext cx="3715858" cy="4006159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159102" y="2893968"/>
            <a:ext cx="6092825" cy="21698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开发程序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时我们可以以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硬编码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的方式在程序中使用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，但此种方式会使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与程序具有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较高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耦合度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，当某个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修改之后，程序中与之对应的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都需要进行同步修改，这样不仅不利于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的维护，还可能因为忘记修改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导致程序出现错误。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反向解析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405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反向解析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TextBox 35">
            <a:extLst>
              <a:ext uri="{FF2B5EF4-FFF2-40B4-BE49-F238E27FC236}">
                <a16:creationId xmlns:a16="http://schemas.microsoft.com/office/drawing/2014/main" id="{29EEAFD9-93C7-43A1-935E-BBBAAAD01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184" y="1413570"/>
            <a:ext cx="10479410" cy="954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flask.url_for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模块中提供了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反向解析的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url_for()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，该函数可以根据视图函数的名称获取对应的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 bwMode="auto">
          <a:xfrm>
            <a:off x="2062758" y="2604606"/>
            <a:ext cx="8970578" cy="76081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url_for(endpoint, values,_external,_scheme,_anchor,_method,**values)</a:t>
            </a:r>
          </a:p>
        </p:txBody>
      </p:sp>
      <p:sp>
        <p:nvSpPr>
          <p:cNvPr id="9" name="剪去单角的矩形 8"/>
          <p:cNvSpPr/>
          <p:nvPr/>
        </p:nvSpPr>
        <p:spPr>
          <a:xfrm flipH="1">
            <a:off x="1143691" y="2604606"/>
            <a:ext cx="808346" cy="760812"/>
          </a:xfrm>
          <a:prstGeom prst="snip1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103184" y="3395743"/>
            <a:ext cx="1032061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endpoint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：必选参数，表示反向解析的端点（用于标记一个视图函数以及对应的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规则）名称，默认值为视图函数名。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values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地址传递的参数。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_external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：可选参数，表示是否供程序外部使用，默认值为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False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，若为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True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，则返回绝对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地址，例如，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http://127.0.0.1:5000/hello/flask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99050" y="26271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格式</a:t>
            </a:r>
          </a:p>
        </p:txBody>
      </p:sp>
      <p:sp>
        <p:nvSpPr>
          <p:cNvPr id="12" name="Freeform 16"/>
          <p:cNvSpPr/>
          <p:nvPr/>
        </p:nvSpPr>
        <p:spPr bwMode="auto">
          <a:xfrm>
            <a:off x="1952036" y="2627189"/>
            <a:ext cx="110722" cy="738229"/>
          </a:xfrm>
          <a:custGeom>
            <a:avLst/>
            <a:gdLst>
              <a:gd name="T0" fmla="*/ 280 w 280"/>
              <a:gd name="T1" fmla="*/ 278 h 1123"/>
              <a:gd name="T2" fmla="*/ 280 w 280"/>
              <a:gd name="T3" fmla="*/ 1123 h 1123"/>
              <a:gd name="T4" fmla="*/ 0 w 280"/>
              <a:gd name="T5" fmla="*/ 842 h 1123"/>
              <a:gd name="T6" fmla="*/ 0 w 280"/>
              <a:gd name="T7" fmla="*/ 0 h 1123"/>
              <a:gd name="T8" fmla="*/ 278 w 280"/>
              <a:gd name="T9" fmla="*/ 278 h 1123"/>
              <a:gd name="T10" fmla="*/ 280 w 280"/>
              <a:gd name="T11" fmla="*/ 278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0" h="1123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121920" tIns="60960" rIns="121920" bIns="60960" numCol="1" anchor="t" anchorCtr="0" compatLnSpc="1"/>
          <a:lstStyle/>
          <a:p>
            <a:endParaRPr lang="en-US" sz="240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0372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注册路由</a:t>
            </a:r>
            <a:endParaRPr lang="zh-CN" altLang="en-US" sz="4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</a:t>
            </a:r>
            <a:r>
              <a:rPr lang="en-US" altLang="en-GB" sz="6600" b="1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.1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02638" y="1485578"/>
            <a:ext cx="101531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url_for()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进行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反向解析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5" name="矩形 4"/>
          <p:cNvSpPr/>
          <p:nvPr/>
        </p:nvSpPr>
        <p:spPr bwMode="auto">
          <a:xfrm>
            <a:off x="1102638" y="2277666"/>
            <a:ext cx="8755731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url_for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@app.route('/hello/flask')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greet():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f"{</a:t>
            </a:r>
            <a:r>
              <a:rPr lang="en-US" altLang="zh-CN" sz="16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url_for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('greet')}"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反向解析视图函数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greet()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对应的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URL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  <p:sp>
        <p:nvSpPr>
          <p:cNvPr id="6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反向解析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3096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02638" y="1485578"/>
            <a:ext cx="10153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若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规则中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包含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要传递的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参数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，则调用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url_for()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函数时需要将该参数以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关键字参数形式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传递。</a:t>
            </a:r>
          </a:p>
        </p:txBody>
      </p:sp>
      <p:sp>
        <p:nvSpPr>
          <p:cNvPr id="5" name="矩形 4"/>
          <p:cNvSpPr/>
          <p:nvPr/>
        </p:nvSpPr>
        <p:spPr bwMode="auto">
          <a:xfrm>
            <a:off x="1102638" y="2565698"/>
            <a:ext cx="8755731" cy="28083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url_for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@app.route('/hello/&lt;name&gt;')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greet(name):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return f"{url_for('greet',</a:t>
            </a:r>
            <a:r>
              <a:rPr lang="en-US" altLang="zh-CN" sz="16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name=name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)}"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  <p:sp>
        <p:nvSpPr>
          <p:cNvPr id="6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反向解析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478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02638" y="1485578"/>
            <a:ext cx="1015312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url_for()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反向解析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时，除了传递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规则中的参数以外，还可以传递任何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额外参数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给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地址的参数。</a:t>
            </a:r>
          </a:p>
        </p:txBody>
      </p:sp>
      <p:sp>
        <p:nvSpPr>
          <p:cNvPr id="5" name="矩形 4"/>
          <p:cNvSpPr/>
          <p:nvPr/>
        </p:nvSpPr>
        <p:spPr bwMode="auto">
          <a:xfrm>
            <a:off x="1102638" y="2565698"/>
            <a:ext cx="8755731" cy="34563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url_for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@app.route('/hello/&lt;name&gt;')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greet(name):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将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age=20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添加到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URL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地址中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return f"{url_for('greet',name=name</a:t>
            </a:r>
            <a:r>
              <a:rPr lang="en-US" altLang="zh-CN" sz="16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, age=20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)}"  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if __name__ == '__main__':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app.run()</a:t>
            </a:r>
          </a:p>
        </p:txBody>
      </p:sp>
      <p:sp>
        <p:nvSpPr>
          <p:cNvPr id="6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2.5 URL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反向解析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6173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/>
          <p:nvPr/>
        </p:nvSpPr>
        <p:spPr>
          <a:xfrm>
            <a:off x="1143690" y="266995"/>
            <a:ext cx="8479907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多学一招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5015086" y="2842476"/>
            <a:ext cx="676875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编码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是一种用于将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中的非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ASCII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字符的特殊字符转换为可以为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Web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浏览器和服务器可以接受的字符。在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中，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url_for()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可以对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地址中的一些特殊字符自动编码，例如，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地址为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/hello/zhangsan?addr=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北京，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url_for()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函数会将其编码为</a:t>
            </a:r>
            <a:r>
              <a:rPr lang="en-US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/hello/zhangsan?address=%E5%8C%97%E4%BA%AC</a:t>
            </a:r>
            <a:r>
              <a:rPr lang="zh-CN" altLang="en-US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zh-CN" altLang="zh-CN" sz="20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8927" y="1313423"/>
            <a:ext cx="702802" cy="80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矩形 16"/>
          <p:cNvSpPr/>
          <p:nvPr/>
        </p:nvSpPr>
        <p:spPr>
          <a:xfrm>
            <a:off x="2422568" y="1423282"/>
            <a:ext cx="1872438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2" name="文本框 25"/>
          <p:cNvSpPr txBox="1"/>
          <p:nvPr/>
        </p:nvSpPr>
        <p:spPr>
          <a:xfrm>
            <a:off x="2540646" y="1527729"/>
            <a:ext cx="15361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zh-CN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URL</a:t>
            </a:r>
            <a:r>
              <a:rPr lang="zh-CN" altLang="en-US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编码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4367014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554743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7232" y="2565698"/>
            <a:ext cx="3168352" cy="341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30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30997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页面重定向</a:t>
            </a:r>
            <a:endParaRPr lang="en-US" altLang="zh-CN" sz="4800" b="1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2.6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031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894397" y="3414857"/>
            <a:ext cx="6099175" cy="1046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页面重定向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，能够通过</a:t>
            </a:r>
            <a:r>
              <a:rPr lang="en-US" altLang="zh-CN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redirect()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对页面进行重定向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2.6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页面重定向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7124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2.6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页面重定向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7" name="TextBox 35">
            <a:extLst>
              <a:ext uri="{FF2B5EF4-FFF2-40B4-BE49-F238E27FC236}">
                <a16:creationId xmlns:a16="http://schemas.microsoft.com/office/drawing/2014/main" id="{29EEAFD9-93C7-43A1-935E-BBBAAAD01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668" y="1531392"/>
            <a:ext cx="10479410" cy="1369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702030404030204" pitchFamily="34" charset="0"/>
                <a:ea typeface="宋体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页面重定向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Web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程序中非常普遍，例如，当用户在电商网站购买商品时，电商网站若检测到用户还未曾登录，则会将当前页面重定向到登录页面。在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程序中，页面重定向功能可以通过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redirect()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实现。</a:t>
            </a:r>
          </a:p>
        </p:txBody>
      </p:sp>
      <p:sp>
        <p:nvSpPr>
          <p:cNvPr id="8" name="矩形 7"/>
          <p:cNvSpPr/>
          <p:nvPr/>
        </p:nvSpPr>
        <p:spPr bwMode="auto">
          <a:xfrm>
            <a:off x="2050022" y="2929255"/>
            <a:ext cx="8970578" cy="760812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redirect(location, code=302, Response=None)</a:t>
            </a:r>
          </a:p>
        </p:txBody>
      </p:sp>
      <p:sp>
        <p:nvSpPr>
          <p:cNvPr id="9" name="剪去单角的矩形 8"/>
          <p:cNvSpPr/>
          <p:nvPr/>
        </p:nvSpPr>
        <p:spPr>
          <a:xfrm flipH="1">
            <a:off x="1130955" y="2929255"/>
            <a:ext cx="808346" cy="760812"/>
          </a:xfrm>
          <a:prstGeom prst="snip1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079706" y="3789834"/>
            <a:ext cx="105127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location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：必选参数，表示重定向的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地址。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code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：可选参数，表示重定向状态码，默认状态码为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302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  <a:p>
            <a:pPr marL="342900" lvl="1" indent="-342900">
              <a:lnSpc>
                <a:spcPct val="150000"/>
              </a:lnSpc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Response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：可选参数，表示实例化响应时使用的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Response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类，若未指定默认使用的响应类为</a:t>
            </a:r>
            <a:r>
              <a:rPr lang="en-US" altLang="zh-CN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werkzeug.wrappers.Response</a:t>
            </a:r>
            <a:r>
              <a:rPr lang="zh-CN" altLang="en-US" sz="1800">
                <a:solidFill>
                  <a:srgbClr val="595959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186314" y="295183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语法</a:t>
            </a:r>
            <a:endParaRPr lang="en-US" altLang="zh-CN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格式</a:t>
            </a:r>
          </a:p>
        </p:txBody>
      </p:sp>
      <p:sp>
        <p:nvSpPr>
          <p:cNvPr id="12" name="Freeform 16"/>
          <p:cNvSpPr/>
          <p:nvPr/>
        </p:nvSpPr>
        <p:spPr bwMode="auto">
          <a:xfrm>
            <a:off x="1939300" y="2951838"/>
            <a:ext cx="110722" cy="738229"/>
          </a:xfrm>
          <a:custGeom>
            <a:avLst/>
            <a:gdLst>
              <a:gd name="T0" fmla="*/ 280 w 280"/>
              <a:gd name="T1" fmla="*/ 278 h 1123"/>
              <a:gd name="T2" fmla="*/ 280 w 280"/>
              <a:gd name="T3" fmla="*/ 1123 h 1123"/>
              <a:gd name="T4" fmla="*/ 0 w 280"/>
              <a:gd name="T5" fmla="*/ 842 h 1123"/>
              <a:gd name="T6" fmla="*/ 0 w 280"/>
              <a:gd name="T7" fmla="*/ 0 h 1123"/>
              <a:gd name="T8" fmla="*/ 278 w 280"/>
              <a:gd name="T9" fmla="*/ 278 h 1123"/>
              <a:gd name="T10" fmla="*/ 280 w 280"/>
              <a:gd name="T11" fmla="*/ 278 h 1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80" h="1123">
                <a:moveTo>
                  <a:pt x="280" y="278"/>
                </a:moveTo>
                <a:lnTo>
                  <a:pt x="280" y="1123"/>
                </a:lnTo>
                <a:lnTo>
                  <a:pt x="0" y="842"/>
                </a:lnTo>
                <a:lnTo>
                  <a:pt x="0" y="0"/>
                </a:lnTo>
                <a:lnTo>
                  <a:pt x="278" y="278"/>
                </a:lnTo>
                <a:lnTo>
                  <a:pt x="280" y="27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121920" tIns="60960" rIns="121920" bIns="60960" numCol="1" anchor="t" anchorCtr="0" compatLnSpc="1"/>
          <a:lstStyle/>
          <a:p>
            <a:endParaRPr lang="en-US" sz="2400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4863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910630" y="1352630"/>
            <a:ext cx="1051316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通过一个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用户登录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的案例演示如何通过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redirect()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实现登录页面与欢迎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页面的重定向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，即当用户首次访问欢迎页面时，若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session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中还没有记录过这个用户名，则会将欢迎页面重定向到登录页面；当用户在登录页面输入用户名登录后，会将登录页面重定向到欢迎页面。</a:t>
            </a:r>
          </a:p>
        </p:txBody>
      </p:sp>
      <p:sp>
        <p:nvSpPr>
          <p:cNvPr id="5" name="Title 1"/>
          <p:cNvSpPr txBox="1"/>
          <p:nvPr/>
        </p:nvSpPr>
        <p:spPr>
          <a:xfrm>
            <a:off x="1103184" y="333450"/>
            <a:ext cx="434892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2.6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页面重定向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 bwMode="auto">
          <a:xfrm>
            <a:off x="1789348" y="2781722"/>
            <a:ext cx="8755731" cy="35842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from flask import Flask, url_for, request, redirect, session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 = Flask(__name__)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app.secret_key = 'Your_secret_key&amp;^52@!'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@app.route('/index')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def index():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if 'username' in session:</a:t>
            </a: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   return f'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你好：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{session.get("username")}'  #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返回欢迎信息</a:t>
            </a:r>
          </a:p>
          <a:p>
            <a:pPr>
              <a:lnSpc>
                <a:spcPct val="150000"/>
              </a:lnSpc>
              <a:defRPr/>
            </a:pP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</a:t>
            </a: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return redirect(url_for("login"))                    # </a:t>
            </a:r>
            <a:r>
              <a:rPr lang="zh-CN" altLang="en-US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页面重定向到登录页面</a:t>
            </a:r>
            <a:endParaRPr lang="en-US" altLang="zh-CN" sz="16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16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...</a:t>
            </a:r>
            <a:endParaRPr lang="zh-CN" altLang="en-US" sz="160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6128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/>
          <p:nvPr/>
        </p:nvSpPr>
        <p:spPr>
          <a:xfrm>
            <a:off x="1143690" y="266995"/>
            <a:ext cx="8479907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多学一招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871070" y="2589938"/>
            <a:ext cx="67687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在浏览器中访问某些页面时，我们可以看到有些页面的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末尾包含“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，有些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末尾没有包含“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，例如，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http://127.0.0.1:5000/static/goods/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http://127.0.0.1:5000/static/goods,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这两个地址从表面上看非常相似，但它们访问的结果是不同的，前者访问的是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goods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目录下的资源，比如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book.jpg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tea.jpg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文件，而后者访问的是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goods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资源。由此可见，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http://127.0.0.1:5000/static/goods/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http://127.0.0.1:5000/static/goods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是两个不同的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地址。</a:t>
            </a:r>
            <a:endParaRPr lang="zh-CN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232" y="2565698"/>
            <a:ext cx="3168352" cy="3415879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30" y="1313423"/>
            <a:ext cx="702802" cy="80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/>
        </p:nvSpPr>
        <p:spPr>
          <a:xfrm>
            <a:off x="1764271" y="1423282"/>
            <a:ext cx="2073044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3" name="文本框 25"/>
          <p:cNvSpPr txBox="1"/>
          <p:nvPr/>
        </p:nvSpPr>
        <p:spPr>
          <a:xfrm>
            <a:off x="1882349" y="1527729"/>
            <a:ext cx="1734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唯一的</a:t>
            </a:r>
            <a:r>
              <a:rPr lang="en-US" altLang="zh-CN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URL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3910794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098523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/>
          <p:nvPr/>
        </p:nvSpPr>
        <p:spPr>
          <a:xfrm>
            <a:off x="1143690" y="266995"/>
            <a:ext cx="8479907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多学一招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799062" y="3213186"/>
            <a:ext cx="6768751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当我们在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程序中注册路由时，若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地址以“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结尾，但用户请求相应页面时使用的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地址末尾没有加“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，则会将当前页面重定向到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地址加“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的同一页面。为了保持访问资源的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唯一，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使加“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不加“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地址能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指向不同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资源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，我们在注册路由时建议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末尾不加“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/”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zh-CN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232" y="2565698"/>
            <a:ext cx="3168352" cy="3415879"/>
          </a:xfrm>
          <a:prstGeom prst="rect">
            <a:avLst/>
          </a:prstGeom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30" y="1313423"/>
            <a:ext cx="702802" cy="80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矩形 20"/>
          <p:cNvSpPr/>
          <p:nvPr/>
        </p:nvSpPr>
        <p:spPr>
          <a:xfrm>
            <a:off x="1764271" y="1423282"/>
            <a:ext cx="2073044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5" name="文本框 25"/>
          <p:cNvSpPr txBox="1"/>
          <p:nvPr/>
        </p:nvSpPr>
        <p:spPr>
          <a:xfrm>
            <a:off x="1882349" y="1527729"/>
            <a:ext cx="1734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唯一的</a:t>
            </a:r>
            <a:r>
              <a:rPr lang="en-US" altLang="zh-CN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URL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910794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4098523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3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80" y="2215515"/>
            <a:ext cx="2797810" cy="3898265"/>
          </a:xfrm>
          <a:prstGeom prst="rect">
            <a:avLst/>
          </a:prstGeom>
        </p:spPr>
      </p:pic>
      <p:sp>
        <p:nvSpPr>
          <p:cNvPr id="13" name="椭圆形标注 12"/>
          <p:cNvSpPr/>
          <p:nvPr/>
        </p:nvSpPr>
        <p:spPr>
          <a:xfrm>
            <a:off x="2968625" y="1560195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14" name="TextBox 35"/>
          <p:cNvSpPr txBox="1">
            <a:spLocks noChangeArrowheads="1"/>
          </p:cNvSpPr>
          <p:nvPr/>
        </p:nvSpPr>
        <p:spPr bwMode="auto">
          <a:xfrm>
            <a:off x="3247390" y="1638300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15" name="TextBox 35"/>
          <p:cNvSpPr txBox="1">
            <a:spLocks noChangeArrowheads="1"/>
          </p:cNvSpPr>
          <p:nvPr/>
        </p:nvSpPr>
        <p:spPr bwMode="auto">
          <a:xfrm>
            <a:off x="5921201" y="3435331"/>
            <a:ext cx="5669299" cy="584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  <a:defRPr/>
            </a:pP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掌握</a:t>
            </a:r>
            <a:r>
              <a:rPr lang="zh-CN" altLang="en-US" sz="20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注册路由</a:t>
            </a:r>
            <a:r>
              <a:rPr lang="zh-CN" altLang="en-US" sz="2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字魂58号-创中黑" panose="00000500000000000000" pitchFamily="2" charset="-122"/>
              </a:rPr>
              <a:t>的方式，能够独立完成路由的注册</a:t>
            </a:r>
            <a:endParaRPr lang="zh-CN" sz="2000" dirty="0">
              <a:solidFill>
                <a:srgbClr val="0075C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5452110" y="3540125"/>
            <a:ext cx="405130" cy="405130"/>
            <a:chOff x="8881" y="4685"/>
            <a:chExt cx="638" cy="638"/>
          </a:xfrm>
        </p:grpSpPr>
        <p:sp>
          <p:nvSpPr>
            <p:cNvPr id="18" name="椭圆 17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5826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/>
          <p:nvPr/>
        </p:nvSpPr>
        <p:spPr>
          <a:xfrm>
            <a:off x="1143690" y="266995"/>
            <a:ext cx="8479907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多学一招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38622" y="2205658"/>
            <a:ext cx="107757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以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@app.route(‘/static/goods’)</a:t>
            </a: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@app.route(‘/static/goods/’)</a:t>
            </a: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为例，通过一张表来罗列末尾包含和不包含“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/</a:t>
            </a: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”的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URL</a:t>
            </a:r>
            <a:r>
              <a:rPr lang="zh-CN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访问结果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5915078"/>
              </p:ext>
            </p:extLst>
          </p:nvPr>
        </p:nvGraphicFramePr>
        <p:xfrm>
          <a:off x="1185924" y="3400785"/>
          <a:ext cx="10081121" cy="232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1130">
                  <a:extLst>
                    <a:ext uri="{9D8B030D-6E8A-4147-A177-3AD203B41FA5}">
                      <a16:colId xmlns:a16="http://schemas.microsoft.com/office/drawing/2014/main" val="3070884771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2977062385"/>
                    </a:ext>
                  </a:extLst>
                </a:gridCol>
                <a:gridCol w="2003487">
                  <a:extLst>
                    <a:ext uri="{9D8B030D-6E8A-4147-A177-3AD203B41FA5}">
                      <a16:colId xmlns:a16="http://schemas.microsoft.com/office/drawing/2014/main" val="2907543724"/>
                    </a:ext>
                  </a:extLst>
                </a:gridCol>
              </a:tblGrid>
              <a:tr h="4643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示例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zh-CN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URL</a:t>
                      </a: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地址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indent="209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1800" b="1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是否可访问</a:t>
                      </a:r>
                      <a:endParaRPr lang="zh-CN" sz="1800" b="1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037620"/>
                  </a:ext>
                </a:extLst>
              </a:tr>
              <a:tr h="464312">
                <a:tc rowSpan="2"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@app.route('/static/goods')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http://127.0.0.1:5000/static/goods/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不可以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911324"/>
                  </a:ext>
                </a:extLst>
              </a:tr>
              <a:tr h="464312">
                <a:tc vMerge="1">
                  <a:txBody>
                    <a:bodyPr/>
                    <a:lstStyle/>
                    <a:p>
                      <a:pPr marL="0" algn="l" defTabSz="1219200" rtl="0" eaLnBrk="1" latinLnBrk="0" hangingPunct="1"/>
                      <a:endParaRPr lang="zh-CN" altLang="en-US" sz="18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http://127.0.0.1:5000/static/goods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可以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922415"/>
                  </a:ext>
                </a:extLst>
              </a:tr>
              <a:tr h="464312">
                <a:tc rowSpan="2"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@app.route('/static/goods/')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http://127.0.0.1:5000/static/goods/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可以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762600"/>
                  </a:ext>
                </a:extLst>
              </a:tr>
              <a:tr h="464312">
                <a:tc vMerge="1">
                  <a:txBody>
                    <a:bodyPr/>
                    <a:lstStyle/>
                    <a:p>
                      <a:pPr marL="0" algn="l" defTabSz="1219200" rtl="0" eaLnBrk="1" latinLnBrk="0" hangingPunct="1"/>
                      <a:endParaRPr lang="zh-CN" altLang="en-US" sz="1800" kern="120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en-US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http://127.0.0.1:5000/static/goods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200" rtl="0" eaLnBrk="1" latinLnBrk="0" hangingPunct="1"/>
                      <a:r>
                        <a:rPr lang="zh-CN" altLang="zh-CN" sz="1800" kern="1200">
                          <a:solidFill>
                            <a:srgbClr val="59595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可以</a:t>
                      </a:r>
                      <a:endParaRPr lang="zh-CN" altLang="en-US" sz="1800" kern="1200">
                        <a:solidFill>
                          <a:srgbClr val="595959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274132"/>
                  </a:ext>
                </a:extLst>
              </a:tr>
            </a:tbl>
          </a:graphicData>
        </a:graphic>
      </p:graphicFrame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30" y="1313423"/>
            <a:ext cx="702802" cy="802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矩形 11"/>
          <p:cNvSpPr/>
          <p:nvPr/>
        </p:nvSpPr>
        <p:spPr>
          <a:xfrm>
            <a:off x="1764271" y="1423282"/>
            <a:ext cx="2073044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3" name="文本框 25"/>
          <p:cNvSpPr txBox="1"/>
          <p:nvPr/>
        </p:nvSpPr>
        <p:spPr>
          <a:xfrm>
            <a:off x="1882349" y="1527729"/>
            <a:ext cx="1734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CN" altLang="en-US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唯一的</a:t>
            </a:r>
            <a:r>
              <a:rPr lang="en-US" altLang="zh-CN">
                <a:solidFill>
                  <a:schemeClr val="bg1"/>
                </a:solidFill>
                <a:latin typeface="Arial" panose="020B0604020202020204" pitchFamily="34" charset="0"/>
                <a:ea typeface="思源黑体 CN Regular" panose="020B0500000000000000" pitchFamily="34" charset="-122"/>
                <a:sym typeface="Arial" panose="020B0604020202020204" pitchFamily="34" charset="0"/>
              </a:rPr>
              <a:t>URL</a:t>
            </a:r>
            <a:endParaRPr lang="zh-CN" altLang="en-US" sz="2400" dirty="0">
              <a:solidFill>
                <a:schemeClr val="bg1"/>
              </a:solidFill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3910794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098523" y="1423282"/>
            <a:ext cx="114250" cy="67056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Regular" panose="020B0500000000000000" pitchFamily="34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68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/>
          <p:nvPr/>
        </p:nvSpPr>
        <p:spPr>
          <a:xfrm>
            <a:off x="1143690" y="266995"/>
            <a:ext cx="5671595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None/>
            </a:pPr>
            <a:r>
              <a:rPr lang="zh-CN" altLang="en-US" sz="24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本章小结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1198880" y="2102485"/>
            <a:ext cx="9794240" cy="3701156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cs typeface="+mn-ea"/>
              <a:sym typeface="+mn-lt"/>
            </a:endParaRPr>
          </a:p>
        </p:txBody>
      </p:sp>
      <p:sp>
        <p:nvSpPr>
          <p:cNvPr id="5" name="TextBox 38"/>
          <p:cNvSpPr txBox="1"/>
          <p:nvPr/>
        </p:nvSpPr>
        <p:spPr>
          <a:xfrm>
            <a:off x="1716785" y="3016654"/>
            <a:ext cx="9001000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本章首先介绍了如何在</a:t>
            </a:r>
            <a:r>
              <a:rPr lang="en-US" alt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Flask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程序中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注册路由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并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向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URL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中传递参数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，然后介绍了</a:t>
            </a:r>
            <a:r>
              <a:rPr lang="en-US" alt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Flask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程序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接收请求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之后如何进行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请求处理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，接着介绍了如何在</a:t>
            </a:r>
            <a:r>
              <a:rPr lang="en-US" alt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Flask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程序中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处理响应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，最后介绍了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URL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反向解析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和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页面重定向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。通过学习本章的内容，希望读者能够掌握</a:t>
            </a:r>
            <a:r>
              <a:rPr lang="en-US" altLang="zh-CN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Flask</a:t>
            </a:r>
            <a:r>
              <a:rPr lang="zh-CN" altLang="en-US" sz="18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rPr>
              <a:t>中路由的使用，为后续的学习奠定扎实的基础。</a:t>
            </a:r>
            <a:endParaRPr lang="zh-CN" altLang="en-US" sz="18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lt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4420235" y="1693545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</a:p>
        </p:txBody>
      </p:sp>
      <p:sp>
        <p:nvSpPr>
          <p:cNvPr id="7" name="椭圆 6"/>
          <p:cNvSpPr/>
          <p:nvPr/>
        </p:nvSpPr>
        <p:spPr>
          <a:xfrm>
            <a:off x="5139055" y="1693545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章</a:t>
            </a:r>
          </a:p>
        </p:txBody>
      </p:sp>
      <p:sp>
        <p:nvSpPr>
          <p:cNvPr id="8" name="椭圆 7"/>
          <p:cNvSpPr/>
          <p:nvPr/>
        </p:nvSpPr>
        <p:spPr>
          <a:xfrm>
            <a:off x="5857875" y="1693545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小</a:t>
            </a:r>
          </a:p>
        </p:txBody>
      </p:sp>
      <p:sp>
        <p:nvSpPr>
          <p:cNvPr id="9" name="椭圆 8"/>
          <p:cNvSpPr/>
          <p:nvPr/>
        </p:nvSpPr>
        <p:spPr>
          <a:xfrm>
            <a:off x="6576695" y="1693545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/>
            <a:r>
              <a:rPr lang="zh-CN" altLang="en-US" sz="280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799062" y="2461494"/>
            <a:ext cx="6529244" cy="216982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程序中，浏览器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发送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给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服务器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Web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服务器再将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请求转发给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程序。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程序接收到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请求后，需要知道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程序中哪部分代码对这个请求进行处理。为此，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Flask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程序保存了一个</a:t>
            </a:r>
            <a:r>
              <a:rPr lang="en-US" altLang="zh-CN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URL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视图函数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映射关系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，建立映射关系的过程称为</a:t>
            </a:r>
            <a:r>
              <a:rPr lang="zh-CN" altLang="en-US" sz="1800">
                <a:solidFill>
                  <a:srgbClr val="0075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注册路由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06" y="1518866"/>
            <a:ext cx="3715858" cy="4006159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F8969C3-CFD9-CC42-BCF3-54F0DCDACD0D}"/>
              </a:ext>
            </a:extLst>
          </p:cNvPr>
          <p:cNvSpPr txBox="1"/>
          <p:nvPr/>
        </p:nvSpPr>
        <p:spPr>
          <a:xfrm>
            <a:off x="1025135" y="314658"/>
            <a:ext cx="3895536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/>
            <a:r>
              <a:rPr lang="en-US" altLang="zh-CN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2.1 </a:t>
            </a:r>
            <a:r>
              <a:rPr lang="zh-CN" altLang="en-US" sz="2400" b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注册路由</a:t>
            </a:r>
            <a:endParaRPr lang="zh-CN" altLang="en-US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f15e6573a385e41c33bb97e7105a62faa5c484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ud0ofpxa">
      <a:majorFont>
        <a:latin typeface="字魂105号-简雅黑"/>
        <a:ea typeface="字魂105号-简雅黑"/>
        <a:cs typeface=""/>
      </a:majorFont>
      <a:minorFont>
        <a:latin typeface="字魂105号-简雅黑"/>
        <a:ea typeface="字魂105号-简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1402</TotalTime>
  <Words>6337</Words>
  <Application>Microsoft Office PowerPoint</Application>
  <PresentationFormat>自定义</PresentationFormat>
  <Paragraphs>632</Paragraphs>
  <Slides>81</Slides>
  <Notes>81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81</vt:i4>
      </vt:variant>
    </vt:vector>
  </HeadingPairs>
  <TitlesOfParts>
    <vt:vector size="90" baseType="lpstr">
      <vt:lpstr>Source Han Sans K Bold</vt:lpstr>
      <vt:lpstr>微软雅黑</vt:lpstr>
      <vt:lpstr>字魂105号-简雅黑</vt:lpstr>
      <vt:lpstr>Arial</vt:lpstr>
      <vt:lpstr>Calibri</vt:lpstr>
      <vt:lpstr>Times New Roman</vt:lpstr>
      <vt:lpstr>Wingdings</vt:lpstr>
      <vt:lpstr>webwppDefTheme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蓝白商务述职报告工作总结ppt模板</dc:title>
  <dc:creator>常董</dc:creator>
  <cp:lastModifiedBy>锐 刘</cp:lastModifiedBy>
  <cp:revision>831</cp:revision>
  <dcterms:created xsi:type="dcterms:W3CDTF">2020-11-11T09:29:00Z</dcterms:created>
  <dcterms:modified xsi:type="dcterms:W3CDTF">2026-01-07T12:26:21Z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2052-11.1.0.11115</vt:lpwstr>
  </property>
  <property fmtid="{D5CDD505-2E9C-101B-9397-08002B2CF9AE}" pid="3" name="ICV">
    <vt:lpwstr>1B1EC882B1E443FF969BB842EC8D6A2D</vt:lpwstr>
  </property>
</Properties>
</file>