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04"/>
  </p:notesMasterIdLst>
  <p:handoutMasterIdLst>
    <p:handoutMasterId r:id="rId105"/>
  </p:handoutMasterIdLst>
  <p:sldIdLst>
    <p:sldId id="325" r:id="rId3"/>
    <p:sldId id="897" r:id="rId4"/>
    <p:sldId id="984" r:id="rId5"/>
    <p:sldId id="328" r:id="rId6"/>
    <p:sldId id="900" r:id="rId7"/>
    <p:sldId id="327" r:id="rId8"/>
    <p:sldId id="309" r:id="rId9"/>
    <p:sldId id="437" r:id="rId10"/>
    <p:sldId id="903" r:id="rId11"/>
    <p:sldId id="519" r:id="rId12"/>
    <p:sldId id="985" r:id="rId13"/>
    <p:sldId id="986" r:id="rId14"/>
    <p:sldId id="902" r:id="rId15"/>
    <p:sldId id="987" r:id="rId16"/>
    <p:sldId id="853" r:id="rId17"/>
    <p:sldId id="988" r:id="rId18"/>
    <p:sldId id="989" r:id="rId19"/>
    <p:sldId id="901" r:id="rId20"/>
    <p:sldId id="992" r:id="rId21"/>
    <p:sldId id="990" r:id="rId22"/>
    <p:sldId id="991" r:id="rId23"/>
    <p:sldId id="993" r:id="rId24"/>
    <p:sldId id="994" r:id="rId25"/>
    <p:sldId id="904" r:id="rId26"/>
    <p:sldId id="995" r:id="rId27"/>
    <p:sldId id="905" r:id="rId28"/>
    <p:sldId id="906" r:id="rId29"/>
    <p:sldId id="996" r:id="rId30"/>
    <p:sldId id="997" r:id="rId31"/>
    <p:sldId id="998" r:id="rId32"/>
    <p:sldId id="878" r:id="rId33"/>
    <p:sldId id="907" r:id="rId34"/>
    <p:sldId id="999" r:id="rId35"/>
    <p:sldId id="1000" r:id="rId36"/>
    <p:sldId id="877" r:id="rId37"/>
    <p:sldId id="909" r:id="rId38"/>
    <p:sldId id="910" r:id="rId39"/>
    <p:sldId id="1001" r:id="rId40"/>
    <p:sldId id="1002" r:id="rId41"/>
    <p:sldId id="1003" r:id="rId42"/>
    <p:sldId id="911" r:id="rId43"/>
    <p:sldId id="1004" r:id="rId44"/>
    <p:sldId id="1005" r:id="rId45"/>
    <p:sldId id="1006" r:id="rId46"/>
    <p:sldId id="912" r:id="rId47"/>
    <p:sldId id="913" r:id="rId48"/>
    <p:sldId id="879" r:id="rId49"/>
    <p:sldId id="914" r:id="rId50"/>
    <p:sldId id="1007" r:id="rId51"/>
    <p:sldId id="1008" r:id="rId52"/>
    <p:sldId id="1009" r:id="rId53"/>
    <p:sldId id="880" r:id="rId54"/>
    <p:sldId id="807" r:id="rId55"/>
    <p:sldId id="1011" r:id="rId56"/>
    <p:sldId id="1012" r:id="rId57"/>
    <p:sldId id="1013" r:id="rId58"/>
    <p:sldId id="1014" r:id="rId59"/>
    <p:sldId id="881" r:id="rId60"/>
    <p:sldId id="1015" r:id="rId61"/>
    <p:sldId id="1016" r:id="rId62"/>
    <p:sldId id="1017" r:id="rId63"/>
    <p:sldId id="1018" r:id="rId64"/>
    <p:sldId id="1019" r:id="rId65"/>
    <p:sldId id="915" r:id="rId66"/>
    <p:sldId id="1020" r:id="rId67"/>
    <p:sldId id="916" r:id="rId68"/>
    <p:sldId id="1021" r:id="rId69"/>
    <p:sldId id="1022" r:id="rId70"/>
    <p:sldId id="1023" r:id="rId71"/>
    <p:sldId id="1025" r:id="rId72"/>
    <p:sldId id="1024" r:id="rId73"/>
    <p:sldId id="1026" r:id="rId74"/>
    <p:sldId id="1027" r:id="rId75"/>
    <p:sldId id="1029" r:id="rId76"/>
    <p:sldId id="1028" r:id="rId77"/>
    <p:sldId id="1030" r:id="rId78"/>
    <p:sldId id="1031" r:id="rId79"/>
    <p:sldId id="1032" r:id="rId80"/>
    <p:sldId id="1033" r:id="rId81"/>
    <p:sldId id="1034" r:id="rId82"/>
    <p:sldId id="1035" r:id="rId83"/>
    <p:sldId id="1036" r:id="rId84"/>
    <p:sldId id="1037" r:id="rId85"/>
    <p:sldId id="1039" r:id="rId86"/>
    <p:sldId id="1040" r:id="rId87"/>
    <p:sldId id="1042" r:id="rId88"/>
    <p:sldId id="1043" r:id="rId89"/>
    <p:sldId id="1044" r:id="rId90"/>
    <p:sldId id="1045" r:id="rId91"/>
    <p:sldId id="1046" r:id="rId92"/>
    <p:sldId id="1047" r:id="rId93"/>
    <p:sldId id="1048" r:id="rId94"/>
    <p:sldId id="1049" r:id="rId95"/>
    <p:sldId id="1050" r:id="rId96"/>
    <p:sldId id="1041" r:id="rId97"/>
    <p:sldId id="1051" r:id="rId98"/>
    <p:sldId id="1052" r:id="rId99"/>
    <p:sldId id="1053" r:id="rId100"/>
    <p:sldId id="1054" r:id="rId101"/>
    <p:sldId id="1055" r:id="rId102"/>
    <p:sldId id="407" r:id="rId103"/>
  </p:sldIdLst>
  <p:sldSz cx="12190413" cy="6859588"/>
  <p:notesSz cx="6858000" cy="9144000"/>
  <p:custDataLst>
    <p:tags r:id="rId106"/>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p15:clr>
            <a:srgbClr val="A4A3A4"/>
          </p15:clr>
        </p15:guide>
        <p15:guide id="2" pos="227">
          <p15:clr>
            <a:srgbClr val="A4A3A4"/>
          </p15:clr>
        </p15:guide>
        <p15:guide id="3" pos="6550">
          <p15:clr>
            <a:srgbClr val="A4A3A4"/>
          </p15:clr>
        </p15:guide>
      </p15:sldGuideLst>
    </p:ext>
    <p:ext uri="{2D200454-40CA-4A62-9FC3-DE9A4176ACB9}">
      <p15:notesGuideLst xmlns:p15="http://schemas.microsoft.com/office/powerpoint/2012/main">
        <p15:guide id="1" orient="horz" pos="2962">
          <p15:clr>
            <a:srgbClr val="A4A3A4"/>
          </p15:clr>
        </p15:guide>
        <p15:guide id="2" pos="219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 id="4" name="Windows 用户" initials="W用" lastIdx="0" clrIdx="3">
    <p:extLst>
      <p:ext uri="{19B8F6BF-5375-455C-9EA6-DF929625EA0E}">
        <p15:presenceInfo xmlns:p15="http://schemas.microsoft.com/office/powerpoint/2012/main" userId="Windows 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C"/>
    <a:srgbClr val="99FFCC"/>
    <a:srgbClr val="CCFFCC"/>
    <a:srgbClr val="5B970B"/>
    <a:srgbClr val="EC8F14"/>
    <a:srgbClr val="B94F47"/>
    <a:srgbClr val="FF9966"/>
    <a:srgbClr val="595959"/>
    <a:srgbClr val="FAFAFA"/>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43" autoAdjust="0"/>
    <p:restoredTop sz="95748" autoAdjust="0"/>
  </p:normalViewPr>
  <p:slideViewPr>
    <p:cSldViewPr>
      <p:cViewPr varScale="1">
        <p:scale>
          <a:sx n="72" d="100"/>
          <a:sy n="72" d="100"/>
        </p:scale>
        <p:origin x="42" y="573"/>
      </p:cViewPr>
      <p:guideLst>
        <p:guide orient="horz" pos="2222"/>
        <p:guide pos="227"/>
        <p:guide pos="6550"/>
      </p:guideLst>
    </p:cSldViewPr>
  </p:slideViewPr>
  <p:outlineViewPr>
    <p:cViewPr>
      <p:scale>
        <a:sx n="33" d="100"/>
        <a:sy n="33" d="100"/>
      </p:scale>
      <p:origin x="0" y="-66"/>
    </p:cViewPr>
  </p:outlineViewPr>
  <p:notesTextViewPr>
    <p:cViewPr>
      <p:scale>
        <a:sx n="100" d="100"/>
        <a:sy n="100" d="100"/>
      </p:scale>
      <p:origin x="0" y="0"/>
    </p:cViewPr>
  </p:notesTextViewPr>
  <p:notesViewPr>
    <p:cSldViewPr>
      <p:cViewPr varScale="1">
        <p:scale>
          <a:sx n="86" d="100"/>
          <a:sy n="86" d="100"/>
        </p:scale>
        <p:origin x="-3810" y="-90"/>
      </p:cViewPr>
      <p:guideLst>
        <p:guide orient="horz" pos="2962"/>
        <p:guide pos="219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commentAuthors" Target="commentAuthor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2026/1/7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2026/1/7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27768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270077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405706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357072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281459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267266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367704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173825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416725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87680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522727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404839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119154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2873603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2666597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extLst>
      <p:ext uri="{BB962C8B-B14F-4D97-AF65-F5344CB8AC3E}">
        <p14:creationId xmlns:p14="http://schemas.microsoft.com/office/powerpoint/2010/main" val="217548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27363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161166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2041697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224433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156370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extLst>
      <p:ext uri="{BB962C8B-B14F-4D97-AF65-F5344CB8AC3E}">
        <p14:creationId xmlns:p14="http://schemas.microsoft.com/office/powerpoint/2010/main" val="330549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extLst>
      <p:ext uri="{BB962C8B-B14F-4D97-AF65-F5344CB8AC3E}">
        <p14:creationId xmlns:p14="http://schemas.microsoft.com/office/powerpoint/2010/main" val="1659810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extLst>
      <p:ext uri="{BB962C8B-B14F-4D97-AF65-F5344CB8AC3E}">
        <p14:creationId xmlns:p14="http://schemas.microsoft.com/office/powerpoint/2010/main" val="2655938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extLst>
      <p:ext uri="{BB962C8B-B14F-4D97-AF65-F5344CB8AC3E}">
        <p14:creationId xmlns:p14="http://schemas.microsoft.com/office/powerpoint/2010/main" val="549641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extLst>
      <p:ext uri="{BB962C8B-B14F-4D97-AF65-F5344CB8AC3E}">
        <p14:creationId xmlns:p14="http://schemas.microsoft.com/office/powerpoint/2010/main" val="3156950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extLst>
      <p:ext uri="{BB962C8B-B14F-4D97-AF65-F5344CB8AC3E}">
        <p14:creationId xmlns:p14="http://schemas.microsoft.com/office/powerpoint/2010/main" val="1827427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extLst>
      <p:ext uri="{BB962C8B-B14F-4D97-AF65-F5344CB8AC3E}">
        <p14:creationId xmlns:p14="http://schemas.microsoft.com/office/powerpoint/2010/main" val="4065731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extLst>
      <p:ext uri="{BB962C8B-B14F-4D97-AF65-F5344CB8AC3E}">
        <p14:creationId xmlns:p14="http://schemas.microsoft.com/office/powerpoint/2010/main" val="1153034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extLst>
      <p:ext uri="{BB962C8B-B14F-4D97-AF65-F5344CB8AC3E}">
        <p14:creationId xmlns:p14="http://schemas.microsoft.com/office/powerpoint/2010/main" val="1878032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extLst>
      <p:ext uri="{BB962C8B-B14F-4D97-AF65-F5344CB8AC3E}">
        <p14:creationId xmlns:p14="http://schemas.microsoft.com/office/powerpoint/2010/main" val="382430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extLst>
      <p:ext uri="{BB962C8B-B14F-4D97-AF65-F5344CB8AC3E}">
        <p14:creationId xmlns:p14="http://schemas.microsoft.com/office/powerpoint/2010/main" val="2677166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extLst>
      <p:ext uri="{BB962C8B-B14F-4D97-AF65-F5344CB8AC3E}">
        <p14:creationId xmlns:p14="http://schemas.microsoft.com/office/powerpoint/2010/main" val="2175442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extLst>
      <p:ext uri="{BB962C8B-B14F-4D97-AF65-F5344CB8AC3E}">
        <p14:creationId xmlns:p14="http://schemas.microsoft.com/office/powerpoint/2010/main" val="1386476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extLst>
      <p:ext uri="{BB962C8B-B14F-4D97-AF65-F5344CB8AC3E}">
        <p14:creationId xmlns:p14="http://schemas.microsoft.com/office/powerpoint/2010/main" val="1866191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45</a:t>
            </a:fld>
            <a:endParaRPr lang="zh-CN" altLang="en-US"/>
          </a:p>
        </p:txBody>
      </p:sp>
    </p:spTree>
    <p:extLst>
      <p:ext uri="{BB962C8B-B14F-4D97-AF65-F5344CB8AC3E}">
        <p14:creationId xmlns:p14="http://schemas.microsoft.com/office/powerpoint/2010/main" val="1487210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46</a:t>
            </a:fld>
            <a:endParaRPr lang="zh-CN" altLang="en-US"/>
          </a:p>
        </p:txBody>
      </p:sp>
    </p:spTree>
    <p:extLst>
      <p:ext uri="{BB962C8B-B14F-4D97-AF65-F5344CB8AC3E}">
        <p14:creationId xmlns:p14="http://schemas.microsoft.com/office/powerpoint/2010/main" val="3744366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extLst>
      <p:ext uri="{BB962C8B-B14F-4D97-AF65-F5344CB8AC3E}">
        <p14:creationId xmlns:p14="http://schemas.microsoft.com/office/powerpoint/2010/main" val="3161460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extLst>
      <p:ext uri="{BB962C8B-B14F-4D97-AF65-F5344CB8AC3E}">
        <p14:creationId xmlns:p14="http://schemas.microsoft.com/office/powerpoint/2010/main" val="327592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extLst>
      <p:ext uri="{BB962C8B-B14F-4D97-AF65-F5344CB8AC3E}">
        <p14:creationId xmlns:p14="http://schemas.microsoft.com/office/powerpoint/2010/main" val="4260101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52</a:t>
            </a:fld>
            <a:endParaRPr lang="zh-CN" altLang="en-US"/>
          </a:p>
        </p:txBody>
      </p:sp>
    </p:spTree>
    <p:extLst>
      <p:ext uri="{BB962C8B-B14F-4D97-AF65-F5344CB8AC3E}">
        <p14:creationId xmlns:p14="http://schemas.microsoft.com/office/powerpoint/2010/main" val="162840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4203212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53</a:t>
            </a:fld>
            <a:endParaRPr lang="zh-CN" altLang="en-US"/>
          </a:p>
        </p:txBody>
      </p:sp>
    </p:spTree>
    <p:extLst>
      <p:ext uri="{BB962C8B-B14F-4D97-AF65-F5344CB8AC3E}">
        <p14:creationId xmlns:p14="http://schemas.microsoft.com/office/powerpoint/2010/main" val="4151626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54</a:t>
            </a:fld>
            <a:endParaRPr lang="zh-CN" altLang="en-US"/>
          </a:p>
        </p:txBody>
      </p:sp>
    </p:spTree>
    <p:extLst>
      <p:ext uri="{BB962C8B-B14F-4D97-AF65-F5344CB8AC3E}">
        <p14:creationId xmlns:p14="http://schemas.microsoft.com/office/powerpoint/2010/main" val="1499209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55</a:t>
            </a:fld>
            <a:endParaRPr lang="zh-CN" altLang="en-US"/>
          </a:p>
        </p:txBody>
      </p:sp>
    </p:spTree>
    <p:extLst>
      <p:ext uri="{BB962C8B-B14F-4D97-AF65-F5344CB8AC3E}">
        <p14:creationId xmlns:p14="http://schemas.microsoft.com/office/powerpoint/2010/main" val="1890676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56</a:t>
            </a:fld>
            <a:endParaRPr lang="zh-CN" altLang="en-US"/>
          </a:p>
        </p:txBody>
      </p:sp>
    </p:spTree>
    <p:extLst>
      <p:ext uri="{BB962C8B-B14F-4D97-AF65-F5344CB8AC3E}">
        <p14:creationId xmlns:p14="http://schemas.microsoft.com/office/powerpoint/2010/main" val="287826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57</a:t>
            </a:fld>
            <a:endParaRPr lang="zh-CN" altLang="en-US"/>
          </a:p>
        </p:txBody>
      </p:sp>
    </p:spTree>
    <p:extLst>
      <p:ext uri="{BB962C8B-B14F-4D97-AF65-F5344CB8AC3E}">
        <p14:creationId xmlns:p14="http://schemas.microsoft.com/office/powerpoint/2010/main" val="3738678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58</a:t>
            </a:fld>
            <a:endParaRPr lang="zh-CN" altLang="en-US"/>
          </a:p>
        </p:txBody>
      </p:sp>
    </p:spTree>
    <p:extLst>
      <p:ext uri="{BB962C8B-B14F-4D97-AF65-F5344CB8AC3E}">
        <p14:creationId xmlns:p14="http://schemas.microsoft.com/office/powerpoint/2010/main" val="88835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59</a:t>
            </a:fld>
            <a:endParaRPr lang="zh-CN" altLang="en-US"/>
          </a:p>
        </p:txBody>
      </p:sp>
    </p:spTree>
    <p:extLst>
      <p:ext uri="{BB962C8B-B14F-4D97-AF65-F5344CB8AC3E}">
        <p14:creationId xmlns:p14="http://schemas.microsoft.com/office/powerpoint/2010/main" val="15568306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60</a:t>
            </a:fld>
            <a:endParaRPr lang="zh-CN" altLang="en-US"/>
          </a:p>
        </p:txBody>
      </p:sp>
    </p:spTree>
    <p:extLst>
      <p:ext uri="{BB962C8B-B14F-4D97-AF65-F5344CB8AC3E}">
        <p14:creationId xmlns:p14="http://schemas.microsoft.com/office/powerpoint/2010/main" val="606368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61</a:t>
            </a:fld>
            <a:endParaRPr lang="zh-CN" altLang="en-US"/>
          </a:p>
        </p:txBody>
      </p:sp>
    </p:spTree>
    <p:extLst>
      <p:ext uri="{BB962C8B-B14F-4D97-AF65-F5344CB8AC3E}">
        <p14:creationId xmlns:p14="http://schemas.microsoft.com/office/powerpoint/2010/main" val="6885454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62</a:t>
            </a:fld>
            <a:endParaRPr lang="zh-CN" altLang="en-US"/>
          </a:p>
        </p:txBody>
      </p:sp>
    </p:spTree>
    <p:extLst>
      <p:ext uri="{BB962C8B-B14F-4D97-AF65-F5344CB8AC3E}">
        <p14:creationId xmlns:p14="http://schemas.microsoft.com/office/powerpoint/2010/main" val="90446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63</a:t>
            </a:fld>
            <a:endParaRPr lang="zh-CN" altLang="en-US"/>
          </a:p>
        </p:txBody>
      </p:sp>
    </p:spTree>
    <p:extLst>
      <p:ext uri="{BB962C8B-B14F-4D97-AF65-F5344CB8AC3E}">
        <p14:creationId xmlns:p14="http://schemas.microsoft.com/office/powerpoint/2010/main" val="1326075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64</a:t>
            </a:fld>
            <a:endParaRPr lang="zh-CN" altLang="en-US"/>
          </a:p>
        </p:txBody>
      </p:sp>
    </p:spTree>
    <p:extLst>
      <p:ext uri="{BB962C8B-B14F-4D97-AF65-F5344CB8AC3E}">
        <p14:creationId xmlns:p14="http://schemas.microsoft.com/office/powerpoint/2010/main" val="1857844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65</a:t>
            </a:fld>
            <a:endParaRPr lang="zh-CN" altLang="en-US"/>
          </a:p>
        </p:txBody>
      </p:sp>
    </p:spTree>
    <p:extLst>
      <p:ext uri="{BB962C8B-B14F-4D97-AF65-F5344CB8AC3E}">
        <p14:creationId xmlns:p14="http://schemas.microsoft.com/office/powerpoint/2010/main" val="1458423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66</a:t>
            </a:fld>
            <a:endParaRPr lang="zh-CN" altLang="en-US"/>
          </a:p>
        </p:txBody>
      </p:sp>
    </p:spTree>
    <p:extLst>
      <p:ext uri="{BB962C8B-B14F-4D97-AF65-F5344CB8AC3E}">
        <p14:creationId xmlns:p14="http://schemas.microsoft.com/office/powerpoint/2010/main" val="39659772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67</a:t>
            </a:fld>
            <a:endParaRPr lang="zh-CN" altLang="en-US"/>
          </a:p>
        </p:txBody>
      </p:sp>
    </p:spTree>
    <p:extLst>
      <p:ext uri="{BB962C8B-B14F-4D97-AF65-F5344CB8AC3E}">
        <p14:creationId xmlns:p14="http://schemas.microsoft.com/office/powerpoint/2010/main" val="549510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68</a:t>
            </a:fld>
            <a:endParaRPr lang="zh-CN" altLang="en-US"/>
          </a:p>
        </p:txBody>
      </p:sp>
    </p:spTree>
    <p:extLst>
      <p:ext uri="{BB962C8B-B14F-4D97-AF65-F5344CB8AC3E}">
        <p14:creationId xmlns:p14="http://schemas.microsoft.com/office/powerpoint/2010/main" val="26376554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69</a:t>
            </a:fld>
            <a:endParaRPr lang="zh-CN" altLang="en-US"/>
          </a:p>
        </p:txBody>
      </p:sp>
    </p:spTree>
    <p:extLst>
      <p:ext uri="{BB962C8B-B14F-4D97-AF65-F5344CB8AC3E}">
        <p14:creationId xmlns:p14="http://schemas.microsoft.com/office/powerpoint/2010/main" val="37490821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70</a:t>
            </a:fld>
            <a:endParaRPr lang="zh-CN" altLang="en-US"/>
          </a:p>
        </p:txBody>
      </p:sp>
    </p:spTree>
    <p:extLst>
      <p:ext uri="{BB962C8B-B14F-4D97-AF65-F5344CB8AC3E}">
        <p14:creationId xmlns:p14="http://schemas.microsoft.com/office/powerpoint/2010/main" val="22263245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71</a:t>
            </a:fld>
            <a:endParaRPr lang="zh-CN" altLang="en-US"/>
          </a:p>
        </p:txBody>
      </p:sp>
    </p:spTree>
    <p:extLst>
      <p:ext uri="{BB962C8B-B14F-4D97-AF65-F5344CB8AC3E}">
        <p14:creationId xmlns:p14="http://schemas.microsoft.com/office/powerpoint/2010/main" val="901791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72</a:t>
            </a:fld>
            <a:endParaRPr lang="zh-CN" altLang="en-US"/>
          </a:p>
        </p:txBody>
      </p:sp>
    </p:spTree>
    <p:extLst>
      <p:ext uri="{BB962C8B-B14F-4D97-AF65-F5344CB8AC3E}">
        <p14:creationId xmlns:p14="http://schemas.microsoft.com/office/powerpoint/2010/main" val="302821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73</a:t>
            </a:fld>
            <a:endParaRPr lang="zh-CN" altLang="en-US"/>
          </a:p>
        </p:txBody>
      </p:sp>
    </p:spTree>
    <p:extLst>
      <p:ext uri="{BB962C8B-B14F-4D97-AF65-F5344CB8AC3E}">
        <p14:creationId xmlns:p14="http://schemas.microsoft.com/office/powerpoint/2010/main" val="915958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74</a:t>
            </a:fld>
            <a:endParaRPr lang="zh-CN" altLang="en-US"/>
          </a:p>
        </p:txBody>
      </p:sp>
    </p:spTree>
    <p:extLst>
      <p:ext uri="{BB962C8B-B14F-4D97-AF65-F5344CB8AC3E}">
        <p14:creationId xmlns:p14="http://schemas.microsoft.com/office/powerpoint/2010/main" val="16616621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75</a:t>
            </a:fld>
            <a:endParaRPr lang="zh-CN" altLang="en-US"/>
          </a:p>
        </p:txBody>
      </p:sp>
    </p:spTree>
    <p:extLst>
      <p:ext uri="{BB962C8B-B14F-4D97-AF65-F5344CB8AC3E}">
        <p14:creationId xmlns:p14="http://schemas.microsoft.com/office/powerpoint/2010/main" val="18767571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76</a:t>
            </a:fld>
            <a:endParaRPr lang="zh-CN" altLang="en-US"/>
          </a:p>
        </p:txBody>
      </p:sp>
    </p:spTree>
    <p:extLst>
      <p:ext uri="{BB962C8B-B14F-4D97-AF65-F5344CB8AC3E}">
        <p14:creationId xmlns:p14="http://schemas.microsoft.com/office/powerpoint/2010/main" val="1206421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77</a:t>
            </a:fld>
            <a:endParaRPr lang="zh-CN" altLang="en-US"/>
          </a:p>
        </p:txBody>
      </p:sp>
    </p:spTree>
    <p:extLst>
      <p:ext uri="{BB962C8B-B14F-4D97-AF65-F5344CB8AC3E}">
        <p14:creationId xmlns:p14="http://schemas.microsoft.com/office/powerpoint/2010/main" val="16468279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78</a:t>
            </a:fld>
            <a:endParaRPr lang="zh-CN" altLang="en-US"/>
          </a:p>
        </p:txBody>
      </p:sp>
    </p:spTree>
    <p:extLst>
      <p:ext uri="{BB962C8B-B14F-4D97-AF65-F5344CB8AC3E}">
        <p14:creationId xmlns:p14="http://schemas.microsoft.com/office/powerpoint/2010/main" val="13795481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79</a:t>
            </a:fld>
            <a:endParaRPr lang="zh-CN" altLang="en-US"/>
          </a:p>
        </p:txBody>
      </p:sp>
    </p:spTree>
    <p:extLst>
      <p:ext uri="{BB962C8B-B14F-4D97-AF65-F5344CB8AC3E}">
        <p14:creationId xmlns:p14="http://schemas.microsoft.com/office/powerpoint/2010/main" val="24759535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80</a:t>
            </a:fld>
            <a:endParaRPr lang="zh-CN" altLang="en-US"/>
          </a:p>
        </p:txBody>
      </p:sp>
    </p:spTree>
    <p:extLst>
      <p:ext uri="{BB962C8B-B14F-4D97-AF65-F5344CB8AC3E}">
        <p14:creationId xmlns:p14="http://schemas.microsoft.com/office/powerpoint/2010/main" val="30766315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81</a:t>
            </a:fld>
            <a:endParaRPr lang="zh-CN" altLang="en-US"/>
          </a:p>
        </p:txBody>
      </p:sp>
    </p:spTree>
    <p:extLst>
      <p:ext uri="{BB962C8B-B14F-4D97-AF65-F5344CB8AC3E}">
        <p14:creationId xmlns:p14="http://schemas.microsoft.com/office/powerpoint/2010/main" val="41804503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82</a:t>
            </a:fld>
            <a:endParaRPr lang="zh-CN" altLang="en-US"/>
          </a:p>
        </p:txBody>
      </p:sp>
    </p:spTree>
    <p:extLst>
      <p:ext uri="{BB962C8B-B14F-4D97-AF65-F5344CB8AC3E}">
        <p14:creationId xmlns:p14="http://schemas.microsoft.com/office/powerpoint/2010/main" val="307110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38690944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83</a:t>
            </a:fld>
            <a:endParaRPr lang="zh-CN" altLang="en-US"/>
          </a:p>
        </p:txBody>
      </p:sp>
    </p:spTree>
    <p:extLst>
      <p:ext uri="{BB962C8B-B14F-4D97-AF65-F5344CB8AC3E}">
        <p14:creationId xmlns:p14="http://schemas.microsoft.com/office/powerpoint/2010/main" val="12241427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84</a:t>
            </a:fld>
            <a:endParaRPr lang="zh-CN" altLang="en-US"/>
          </a:p>
        </p:txBody>
      </p:sp>
    </p:spTree>
    <p:extLst>
      <p:ext uri="{BB962C8B-B14F-4D97-AF65-F5344CB8AC3E}">
        <p14:creationId xmlns:p14="http://schemas.microsoft.com/office/powerpoint/2010/main" val="8983771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85</a:t>
            </a:fld>
            <a:endParaRPr lang="zh-CN" altLang="en-US"/>
          </a:p>
        </p:txBody>
      </p:sp>
    </p:spTree>
    <p:extLst>
      <p:ext uri="{BB962C8B-B14F-4D97-AF65-F5344CB8AC3E}">
        <p14:creationId xmlns:p14="http://schemas.microsoft.com/office/powerpoint/2010/main" val="6147371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86</a:t>
            </a:fld>
            <a:endParaRPr lang="zh-CN" altLang="en-US"/>
          </a:p>
        </p:txBody>
      </p:sp>
    </p:spTree>
    <p:extLst>
      <p:ext uri="{BB962C8B-B14F-4D97-AF65-F5344CB8AC3E}">
        <p14:creationId xmlns:p14="http://schemas.microsoft.com/office/powerpoint/2010/main" val="37511170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87</a:t>
            </a:fld>
            <a:endParaRPr lang="zh-CN" altLang="en-US"/>
          </a:p>
        </p:txBody>
      </p:sp>
    </p:spTree>
    <p:extLst>
      <p:ext uri="{BB962C8B-B14F-4D97-AF65-F5344CB8AC3E}">
        <p14:creationId xmlns:p14="http://schemas.microsoft.com/office/powerpoint/2010/main" val="33824740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88</a:t>
            </a:fld>
            <a:endParaRPr lang="zh-CN" altLang="en-US"/>
          </a:p>
        </p:txBody>
      </p:sp>
    </p:spTree>
    <p:extLst>
      <p:ext uri="{BB962C8B-B14F-4D97-AF65-F5344CB8AC3E}">
        <p14:creationId xmlns:p14="http://schemas.microsoft.com/office/powerpoint/2010/main" val="17114213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89</a:t>
            </a:fld>
            <a:endParaRPr lang="zh-CN" altLang="en-US"/>
          </a:p>
        </p:txBody>
      </p:sp>
    </p:spTree>
    <p:extLst>
      <p:ext uri="{BB962C8B-B14F-4D97-AF65-F5344CB8AC3E}">
        <p14:creationId xmlns:p14="http://schemas.microsoft.com/office/powerpoint/2010/main" val="1590702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90</a:t>
            </a:fld>
            <a:endParaRPr lang="zh-CN" altLang="en-US"/>
          </a:p>
        </p:txBody>
      </p:sp>
    </p:spTree>
    <p:extLst>
      <p:ext uri="{BB962C8B-B14F-4D97-AF65-F5344CB8AC3E}">
        <p14:creationId xmlns:p14="http://schemas.microsoft.com/office/powerpoint/2010/main" val="42400021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91</a:t>
            </a:fld>
            <a:endParaRPr lang="zh-CN" altLang="en-US"/>
          </a:p>
        </p:txBody>
      </p:sp>
    </p:spTree>
    <p:extLst>
      <p:ext uri="{BB962C8B-B14F-4D97-AF65-F5344CB8AC3E}">
        <p14:creationId xmlns:p14="http://schemas.microsoft.com/office/powerpoint/2010/main" val="12639985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92</a:t>
            </a:fld>
            <a:endParaRPr lang="zh-CN" altLang="en-US"/>
          </a:p>
        </p:txBody>
      </p:sp>
    </p:spTree>
    <p:extLst>
      <p:ext uri="{BB962C8B-B14F-4D97-AF65-F5344CB8AC3E}">
        <p14:creationId xmlns:p14="http://schemas.microsoft.com/office/powerpoint/2010/main" val="332340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8462633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93</a:t>
            </a:fld>
            <a:endParaRPr lang="zh-CN" altLang="en-US"/>
          </a:p>
        </p:txBody>
      </p:sp>
    </p:spTree>
    <p:extLst>
      <p:ext uri="{BB962C8B-B14F-4D97-AF65-F5344CB8AC3E}">
        <p14:creationId xmlns:p14="http://schemas.microsoft.com/office/powerpoint/2010/main" val="22713343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94</a:t>
            </a:fld>
            <a:endParaRPr lang="zh-CN" altLang="en-US"/>
          </a:p>
        </p:txBody>
      </p:sp>
    </p:spTree>
    <p:extLst>
      <p:ext uri="{BB962C8B-B14F-4D97-AF65-F5344CB8AC3E}">
        <p14:creationId xmlns:p14="http://schemas.microsoft.com/office/powerpoint/2010/main" val="4101457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95</a:t>
            </a:fld>
            <a:endParaRPr lang="zh-CN" altLang="en-US"/>
          </a:p>
        </p:txBody>
      </p:sp>
    </p:spTree>
    <p:extLst>
      <p:ext uri="{BB962C8B-B14F-4D97-AF65-F5344CB8AC3E}">
        <p14:creationId xmlns:p14="http://schemas.microsoft.com/office/powerpoint/2010/main" val="14689897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96</a:t>
            </a:fld>
            <a:endParaRPr lang="zh-CN" altLang="en-US"/>
          </a:p>
        </p:txBody>
      </p:sp>
    </p:spTree>
    <p:extLst>
      <p:ext uri="{BB962C8B-B14F-4D97-AF65-F5344CB8AC3E}">
        <p14:creationId xmlns:p14="http://schemas.microsoft.com/office/powerpoint/2010/main" val="31826285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97</a:t>
            </a:fld>
            <a:endParaRPr lang="zh-CN" altLang="en-US"/>
          </a:p>
        </p:txBody>
      </p:sp>
    </p:spTree>
    <p:extLst>
      <p:ext uri="{BB962C8B-B14F-4D97-AF65-F5344CB8AC3E}">
        <p14:creationId xmlns:p14="http://schemas.microsoft.com/office/powerpoint/2010/main" val="37679170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98</a:t>
            </a:fld>
            <a:endParaRPr lang="zh-CN" altLang="en-US"/>
          </a:p>
        </p:txBody>
      </p:sp>
    </p:spTree>
    <p:extLst>
      <p:ext uri="{BB962C8B-B14F-4D97-AF65-F5344CB8AC3E}">
        <p14:creationId xmlns:p14="http://schemas.microsoft.com/office/powerpoint/2010/main" val="40144699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99</a:t>
            </a:fld>
            <a:endParaRPr lang="zh-CN" altLang="en-US"/>
          </a:p>
        </p:txBody>
      </p:sp>
    </p:spTree>
    <p:extLst>
      <p:ext uri="{BB962C8B-B14F-4D97-AF65-F5344CB8AC3E}">
        <p14:creationId xmlns:p14="http://schemas.microsoft.com/office/powerpoint/2010/main" val="8468608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100</a:t>
            </a:fld>
            <a:endParaRPr lang="zh-CN" altLang="en-US"/>
          </a:p>
        </p:txBody>
      </p:sp>
    </p:spTree>
    <p:extLst>
      <p:ext uri="{BB962C8B-B14F-4D97-AF65-F5344CB8AC3E}">
        <p14:creationId xmlns:p14="http://schemas.microsoft.com/office/powerpoint/2010/main" val="9549420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679CFBD3-06A7-70C1-D4A3-B1D0F3633A69}"/>
              </a:ext>
            </a:extLst>
          </p:cNvPr>
          <p:cNvPicPr>
            <a:picLocks noChangeAspect="1"/>
          </p:cNvPicPr>
          <p:nvPr userDrawn="1"/>
        </p:nvPicPr>
        <p:blipFill>
          <a:blip r:embed="rId2"/>
          <a:stretch>
            <a:fillRect/>
          </a:stretch>
        </p:blipFill>
        <p:spPr>
          <a:xfrm>
            <a:off x="190550" y="230283"/>
            <a:ext cx="607604" cy="636538"/>
          </a:xfrm>
          <a:prstGeom prst="rect">
            <a:avLst/>
          </a:prstGeom>
        </p:spPr>
      </p:pic>
      <p:pic>
        <p:nvPicPr>
          <p:cNvPr id="3" name="Picture 2">
            <a:extLst>
              <a:ext uri="{FF2B5EF4-FFF2-40B4-BE49-F238E27FC236}">
                <a16:creationId xmlns:a16="http://schemas.microsoft.com/office/drawing/2014/main" id="{310F48AB-AC92-9482-0045-9EA883C3500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03518" y="230283"/>
            <a:ext cx="3142002" cy="46320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60A3E432-98A1-F3C1-E13D-617B333EC3CB}"/>
              </a:ext>
            </a:extLst>
          </p:cNvPr>
          <p:cNvPicPr>
            <a:picLocks noChangeAspect="1"/>
          </p:cNvPicPr>
          <p:nvPr userDrawn="1"/>
        </p:nvPicPr>
        <p:blipFill>
          <a:blip r:embed="rId4"/>
          <a:stretch>
            <a:fillRect/>
          </a:stretch>
        </p:blipFill>
        <p:spPr>
          <a:xfrm>
            <a:off x="10410980" y="6541855"/>
            <a:ext cx="1779433" cy="3372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706C3F8-7283-3932-B5DC-D90D09656E58}"/>
              </a:ext>
            </a:extLst>
          </p:cNvPr>
          <p:cNvPicPr>
            <a:picLocks noChangeAspect="1"/>
          </p:cNvPicPr>
          <p:nvPr userDrawn="1"/>
        </p:nvPicPr>
        <p:blipFill>
          <a:blip r:embed="rId2"/>
          <a:stretch>
            <a:fillRect/>
          </a:stretch>
        </p:blipFill>
        <p:spPr>
          <a:xfrm>
            <a:off x="4871070" y="5878066"/>
            <a:ext cx="3054996" cy="5789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2026/1/7</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2026/1/7</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chapter02-example/2-1.doc"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chapter02-example/2-1.doc"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chapter02-example/2-1.doc"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chapter02-example/2-1.doc" TargetMode="External"/><Relationship Id="rId2" Type="http://schemas.openxmlformats.org/officeDocument/2006/relationships/notesSlide" Target="../notesSlides/notesSlide58.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chapter02-example/2-1.doc" TargetMode="External"/><Relationship Id="rId2" Type="http://schemas.openxmlformats.org/officeDocument/2006/relationships/notesSlide" Target="../notesSlides/notesSlide64.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0.pn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chapter02-example/2-1.doc"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2350790" y="2853730"/>
            <a:ext cx="7706107" cy="707886"/>
          </a:xfrm>
          <a:prstGeom prst="rect">
            <a:avLst/>
          </a:prstGeom>
          <a:noFill/>
        </p:spPr>
        <p:txBody>
          <a:bodyPr wrap="square" rtlCol="0">
            <a:spAutoFit/>
          </a:bodyPr>
          <a:lstStyle/>
          <a:p>
            <a:pPr algn="ct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10</a:t>
            </a: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智能租房</a:t>
            </a:r>
            <a:r>
              <a:rPr lang="en-US" altLang="zh-CN"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a:t>
            </a:r>
            <a:r>
              <a:rPr lang="zh-CN" altLang="en-US" sz="400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用户中心</a:t>
            </a:r>
            <a:endParaRPr lang="en-US" altLang="zh-CN" sz="40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68" name="Rectangle 4"/>
          <p:cNvSpPr txBox="1">
            <a:spLocks noChangeArrowheads="1"/>
          </p:cNvSpPr>
          <p:nvPr/>
        </p:nvSpPr>
        <p:spPr>
          <a:xfrm>
            <a:off x="4943079" y="3976370"/>
            <a:ext cx="5980192" cy="541655"/>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《Python Web</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开发项目教程（</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Flask</a:t>
            </a:r>
            <a:r>
              <a:rPr lang="zh-CN" altLang="en-US" sz="2400">
                <a:solidFill>
                  <a:srgbClr val="595959"/>
                </a:solidFill>
                <a:latin typeface="微软雅黑" panose="020B0503020204020204" pitchFamily="34" charset="-122"/>
                <a:ea typeface="微软雅黑" panose="020B0503020204020204" pitchFamily="34" charset="-122"/>
                <a:cs typeface="+mn-ea"/>
                <a:sym typeface="+mn-lt"/>
              </a:rPr>
              <a:t>版）</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1110" y="2696347"/>
            <a:ext cx="5472608" cy="2585323"/>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用户需要严格按照网站的要求填写</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密码</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再次输入密码</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邮箱</a:t>
            </a:r>
            <a:r>
              <a:rPr lang="zh-CN" altLang="en-US" sz="1800">
                <a:solidFill>
                  <a:srgbClr val="595959"/>
                </a:solidFill>
                <a:latin typeface="微软雅黑" panose="020B0503020204020204" pitchFamily="34" charset="-122"/>
                <a:ea typeface="微软雅黑" panose="020B0503020204020204" pitchFamily="34" charset="-122"/>
              </a:rPr>
              <a:t>这</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项信息，这</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项信息均不能为空，其中</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必须是</a:t>
            </a:r>
            <a:r>
              <a:rPr lang="en-US" altLang="zh-CN" sz="1800">
                <a:solidFill>
                  <a:srgbClr val="0075CC"/>
                </a:solidFill>
                <a:latin typeface="微软雅黑" panose="020B0503020204020204" pitchFamily="34" charset="-122"/>
                <a:ea typeface="微软雅黑" panose="020B0503020204020204" pitchFamily="34" charset="-122"/>
              </a:rPr>
              <a:t>6~15</a:t>
            </a:r>
            <a:r>
              <a:rPr lang="zh-CN" altLang="en-US" sz="1800">
                <a:solidFill>
                  <a:srgbClr val="0075CC"/>
                </a:solidFill>
                <a:latin typeface="微软雅黑" panose="020B0503020204020204" pitchFamily="34" charset="-122"/>
                <a:ea typeface="微软雅黑" panose="020B0503020204020204" pitchFamily="34" charset="-122"/>
              </a:rPr>
              <a:t>位字母或数字</a:t>
            </a:r>
            <a:r>
              <a:rPr lang="zh-CN" altLang="en-US" sz="1800">
                <a:solidFill>
                  <a:srgbClr val="595959"/>
                </a:solidFill>
                <a:latin typeface="微软雅黑" panose="020B0503020204020204" pitchFamily="34" charset="-122"/>
                <a:ea typeface="微软雅黑" panose="020B0503020204020204" pitchFamily="34" charset="-122"/>
              </a:rPr>
              <a:t>，且</a:t>
            </a:r>
            <a:r>
              <a:rPr lang="zh-CN" altLang="en-US" sz="1800">
                <a:solidFill>
                  <a:srgbClr val="0075CC"/>
                </a:solidFill>
                <a:latin typeface="微软雅黑" panose="020B0503020204020204" pitchFamily="34" charset="-122"/>
                <a:ea typeface="微软雅黑" panose="020B0503020204020204" pitchFamily="34" charset="-122"/>
              </a:rPr>
              <a:t>不能重复</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密码至少</a:t>
            </a:r>
            <a:r>
              <a:rPr lang="zh-CN" altLang="en-US" sz="1800">
                <a:solidFill>
                  <a:srgbClr val="595959"/>
                </a:solidFill>
                <a:latin typeface="微软雅黑" panose="020B0503020204020204" pitchFamily="34" charset="-122"/>
                <a:ea typeface="微软雅黑" panose="020B0503020204020204" pitchFamily="34" charset="-122"/>
              </a:rPr>
              <a:t>是</a:t>
            </a:r>
            <a:r>
              <a:rPr lang="en-US" altLang="zh-CN" sz="1800">
                <a:solidFill>
                  <a:srgbClr val="0075CC"/>
                </a:solidFill>
                <a:latin typeface="微软雅黑" panose="020B0503020204020204" pitchFamily="34" charset="-122"/>
                <a:ea typeface="微软雅黑" panose="020B0503020204020204" pitchFamily="34" charset="-122"/>
              </a:rPr>
              <a:t>6</a:t>
            </a:r>
            <a:r>
              <a:rPr lang="zh-CN" altLang="en-US" sz="1800">
                <a:solidFill>
                  <a:srgbClr val="0075CC"/>
                </a:solidFill>
                <a:latin typeface="微软雅黑" panose="020B0503020204020204" pitchFamily="34" charset="-122"/>
                <a:ea typeface="微软雅黑" panose="020B0503020204020204" pitchFamily="34" charset="-122"/>
              </a:rPr>
              <a:t>位字母或数字</a:t>
            </a:r>
            <a:r>
              <a:rPr lang="zh-CN" altLang="en-US" sz="1800">
                <a:solidFill>
                  <a:srgbClr val="595959"/>
                </a:solidFill>
                <a:latin typeface="微软雅黑" panose="020B0503020204020204" pitchFamily="34" charset="-122"/>
                <a:ea typeface="微软雅黑" panose="020B0503020204020204" pitchFamily="34" charset="-122"/>
              </a:rPr>
              <a:t>，且</a:t>
            </a:r>
            <a:r>
              <a:rPr lang="zh-CN" altLang="en-US" sz="1800">
                <a:solidFill>
                  <a:srgbClr val="0075CC"/>
                </a:solidFill>
                <a:latin typeface="微软雅黑" panose="020B0503020204020204" pitchFamily="34" charset="-122"/>
                <a:ea typeface="微软雅黑" panose="020B0503020204020204" pitchFamily="34" charset="-122"/>
              </a:rPr>
              <a:t>不能与用户名相同</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邮箱</a:t>
            </a:r>
            <a:r>
              <a:rPr lang="zh-CN" altLang="en-US" sz="1800">
                <a:solidFill>
                  <a:srgbClr val="595959"/>
                </a:solidFill>
                <a:latin typeface="微软雅黑" panose="020B0503020204020204" pitchFamily="34" charset="-122"/>
                <a:ea typeface="微软雅黑" panose="020B0503020204020204" pitchFamily="34" charset="-122"/>
              </a:rPr>
              <a:t>必须</a:t>
            </a:r>
            <a:r>
              <a:rPr lang="zh-CN" altLang="en-US" sz="1800">
                <a:solidFill>
                  <a:srgbClr val="0075CC"/>
                </a:solidFill>
                <a:latin typeface="微软雅黑" panose="020B0503020204020204" pitchFamily="34" charset="-122"/>
                <a:ea typeface="微软雅黑" panose="020B0503020204020204" pitchFamily="34" charset="-122"/>
              </a:rPr>
              <a:t>符合正确的邮箱地址格式</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密码与再次输入密码必须一致</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3"/>
          <a:stretch>
            <a:fillRect/>
          </a:stretch>
        </p:blipFill>
        <p:spPr>
          <a:xfrm>
            <a:off x="1270670" y="2349673"/>
            <a:ext cx="2995709" cy="3229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智能推荐后端实现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025135" y="1125538"/>
            <a:ext cx="10542679" cy="3924151"/>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实现推荐房源的功能，具体步骤如下。</a:t>
            </a:r>
            <a:endParaRPr lang="en-US" altLang="zh-CN" sz="200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20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5</a:t>
            </a:r>
            <a:r>
              <a:rPr lang="zh-CN" altLang="en-US" sz="1800">
                <a:solidFill>
                  <a:srgbClr val="595959"/>
                </a:solidFill>
                <a:latin typeface="微软雅黑" panose="020B0503020204020204" pitchFamily="34" charset="-122"/>
                <a:ea typeface="微软雅黑" panose="020B0503020204020204" pitchFamily="34" charset="-122"/>
              </a:rPr>
              <a:t>）获取</a:t>
            </a:r>
            <a:r>
              <a:rPr lang="zh-CN" altLang="en-US" sz="1800">
                <a:solidFill>
                  <a:srgbClr val="0075CC"/>
                </a:solidFill>
                <a:latin typeface="微软雅黑" panose="020B0503020204020204" pitchFamily="34" charset="-122"/>
                <a:ea typeface="微软雅黑" panose="020B0503020204020204" pitchFamily="34" charset="-122"/>
              </a:rPr>
              <a:t>基于协同推荐算法</a:t>
            </a:r>
            <a:r>
              <a:rPr lang="zh-CN" altLang="en-US" sz="1800">
                <a:solidFill>
                  <a:srgbClr val="595959"/>
                </a:solidFill>
                <a:latin typeface="微软雅黑" panose="020B0503020204020204" pitchFamily="34" charset="-122"/>
                <a:ea typeface="微软雅黑" panose="020B0503020204020204" pitchFamily="34" charset="-122"/>
              </a:rPr>
              <a:t>返回的</a:t>
            </a:r>
            <a:r>
              <a:rPr lang="zh-CN" altLang="en-US" sz="1800">
                <a:solidFill>
                  <a:srgbClr val="0075CC"/>
                </a:solidFill>
                <a:latin typeface="微软雅黑" panose="020B0503020204020204" pitchFamily="34" charset="-122"/>
                <a:ea typeface="微软雅黑" panose="020B0503020204020204" pitchFamily="34" charset="-122"/>
              </a:rPr>
              <a:t>推荐结果</a:t>
            </a:r>
            <a:r>
              <a:rPr lang="zh-CN" altLang="en-US" sz="1800">
                <a:solidFill>
                  <a:srgbClr val="595959"/>
                </a:solidFill>
                <a:latin typeface="微软雅黑" panose="020B0503020204020204" pitchFamily="34" charset="-122"/>
                <a:ea typeface="微软雅黑" panose="020B0503020204020204" pitchFamily="34" charset="-122"/>
              </a:rPr>
              <a:t>，并将推荐结果分两种情况进行处理：若</a:t>
            </a:r>
            <a:r>
              <a:rPr lang="zh-CN" altLang="en-US" sz="1800">
                <a:solidFill>
                  <a:srgbClr val="0075CC"/>
                </a:solidFill>
                <a:latin typeface="微软雅黑" panose="020B0503020204020204" pitchFamily="34" charset="-122"/>
                <a:ea typeface="微软雅黑" panose="020B0503020204020204" pitchFamily="34" charset="-122"/>
              </a:rPr>
              <a:t>推荐结果为空</a:t>
            </a:r>
            <a:r>
              <a:rPr lang="zh-CN" altLang="en-US" sz="1800">
                <a:solidFill>
                  <a:srgbClr val="595959"/>
                </a:solidFill>
                <a:latin typeface="微软雅黑" panose="020B0503020204020204" pitchFamily="34" charset="-122"/>
                <a:ea typeface="微软雅黑" panose="020B0503020204020204" pitchFamily="34" charset="-122"/>
              </a:rPr>
              <a:t>，需要给用户返回至多</a:t>
            </a:r>
            <a:r>
              <a:rPr lang="en-US" altLang="zh-CN" sz="1800">
                <a:solidFill>
                  <a:srgbClr val="0075CC"/>
                </a:solidFill>
                <a:latin typeface="微软雅黑" panose="020B0503020204020204" pitchFamily="34" charset="-122"/>
                <a:ea typeface="微软雅黑" panose="020B0503020204020204" pitchFamily="34" charset="-122"/>
              </a:rPr>
              <a:t>6</a:t>
            </a:r>
            <a:r>
              <a:rPr lang="zh-CN" altLang="en-US" sz="1800">
                <a:solidFill>
                  <a:srgbClr val="0075CC"/>
                </a:solidFill>
                <a:latin typeface="微软雅黑" panose="020B0503020204020204" pitchFamily="34" charset="-122"/>
                <a:ea typeface="微软雅黑" panose="020B0503020204020204" pitchFamily="34" charset="-122"/>
              </a:rPr>
              <a:t>条同小区</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推荐结果不为空</a:t>
            </a:r>
            <a:r>
              <a:rPr lang="zh-CN" altLang="en-US" sz="1800">
                <a:solidFill>
                  <a:srgbClr val="595959"/>
                </a:solidFill>
                <a:latin typeface="微软雅黑" panose="020B0503020204020204" pitchFamily="34" charset="-122"/>
                <a:ea typeface="微软雅黑" panose="020B0503020204020204" pitchFamily="34" charset="-122"/>
              </a:rPr>
              <a:t>，需要给用户</a:t>
            </a:r>
            <a:r>
              <a:rPr lang="zh-CN" altLang="en-US" sz="1800">
                <a:solidFill>
                  <a:srgbClr val="0075CC"/>
                </a:solidFill>
                <a:latin typeface="微软雅黑" panose="020B0503020204020204" pitchFamily="34" charset="-122"/>
                <a:ea typeface="微软雅黑" panose="020B0503020204020204" pitchFamily="34" charset="-122"/>
              </a:rPr>
              <a:t>返回推荐的房源数据</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6</a:t>
            </a:r>
            <a:r>
              <a:rPr lang="zh-CN" altLang="en-US" sz="1800">
                <a:solidFill>
                  <a:srgbClr val="595959"/>
                </a:solidFill>
                <a:latin typeface="微软雅黑" panose="020B0503020204020204" pitchFamily="34" charset="-122"/>
                <a:ea typeface="微软雅黑" panose="020B0503020204020204" pitchFamily="34" charset="-122"/>
              </a:rPr>
              <a:t>）为了能够在网页上看到推荐的房源信息，需要将</a:t>
            </a:r>
            <a:r>
              <a:rPr lang="zh-CN" altLang="en-US" sz="1800">
                <a:solidFill>
                  <a:srgbClr val="0075CC"/>
                </a:solidFill>
                <a:latin typeface="微软雅黑" panose="020B0503020204020204" pitchFamily="34" charset="-122"/>
                <a:ea typeface="微软雅黑" panose="020B0503020204020204" pitchFamily="34" charset="-122"/>
              </a:rPr>
              <a:t>房源数据渲染</a:t>
            </a:r>
            <a:r>
              <a:rPr lang="zh-CN" altLang="en-US" sz="1800">
                <a:solidFill>
                  <a:srgbClr val="595959"/>
                </a:solidFill>
                <a:latin typeface="微软雅黑" panose="020B0503020204020204" pitchFamily="34" charset="-122"/>
                <a:ea typeface="微软雅黑" panose="020B0503020204020204" pitchFamily="34" charset="-122"/>
              </a:rPr>
              <a:t>到</a:t>
            </a:r>
            <a:r>
              <a:rPr lang="en-US" altLang="zh-CN" sz="1800">
                <a:solidFill>
                  <a:srgbClr val="0075CC"/>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中。</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7</a:t>
            </a:r>
            <a:r>
              <a:rPr lang="zh-CN" altLang="en-US" sz="1800">
                <a:solidFill>
                  <a:srgbClr val="595959"/>
                </a:solidFill>
                <a:latin typeface="微软雅黑" panose="020B0503020204020204" pitchFamily="34" charset="-122"/>
                <a:ea typeface="微软雅黑" panose="020B0503020204020204" pitchFamily="34" charset="-122"/>
              </a:rPr>
              <a:t>）切换至</a:t>
            </a:r>
            <a:r>
              <a:rPr lang="en-US" altLang="zh-CN" sz="1800">
                <a:solidFill>
                  <a:srgbClr val="0075CC"/>
                </a:solidFill>
                <a:latin typeface="微软雅黑" panose="020B0503020204020204" pitchFamily="34" charset="-122"/>
                <a:ea typeface="微软雅黑" panose="020B0503020204020204" pitchFamily="34" charset="-122"/>
              </a:rPr>
              <a:t>detail_page.html</a:t>
            </a:r>
            <a:r>
              <a:rPr lang="zh-CN" altLang="en-US" sz="1800">
                <a:solidFill>
                  <a:srgbClr val="595959"/>
                </a:solidFill>
                <a:latin typeface="微软雅黑" panose="020B0503020204020204" pitchFamily="34" charset="-122"/>
                <a:ea typeface="微软雅黑" panose="020B0503020204020204" pitchFamily="34" charset="-122"/>
              </a:rPr>
              <a:t>文件，在该文件中找到与智能推荐相关的代码，利用</a:t>
            </a:r>
            <a:r>
              <a:rPr lang="zh-CN" altLang="en-US" sz="1800">
                <a:solidFill>
                  <a:srgbClr val="0075CC"/>
                </a:solidFill>
                <a:latin typeface="微软雅黑" panose="020B0503020204020204" pitchFamily="34" charset="-122"/>
                <a:ea typeface="微软雅黑" panose="020B0503020204020204" pitchFamily="34" charset="-122"/>
              </a:rPr>
              <a:t>模板语法</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循环结构推荐房源列表</a:t>
            </a:r>
            <a:r>
              <a:rPr lang="zh-CN" altLang="en-US" sz="1800">
                <a:solidFill>
                  <a:srgbClr val="595959"/>
                </a:solidFill>
                <a:latin typeface="微软雅黑" panose="020B0503020204020204" pitchFamily="34" charset="-122"/>
                <a:ea typeface="微软雅黑" panose="020B0503020204020204" pitchFamily="34" charset="-122"/>
              </a:rPr>
              <a:t>，将房源信息的固定数据替换为相应的模板变量。</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8</a:t>
            </a:r>
            <a:r>
              <a:rPr lang="zh-CN" altLang="en-US" sz="1800">
                <a:solidFill>
                  <a:srgbClr val="595959"/>
                </a:solidFill>
                <a:latin typeface="微软雅黑" panose="020B0503020204020204" pitchFamily="34" charset="-122"/>
                <a:ea typeface="微软雅黑" panose="020B0503020204020204" pitchFamily="34" charset="-122"/>
              </a:rPr>
              <a:t>）切换回</a:t>
            </a:r>
            <a:r>
              <a:rPr lang="en-US" altLang="zh-CN" sz="1800">
                <a:solidFill>
                  <a:srgbClr val="0075CC"/>
                </a:solidFill>
                <a:latin typeface="微软雅黑" panose="020B0503020204020204" pitchFamily="34" charset="-122"/>
                <a:ea typeface="微软雅黑" panose="020B0503020204020204" pitchFamily="34" charset="-122"/>
              </a:rPr>
              <a:t>detail_page.py</a:t>
            </a:r>
            <a:r>
              <a:rPr lang="zh-CN" altLang="en-US" sz="1800">
                <a:solidFill>
                  <a:srgbClr val="595959"/>
                </a:solidFill>
                <a:latin typeface="微软雅黑" panose="020B0503020204020204" pitchFamily="34" charset="-122"/>
                <a:ea typeface="微软雅黑" panose="020B0503020204020204" pitchFamily="34" charset="-122"/>
              </a:rPr>
              <a:t>文件，在</a:t>
            </a:r>
            <a:r>
              <a:rPr lang="en-US" altLang="zh-CN" sz="1800">
                <a:solidFill>
                  <a:srgbClr val="595959"/>
                </a:solidFill>
                <a:latin typeface="微软雅黑" panose="020B0503020204020204" pitchFamily="34" charset="-122"/>
                <a:ea typeface="微软雅黑" panose="020B0503020204020204" pitchFamily="34" charset="-122"/>
              </a:rPr>
              <a:t>detail()</a:t>
            </a:r>
            <a:r>
              <a:rPr lang="zh-CN" altLang="en-US" sz="1800">
                <a:solidFill>
                  <a:srgbClr val="595959"/>
                </a:solidFill>
                <a:latin typeface="微软雅黑" panose="020B0503020204020204" pitchFamily="34" charset="-122"/>
                <a:ea typeface="微软雅黑" panose="020B0503020204020204" pitchFamily="34" charset="-122"/>
              </a:rPr>
              <a:t>函数中找到代表</a:t>
            </a:r>
            <a:r>
              <a:rPr lang="zh-CN" altLang="en-US" sz="1800">
                <a:solidFill>
                  <a:srgbClr val="0075CC"/>
                </a:solidFill>
                <a:latin typeface="微软雅黑" panose="020B0503020204020204" pitchFamily="34" charset="-122"/>
                <a:ea typeface="微软雅黑" panose="020B0503020204020204" pitchFamily="34" charset="-122"/>
              </a:rPr>
              <a:t>未登陆状态</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else</a:t>
            </a:r>
            <a:r>
              <a:rPr lang="zh-CN" altLang="en-US" sz="1800">
                <a:solidFill>
                  <a:srgbClr val="0075CC"/>
                </a:solidFill>
                <a:latin typeface="微软雅黑" panose="020B0503020204020204" pitchFamily="34" charset="-122"/>
                <a:ea typeface="微软雅黑" panose="020B0503020204020204" pitchFamily="34" charset="-122"/>
              </a:rPr>
              <a:t>分支</a:t>
            </a:r>
            <a:r>
              <a:rPr lang="zh-CN" altLang="en-US" sz="1800">
                <a:solidFill>
                  <a:srgbClr val="595959"/>
                </a:solidFill>
                <a:latin typeface="微软雅黑" panose="020B0503020204020204" pitchFamily="34" charset="-122"/>
                <a:ea typeface="微软雅黑" panose="020B0503020204020204" pitchFamily="34" charset="-122"/>
              </a:rPr>
              <a:t>，在该分支中</a:t>
            </a:r>
            <a:r>
              <a:rPr lang="zh-CN" altLang="en-US" sz="1800">
                <a:solidFill>
                  <a:srgbClr val="0075CC"/>
                </a:solidFill>
                <a:latin typeface="微软雅黑" panose="020B0503020204020204" pitchFamily="34" charset="-122"/>
                <a:ea typeface="微软雅黑" panose="020B0503020204020204" pitchFamily="34" charset="-122"/>
              </a:rPr>
              <a:t>增加</a:t>
            </a:r>
            <a:r>
              <a:rPr lang="zh-CN" altLang="en-US" sz="1800">
                <a:solidFill>
                  <a:srgbClr val="595959"/>
                </a:solidFill>
                <a:latin typeface="微软雅黑" panose="020B0503020204020204" pitchFamily="34" charset="-122"/>
                <a:ea typeface="微软雅黑" panose="020B0503020204020204" pitchFamily="34" charset="-122"/>
              </a:rPr>
              <a:t>处理</a:t>
            </a:r>
            <a:r>
              <a:rPr lang="zh-CN" altLang="en-US" sz="1800">
                <a:solidFill>
                  <a:srgbClr val="0075CC"/>
                </a:solidFill>
                <a:latin typeface="微软雅黑" panose="020B0503020204020204" pitchFamily="34" charset="-122"/>
                <a:ea typeface="微软雅黑" panose="020B0503020204020204" pitchFamily="34" charset="-122"/>
              </a:rPr>
              <a:t>未登陆状态</a:t>
            </a:r>
            <a:r>
              <a:rPr lang="zh-CN" altLang="en-US" sz="1800">
                <a:solidFill>
                  <a:srgbClr val="595959"/>
                </a:solidFill>
                <a:latin typeface="微软雅黑" panose="020B0503020204020204" pitchFamily="34" charset="-122"/>
                <a:ea typeface="微软雅黑" panose="020B0503020204020204" pitchFamily="34" charset="-122"/>
              </a:rPr>
              <a:t>下</a:t>
            </a:r>
            <a:r>
              <a:rPr lang="zh-CN" altLang="en-US" sz="1800">
                <a:solidFill>
                  <a:srgbClr val="0075CC"/>
                </a:solidFill>
                <a:latin typeface="微软雅黑" panose="020B0503020204020204" pitchFamily="34" charset="-122"/>
                <a:ea typeface="微软雅黑" panose="020B0503020204020204" pitchFamily="34" charset="-122"/>
              </a:rPr>
              <a:t>返回同小区房源数据</a:t>
            </a:r>
            <a:r>
              <a:rPr lang="zh-CN" altLang="en-US" sz="1800">
                <a:solidFill>
                  <a:srgbClr val="595959"/>
                </a:solidFill>
                <a:latin typeface="微软雅黑" panose="020B0503020204020204" pitchFamily="34" charset="-122"/>
                <a:ea typeface="微软雅黑" panose="020B0503020204020204" pitchFamily="34" charset="-122"/>
              </a:rPr>
              <a:t>的代码。</a:t>
            </a:r>
          </a:p>
        </p:txBody>
      </p:sp>
    </p:spTree>
    <p:extLst>
      <p:ext uri="{BB962C8B-B14F-4D97-AF65-F5344CB8AC3E}">
        <p14:creationId xmlns:p14="http://schemas.microsoft.com/office/powerpoint/2010/main" val="4519100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4" name="圆角矩形 3"/>
          <p:cNvSpPr/>
          <p:nvPr/>
        </p:nvSpPr>
        <p:spPr>
          <a:xfrm>
            <a:off x="1198880" y="2102485"/>
            <a:ext cx="9794240" cy="3701156"/>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 name="TextBox 38"/>
          <p:cNvSpPr txBox="1"/>
          <p:nvPr/>
        </p:nvSpPr>
        <p:spPr>
          <a:xfrm>
            <a:off x="1716785" y="3016654"/>
            <a:ext cx="9001000" cy="1246495"/>
          </a:xfrm>
          <a:prstGeom prst="rect">
            <a:avLst/>
          </a:prstGeom>
          <a:noFill/>
        </p:spPr>
        <p:txBody>
          <a:bodyPr wrap="square" lIns="0" tIns="0" rIns="0" bIns="0" rtlCol="0">
            <a:spAutoFit/>
          </a:bodyPr>
          <a:lstStyle/>
          <a:p>
            <a:pPr algn="just">
              <a:lnSpc>
                <a:spcPct val="150000"/>
              </a:lnSpc>
            </a:pP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本章讲解了智能租房项目</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用户中心页</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及</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详情页</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的相关功能，包括</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用户注册</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用户中心页展示</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用户登录与退出</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账号信息修改</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用户收藏和取消收藏</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用户浏览记录管理</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和</a:t>
            </a:r>
            <a:r>
              <a:rPr lang="zh-CN" altLang="en-US" sz="1800">
                <a:solidFill>
                  <a:srgbClr val="0075CC"/>
                </a:solidFill>
                <a:latin typeface="微软雅黑" panose="020B0503020204020204" pitchFamily="34" charset="-122"/>
                <a:ea typeface="微软雅黑" panose="020B0503020204020204" pitchFamily="34" charset="-122"/>
                <a:cs typeface="微软雅黑" panose="020B0503020204020204" pitchFamily="34" charset="-122"/>
                <a:sym typeface="+mn-lt"/>
              </a:rPr>
              <a:t>智能推荐</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。通过学习本章的内容，希望读者能够掌握用户中心模块的功能逻辑，并实现相关功能。</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椭圆 5"/>
          <p:cNvSpPr/>
          <p:nvPr/>
        </p:nvSpPr>
        <p:spPr>
          <a:xfrm>
            <a:off x="442023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微软雅黑" panose="020B0503020204020204" pitchFamily="34" charset="-122"/>
                <a:ea typeface="微软雅黑" panose="020B0503020204020204" pitchFamily="34" charset="-122"/>
              </a:rPr>
              <a:t>本</a:t>
            </a:r>
          </a:p>
        </p:txBody>
      </p:sp>
      <p:sp>
        <p:nvSpPr>
          <p:cNvPr id="7" name="椭圆 6"/>
          <p:cNvSpPr/>
          <p:nvPr/>
        </p:nvSpPr>
        <p:spPr>
          <a:xfrm>
            <a:off x="513905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dirty="0">
                <a:latin typeface="微软雅黑" panose="020B0503020204020204" pitchFamily="34" charset="-122"/>
                <a:ea typeface="微软雅黑" panose="020B0503020204020204" pitchFamily="34" charset="-122"/>
                <a:sym typeface="+mn-ea"/>
              </a:rPr>
              <a:t>章</a:t>
            </a:r>
          </a:p>
        </p:txBody>
      </p:sp>
      <p:sp>
        <p:nvSpPr>
          <p:cNvPr id="8" name="椭圆 7"/>
          <p:cNvSpPr/>
          <p:nvPr/>
        </p:nvSpPr>
        <p:spPr>
          <a:xfrm>
            <a:off x="585787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小</a:t>
            </a:r>
          </a:p>
        </p:txBody>
      </p:sp>
      <p:sp>
        <p:nvSpPr>
          <p:cNvPr id="9" name="椭圆 8"/>
          <p:cNvSpPr/>
          <p:nvPr/>
        </p:nvSpPr>
        <p:spPr>
          <a:xfrm>
            <a:off x="6576695" y="16935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25134" y="1176558"/>
            <a:ext cx="8814487" cy="50783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用户提交的注册信息进行验证，具体可以分</a:t>
            </a:r>
            <a:r>
              <a:rPr lang="zh-CN" altLang="en-US" sz="1800">
                <a:solidFill>
                  <a:srgbClr val="0075CC"/>
                </a:solidFill>
                <a:latin typeface="微软雅黑" panose="020B0503020204020204" pitchFamily="34" charset="-122"/>
                <a:ea typeface="微软雅黑" panose="020B0503020204020204" pitchFamily="34" charset="-122"/>
              </a:rPr>
              <a:t>前端逻辑</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后端逻辑</a:t>
            </a:r>
            <a:r>
              <a:rPr lang="zh-CN" altLang="en-US" sz="1800">
                <a:solidFill>
                  <a:srgbClr val="595959"/>
                </a:solidFill>
                <a:latin typeface="微软雅黑" panose="020B0503020204020204" pitchFamily="34" charset="-122"/>
                <a:ea typeface="微软雅黑" panose="020B0503020204020204" pitchFamily="34" charset="-122"/>
              </a:rPr>
              <a:t>两种情况。</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245106" y="1973332"/>
            <a:ext cx="3407246" cy="2308324"/>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前端逻辑</a:t>
            </a:r>
            <a:r>
              <a:rPr lang="zh-CN" altLang="en-US" sz="1600">
                <a:solidFill>
                  <a:srgbClr val="595959"/>
                </a:solidFill>
                <a:latin typeface="微软雅黑" panose="020B0503020204020204" pitchFamily="34" charset="-122"/>
                <a:ea typeface="微软雅黑" panose="020B0503020204020204" pitchFamily="34" charset="-122"/>
              </a:rPr>
              <a:t>：浏览器验证用户填写的注册信息是否符合网站规定，若符合规定，则会向后端发送注册请求，由后端进一步验证注册信息；若不符合规定，则会在注册对话框中的相应位置提示错误信息。</a:t>
            </a:r>
          </a:p>
        </p:txBody>
      </p:sp>
      <p:sp>
        <p:nvSpPr>
          <p:cNvPr id="7" name="原创设计师QQ598969553          _3"/>
          <p:cNvSpPr/>
          <p:nvPr/>
        </p:nvSpPr>
        <p:spPr>
          <a:xfrm>
            <a:off x="1029082" y="1845618"/>
            <a:ext cx="3744416" cy="2520280"/>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103318" y="2157998"/>
            <a:ext cx="3407246" cy="1938992"/>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后端逻辑</a:t>
            </a:r>
            <a:r>
              <a:rPr lang="zh-CN" altLang="en-US" sz="1600">
                <a:solidFill>
                  <a:srgbClr val="595959"/>
                </a:solidFill>
                <a:latin typeface="微软雅黑" panose="020B0503020204020204" pitchFamily="34" charset="-122"/>
                <a:ea typeface="微软雅黑" panose="020B0503020204020204" pitchFamily="34" charset="-122"/>
              </a:rPr>
              <a:t>：智能租房项目的注册视图会对注册信息进行校验。若校验成功，则会将注册信息存储到数据库中；若校验失败，则会响应错误信息。</a:t>
            </a:r>
          </a:p>
        </p:txBody>
      </p:sp>
      <p:sp>
        <p:nvSpPr>
          <p:cNvPr id="12" name="原创设计师QQ598969553          _3"/>
          <p:cNvSpPr/>
          <p:nvPr/>
        </p:nvSpPr>
        <p:spPr>
          <a:xfrm>
            <a:off x="6887294" y="1845618"/>
            <a:ext cx="3744416" cy="2520280"/>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035250" y="4678278"/>
            <a:ext cx="9596460" cy="1200329"/>
          </a:xfrm>
          <a:prstGeom prst="rect">
            <a:avLst/>
          </a:prstGeom>
        </p:spPr>
        <p:txBody>
          <a:bodyPr wrap="square">
            <a:spAutoFit/>
          </a:bodyPr>
          <a:lstStyle/>
          <a:p>
            <a:pPr>
              <a:lnSpc>
                <a:spcPct val="150000"/>
              </a:lnSpc>
            </a:pPr>
            <a:r>
              <a:rPr lang="zh-CN" altLang="en-US" sz="1600">
                <a:solidFill>
                  <a:srgbClr val="0075CC"/>
                </a:solidFill>
                <a:latin typeface="微软雅黑" panose="020B0503020204020204" pitchFamily="34" charset="-122"/>
                <a:ea typeface="微软雅黑" panose="020B0503020204020204" pitchFamily="34" charset="-122"/>
              </a:rPr>
              <a:t>验证通过</a:t>
            </a:r>
            <a:r>
              <a:rPr lang="zh-CN" altLang="en-US" sz="1600">
                <a:solidFill>
                  <a:srgbClr val="595959"/>
                </a:solidFill>
                <a:latin typeface="微软雅黑" panose="020B0503020204020204" pitchFamily="34" charset="-122"/>
                <a:ea typeface="微软雅黑" panose="020B0503020204020204" pitchFamily="34" charset="-122"/>
              </a:rPr>
              <a:t>后，页面会</a:t>
            </a:r>
            <a:r>
              <a:rPr lang="zh-CN" altLang="en-US" sz="1600">
                <a:solidFill>
                  <a:srgbClr val="0075CC"/>
                </a:solidFill>
                <a:latin typeface="微软雅黑" panose="020B0503020204020204" pitchFamily="34" charset="-122"/>
                <a:ea typeface="微软雅黑" panose="020B0503020204020204" pitchFamily="34" charset="-122"/>
              </a:rPr>
              <a:t>跳转</a:t>
            </a:r>
            <a:r>
              <a:rPr lang="zh-CN" altLang="en-US" sz="1600">
                <a:solidFill>
                  <a:srgbClr val="595959"/>
                </a:solidFill>
                <a:latin typeface="微软雅黑" panose="020B0503020204020204" pitchFamily="34" charset="-122"/>
                <a:ea typeface="微软雅黑" panose="020B0503020204020204" pitchFamily="34" charset="-122"/>
              </a:rPr>
              <a:t>至</a:t>
            </a:r>
            <a:r>
              <a:rPr lang="zh-CN" altLang="en-US" sz="1600">
                <a:solidFill>
                  <a:srgbClr val="0075CC"/>
                </a:solidFill>
                <a:latin typeface="微软雅黑" panose="020B0503020204020204" pitchFamily="34" charset="-122"/>
                <a:ea typeface="微软雅黑" panose="020B0503020204020204" pitchFamily="34" charset="-122"/>
              </a:rPr>
              <a:t>用户中心页</a:t>
            </a:r>
            <a:r>
              <a:rPr lang="zh-CN" altLang="en-US" sz="1600">
                <a:solidFill>
                  <a:srgbClr val="595959"/>
                </a:solidFill>
                <a:latin typeface="微软雅黑" panose="020B0503020204020204" pitchFamily="34" charset="-122"/>
                <a:ea typeface="微软雅黑" panose="020B0503020204020204" pitchFamily="34" charset="-122"/>
              </a:rPr>
              <a:t>。需要说明的是，本项目提供的静态文件login.js已经实现了用户注册功能的前端逻辑，包括验证用户名、密码、再次输入密码和邮箱；后端逻辑主要是对用户名的唯一性进行验证，保证用户名不能重复。</a:t>
            </a:r>
          </a:p>
        </p:txBody>
      </p:sp>
    </p:spTree>
    <p:extLst>
      <p:ext uri="{BB962C8B-B14F-4D97-AF65-F5344CB8AC3E}">
        <p14:creationId xmlns:p14="http://schemas.microsoft.com/office/powerpoint/2010/main" val="8857800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用户注册</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后端实现逻辑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，能够实现用户注册功能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984356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5086" y="2519595"/>
            <a:ext cx="5976664" cy="2169825"/>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用户注册功能</a:t>
            </a:r>
            <a:r>
              <a:rPr lang="zh-CN" altLang="en-US" sz="1800">
                <a:solidFill>
                  <a:srgbClr val="595959"/>
                </a:solidFill>
                <a:latin typeface="微软雅黑" panose="020B0503020204020204" pitchFamily="34" charset="-122"/>
                <a:ea typeface="微软雅黑" panose="020B0503020204020204" pitchFamily="34" charset="-122"/>
              </a:rPr>
              <a:t>的后端逻辑：首先需要</a:t>
            </a:r>
            <a:r>
              <a:rPr lang="zh-CN" altLang="en-US" sz="1800">
                <a:solidFill>
                  <a:srgbClr val="0075CC"/>
                </a:solidFill>
                <a:latin typeface="微软雅黑" panose="020B0503020204020204" pitchFamily="34" charset="-122"/>
                <a:ea typeface="微软雅黑" panose="020B0503020204020204" pitchFamily="34" charset="-122"/>
              </a:rPr>
              <a:t>获取表单</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用户输入</a:t>
            </a:r>
            <a:r>
              <a:rPr lang="zh-CN" altLang="en-US" sz="1800">
                <a:solidFill>
                  <a:srgbClr val="595959"/>
                </a:solidFill>
                <a:latin typeface="微软雅黑" panose="020B0503020204020204" pitchFamily="34" charset="-122"/>
                <a:ea typeface="微软雅黑" panose="020B0503020204020204" pitchFamily="34" charset="-122"/>
              </a:rPr>
              <a:t>的用户名、密码和邮箱，然后到</a:t>
            </a:r>
            <a:r>
              <a:rPr lang="zh-CN" altLang="en-US" sz="1800">
                <a:solidFill>
                  <a:srgbClr val="0075CC"/>
                </a:solidFill>
                <a:latin typeface="微软雅黑" panose="020B0503020204020204" pitchFamily="34" charset="-122"/>
                <a:ea typeface="微软雅黑" panose="020B0503020204020204" pitchFamily="34" charset="-122"/>
              </a:rPr>
              <a:t>用户数据表</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查询该用户名是否注册过</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未注册过</a:t>
            </a:r>
            <a:r>
              <a:rPr lang="zh-CN" altLang="en-US" sz="1800">
                <a:solidFill>
                  <a:srgbClr val="595959"/>
                </a:solidFill>
                <a:latin typeface="微软雅黑" panose="020B0503020204020204" pitchFamily="34" charset="-122"/>
                <a:ea typeface="微软雅黑" panose="020B0503020204020204" pitchFamily="34" charset="-122"/>
              </a:rPr>
              <a:t>，则将注册信息保</a:t>
            </a:r>
            <a:r>
              <a:rPr lang="zh-CN" altLang="en-US" sz="1800">
                <a:solidFill>
                  <a:srgbClr val="0075CC"/>
                </a:solidFill>
                <a:latin typeface="微软雅黑" panose="020B0503020204020204" pitchFamily="34" charset="-122"/>
                <a:ea typeface="微软雅黑" panose="020B0503020204020204" pitchFamily="34" charset="-122"/>
              </a:rPr>
              <a:t>存到数据库中</a:t>
            </a:r>
            <a:r>
              <a:rPr lang="zh-CN" altLang="en-US" sz="1800">
                <a:solidFill>
                  <a:srgbClr val="595959"/>
                </a:solidFill>
                <a:latin typeface="微软雅黑" panose="020B0503020204020204" pitchFamily="34" charset="-122"/>
                <a:ea typeface="微软雅黑" panose="020B0503020204020204" pitchFamily="34" charset="-122"/>
              </a:rPr>
              <a:t>，并</a:t>
            </a:r>
            <a:r>
              <a:rPr lang="zh-CN" altLang="en-US" sz="1800">
                <a:solidFill>
                  <a:srgbClr val="0075CC"/>
                </a:solidFill>
                <a:latin typeface="微软雅黑" panose="020B0503020204020204" pitchFamily="34" charset="-122"/>
                <a:ea typeface="微软雅黑" panose="020B0503020204020204" pitchFamily="34" charset="-122"/>
              </a:rPr>
              <a:t>返回标志位和用户名</a:t>
            </a:r>
            <a:r>
              <a:rPr lang="zh-CN" altLang="en-US" sz="1800">
                <a:solidFill>
                  <a:srgbClr val="595959"/>
                </a:solidFill>
                <a:latin typeface="微软雅黑" panose="020B0503020204020204" pitchFamily="34" charset="-122"/>
                <a:ea typeface="微软雅黑" panose="020B0503020204020204" pitchFamily="34" charset="-122"/>
              </a:rPr>
              <a:t>，同时设置账号的登录过期时间；若</a:t>
            </a:r>
            <a:r>
              <a:rPr lang="zh-CN" altLang="en-US" sz="1800">
                <a:solidFill>
                  <a:srgbClr val="0075CC"/>
                </a:solidFill>
                <a:latin typeface="微软雅黑" panose="020B0503020204020204" pitchFamily="34" charset="-122"/>
                <a:ea typeface="微软雅黑" panose="020B0503020204020204" pitchFamily="34" charset="-122"/>
              </a:rPr>
              <a:t>已经注册</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返回标志位和注册失败的信息</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7" name="图片 16"/>
          <p:cNvPicPr>
            <a:picLocks noChangeAspect="1"/>
          </p:cNvPicPr>
          <p:nvPr/>
        </p:nvPicPr>
        <p:blipFill>
          <a:blip r:embed="rId3"/>
          <a:stretch>
            <a:fillRect/>
          </a:stretch>
        </p:blipFill>
        <p:spPr>
          <a:xfrm>
            <a:off x="1198662" y="2133650"/>
            <a:ext cx="2995709" cy="3229748"/>
          </a:xfrm>
          <a:prstGeom prst="rect">
            <a:avLst/>
          </a:prstGeom>
        </p:spPr>
      </p:pic>
    </p:spTree>
    <p:extLst>
      <p:ext uri="{BB962C8B-B14F-4D97-AF65-F5344CB8AC3E}">
        <p14:creationId xmlns:p14="http://schemas.microsoft.com/office/powerpoint/2010/main" val="12270808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2528" y="1125538"/>
            <a:ext cx="4496614" cy="553998"/>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用户注册功能</a:t>
            </a:r>
            <a:r>
              <a:rPr lang="zh-CN" altLang="en-US" sz="2000">
                <a:solidFill>
                  <a:srgbClr val="595959"/>
                </a:solidFill>
                <a:latin typeface="微软雅黑" panose="020B0503020204020204" pitchFamily="34" charset="-122"/>
                <a:ea typeface="微软雅黑" panose="020B0503020204020204" pitchFamily="34" charset="-122"/>
              </a:rPr>
              <a:t>的逻辑如下图所示。</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5" name="图片 4"/>
          <p:cNvPicPr/>
          <p:nvPr/>
        </p:nvPicPr>
        <p:blipFill>
          <a:blip r:embed="rId3">
            <a:extLst>
              <a:ext uri="{28A0092B-C50C-407E-A947-70E740481C1C}">
                <a14:useLocalDpi xmlns:a14="http://schemas.microsoft.com/office/drawing/2010/main" val="0"/>
              </a:ext>
            </a:extLst>
          </a:blip>
          <a:srcRect t="17647"/>
          <a:stretch>
            <a:fillRect/>
          </a:stretch>
        </p:blipFill>
        <p:spPr bwMode="auto">
          <a:xfrm>
            <a:off x="5519142" y="1485578"/>
            <a:ext cx="3465385" cy="3528392"/>
          </a:xfrm>
          <a:prstGeom prst="rect">
            <a:avLst/>
          </a:prstGeom>
          <a:noFill/>
          <a:ln>
            <a:noFill/>
          </a:ln>
        </p:spPr>
      </p:pic>
      <p:pic>
        <p:nvPicPr>
          <p:cNvPr id="8" name="图片 7"/>
          <p:cNvPicPr>
            <a:picLocks noChangeAspect="1"/>
          </p:cNvPicPr>
          <p:nvPr/>
        </p:nvPicPr>
        <p:blipFill>
          <a:blip r:embed="rId4"/>
          <a:stretch>
            <a:fillRect/>
          </a:stretch>
        </p:blipFill>
        <p:spPr>
          <a:xfrm>
            <a:off x="1198662" y="2133650"/>
            <a:ext cx="2995709" cy="3229748"/>
          </a:xfrm>
          <a:prstGeom prst="rect">
            <a:avLst/>
          </a:prstGeom>
        </p:spPr>
      </p:pic>
      <p:sp>
        <p:nvSpPr>
          <p:cNvPr id="4" name="矩形 3"/>
          <p:cNvSpPr/>
          <p:nvPr/>
        </p:nvSpPr>
        <p:spPr>
          <a:xfrm>
            <a:off x="6671270" y="5154302"/>
            <a:ext cx="2031325" cy="418191"/>
          </a:xfrm>
          <a:prstGeom prst="rect">
            <a:avLst/>
          </a:prstGeom>
          <a:solidFill>
            <a:srgbClr val="FFFF00"/>
          </a:solidFill>
        </p:spPr>
        <p:txBody>
          <a:bodyPr wrap="none">
            <a:spAutoFit/>
          </a:bodyPr>
          <a:lstStyle/>
          <a:p>
            <a:pPr>
              <a:lnSpc>
                <a:spcPct val="150000"/>
              </a:lnSpc>
            </a:pPr>
            <a:r>
              <a:rPr lang="zh-CN" altLang="en-US" sz="1600">
                <a:latin typeface="微软雅黑" panose="020B0503020204020204" pitchFamily="34" charset="-122"/>
                <a:ea typeface="微软雅黑" panose="020B0503020204020204" pitchFamily="34" charset="-122"/>
              </a:rPr>
              <a:t>用户注册功能的逻辑</a:t>
            </a:r>
          </a:p>
        </p:txBody>
      </p:sp>
    </p:spTree>
    <p:extLst>
      <p:ext uri="{BB962C8B-B14F-4D97-AF65-F5344CB8AC3E}">
        <p14:creationId xmlns:p14="http://schemas.microsoft.com/office/powerpoint/2010/main" val="17246247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7054" y="1692769"/>
            <a:ext cx="6048671" cy="4154984"/>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智能租房项目使用</a:t>
            </a:r>
            <a:r>
              <a:rPr lang="zh-CN" altLang="en-US" sz="1600">
                <a:solidFill>
                  <a:srgbClr val="0075CC"/>
                </a:solidFill>
                <a:latin typeface="微软雅黑" panose="020B0503020204020204" pitchFamily="34" charset="-122"/>
                <a:ea typeface="微软雅黑" panose="020B0503020204020204" pitchFamily="34" charset="-122"/>
              </a:rPr>
              <a:t>用户名</a:t>
            </a:r>
            <a:r>
              <a:rPr lang="zh-CN" altLang="en-US" sz="1600">
                <a:solidFill>
                  <a:srgbClr val="595959"/>
                </a:solidFill>
                <a:latin typeface="微软雅黑" panose="020B0503020204020204" pitchFamily="34" charset="-122"/>
                <a:ea typeface="微软雅黑" panose="020B0503020204020204" pitchFamily="34" charset="-122"/>
              </a:rPr>
              <a:t>作为</a:t>
            </a:r>
            <a:r>
              <a:rPr lang="zh-CN" altLang="en-US" sz="1600">
                <a:solidFill>
                  <a:srgbClr val="0075CC"/>
                </a:solidFill>
                <a:latin typeface="微软雅黑" panose="020B0503020204020204" pitchFamily="34" charset="-122"/>
                <a:ea typeface="微软雅黑" panose="020B0503020204020204" pitchFamily="34" charset="-122"/>
              </a:rPr>
              <a:t>用户的唯一标识</a:t>
            </a:r>
            <a:r>
              <a:rPr lang="zh-CN" altLang="en-US" sz="1600">
                <a:solidFill>
                  <a:srgbClr val="595959"/>
                </a:solidFill>
                <a:latin typeface="微软雅黑" panose="020B0503020204020204" pitchFamily="34" charset="-122"/>
                <a:ea typeface="微软雅黑" panose="020B0503020204020204" pitchFamily="34" charset="-122"/>
              </a:rPr>
              <a:t>。用户在注册对话框输入的注册信息通过前端验证后会向后端发送注册请求，用于验证用户名的唯一性。</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请求方式</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用户发送注册请求时通过表单将注册数据传递到后端，为保证注册数据的安全性，因此请求方式为</a:t>
            </a:r>
            <a:r>
              <a:rPr lang="en-US" altLang="zh-CN" sz="1600">
                <a:solidFill>
                  <a:srgbClr val="0075CC"/>
                </a:solidFill>
                <a:latin typeface="微软雅黑" panose="020B0503020204020204" pitchFamily="34" charset="-122"/>
                <a:ea typeface="微软雅黑" panose="020B0503020204020204" pitchFamily="34" charset="-122"/>
              </a:rPr>
              <a:t>POST</a:t>
            </a:r>
            <a:r>
              <a:rPr lang="zh-CN" altLang="en-US" sz="16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2</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请求地址</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请求地址为</a:t>
            </a:r>
            <a:r>
              <a:rPr lang="en-US" altLang="zh-CN" sz="1600">
                <a:solidFill>
                  <a:srgbClr val="0075CC"/>
                </a:solidFill>
                <a:latin typeface="微软雅黑" panose="020B0503020204020204" pitchFamily="34" charset="-122"/>
                <a:ea typeface="微软雅黑" panose="020B0503020204020204" pitchFamily="34" charset="-122"/>
              </a:rPr>
              <a:t>/register</a:t>
            </a:r>
            <a:r>
              <a:rPr lang="zh-CN" altLang="en-US" sz="1600">
                <a:solidFill>
                  <a:srgbClr val="595959"/>
                </a:solidFill>
                <a:latin typeface="微软雅黑" panose="020B0503020204020204" pitchFamily="34" charset="-122"/>
                <a:ea typeface="微软雅黑" panose="020B0503020204020204" pitchFamily="34" charset="-122"/>
              </a:rPr>
              <a:t>，无需向注册视图传递任何参数。</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595959"/>
                </a:solidFill>
                <a:latin typeface="微软雅黑" panose="020B0503020204020204" pitchFamily="34" charset="-122"/>
                <a:ea typeface="微软雅黑" panose="020B0503020204020204" pitchFamily="34" charset="-122"/>
              </a:rPr>
              <a:t>3</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返回数据</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后端需要向前端传递查询结果，由于前端规定使用</a:t>
            </a:r>
            <a:r>
              <a:rPr lang="en-US" altLang="zh-CN" sz="1600">
                <a:solidFill>
                  <a:srgbClr val="595959"/>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格式的数据，所以后端需要按照指定的格式将</a:t>
            </a:r>
            <a:r>
              <a:rPr lang="zh-CN" altLang="en-US" sz="1600">
                <a:solidFill>
                  <a:srgbClr val="0075CC"/>
                </a:solidFill>
                <a:latin typeface="微软雅黑" panose="020B0503020204020204" pitchFamily="34" charset="-122"/>
                <a:ea typeface="微软雅黑" panose="020B0503020204020204" pitchFamily="34" charset="-122"/>
              </a:rPr>
              <a:t>查询结果</a:t>
            </a:r>
            <a:r>
              <a:rPr lang="zh-CN" altLang="en-US" sz="1600">
                <a:solidFill>
                  <a:srgbClr val="595959"/>
                </a:solidFill>
                <a:latin typeface="微软雅黑" panose="020B0503020204020204" pitchFamily="34" charset="-122"/>
                <a:ea typeface="微软雅黑" panose="020B0503020204020204" pitchFamily="34" charset="-122"/>
              </a:rPr>
              <a:t>构建成</a:t>
            </a:r>
            <a:r>
              <a:rPr lang="en-US" altLang="zh-CN" sz="1600">
                <a:solidFill>
                  <a:srgbClr val="0075CC"/>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数据。</a:t>
            </a:r>
          </a:p>
        </p:txBody>
      </p:sp>
      <p:grpSp>
        <p:nvGrpSpPr>
          <p:cNvPr id="6" name="组合 5"/>
          <p:cNvGrpSpPr/>
          <p:nvPr/>
        </p:nvGrpSpPr>
        <p:grpSpPr>
          <a:xfrm>
            <a:off x="1045025" y="981522"/>
            <a:ext cx="195383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3"/>
          <a:stretch>
            <a:fillRect/>
          </a:stretch>
        </p:blipFill>
        <p:spPr>
          <a:xfrm>
            <a:off x="1198662" y="2133650"/>
            <a:ext cx="2995709" cy="3229748"/>
          </a:xfrm>
          <a:prstGeom prst="rect">
            <a:avLst/>
          </a:prstGeom>
        </p:spPr>
      </p:pic>
    </p:spTree>
    <p:extLst>
      <p:ext uri="{BB962C8B-B14F-4D97-AF65-F5344CB8AC3E}">
        <p14:creationId xmlns:p14="http://schemas.microsoft.com/office/powerpoint/2010/main" val="17758882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3038" y="3295134"/>
            <a:ext cx="6048671" cy="1754326"/>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按照用户注册功能的逻辑，编写代码完成用户注册功能。在</a:t>
            </a:r>
            <a:r>
              <a:rPr lang="en-US" altLang="zh-CN" sz="1800">
                <a:solidFill>
                  <a:srgbClr val="0075CC"/>
                </a:solidFill>
                <a:latin typeface="微软雅黑" panose="020B0503020204020204" pitchFamily="34" charset="-122"/>
                <a:ea typeface="微软雅黑" panose="020B0503020204020204" pitchFamily="34" charset="-122"/>
              </a:rPr>
              <a:t>house</a:t>
            </a:r>
            <a:r>
              <a:rPr lang="zh-CN" altLang="en-US" sz="1800">
                <a:solidFill>
                  <a:srgbClr val="0075CC"/>
                </a:solidFill>
                <a:latin typeface="微软雅黑" panose="020B0503020204020204" pitchFamily="34" charset="-122"/>
                <a:ea typeface="微软雅黑" panose="020B0503020204020204" pitchFamily="34" charset="-122"/>
              </a:rPr>
              <a:t>项目</a:t>
            </a:r>
            <a:r>
              <a:rPr lang="zh-CN" altLang="en-US" sz="1800">
                <a:solidFill>
                  <a:srgbClr val="595959"/>
                </a:solidFill>
                <a:latin typeface="微软雅黑" panose="020B0503020204020204" pitchFamily="34" charset="-122"/>
                <a:ea typeface="微软雅黑" panose="020B0503020204020204" pitchFamily="34" charset="-122"/>
              </a:rPr>
              <a:t>的根目录下创建</a:t>
            </a:r>
            <a:r>
              <a:rPr lang="en-US" altLang="zh-CN" sz="1800">
                <a:solidFill>
                  <a:srgbClr val="0075CC"/>
                </a:solidFill>
                <a:latin typeface="微软雅黑" panose="020B0503020204020204" pitchFamily="34" charset="-122"/>
                <a:ea typeface="微软雅黑" panose="020B0503020204020204" pitchFamily="34" charset="-122"/>
              </a:rPr>
              <a:t>user.py</a:t>
            </a:r>
            <a:r>
              <a:rPr lang="zh-CN" altLang="en-US" sz="1800">
                <a:solidFill>
                  <a:srgbClr val="595959"/>
                </a:solidFill>
                <a:latin typeface="微软雅黑" panose="020B0503020204020204" pitchFamily="34" charset="-122"/>
                <a:ea typeface="微软雅黑" panose="020B0503020204020204" pitchFamily="34" charset="-122"/>
              </a:rPr>
              <a:t>文件，在该文件中创建</a:t>
            </a:r>
            <a:r>
              <a:rPr lang="zh-CN" altLang="en-US" sz="1800">
                <a:solidFill>
                  <a:srgbClr val="0075CC"/>
                </a:solidFill>
                <a:latin typeface="微软雅黑" panose="020B0503020204020204" pitchFamily="34" charset="-122"/>
                <a:ea typeface="微软雅黑" panose="020B0503020204020204" pitchFamily="34" charset="-122"/>
              </a:rPr>
              <a:t>蓝图</a:t>
            </a:r>
            <a:r>
              <a:rPr lang="en-US" altLang="zh-CN" sz="1800">
                <a:solidFill>
                  <a:srgbClr val="0075CC"/>
                </a:solidFill>
                <a:latin typeface="微软雅黑" panose="020B0503020204020204" pitchFamily="34" charset="-122"/>
                <a:ea typeface="微软雅黑" panose="020B0503020204020204" pitchFamily="34" charset="-122"/>
              </a:rPr>
              <a:t>user_page</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视图函数</a:t>
            </a:r>
            <a:r>
              <a:rPr lang="zh-CN" altLang="en-US" sz="1800">
                <a:solidFill>
                  <a:srgbClr val="595959"/>
                </a:solidFill>
                <a:latin typeface="微软雅黑" panose="020B0503020204020204" pitchFamily="34" charset="-122"/>
                <a:ea typeface="微软雅黑" panose="020B0503020204020204" pitchFamily="34" charset="-122"/>
              </a:rPr>
              <a:t>，以及</a:t>
            </a:r>
            <a:r>
              <a:rPr lang="zh-CN" altLang="en-US" sz="1800">
                <a:solidFill>
                  <a:srgbClr val="0075CC"/>
                </a:solidFill>
                <a:latin typeface="微软雅黑" panose="020B0503020204020204" pitchFamily="34" charset="-122"/>
                <a:ea typeface="微软雅黑" panose="020B0503020204020204" pitchFamily="34" charset="-122"/>
              </a:rPr>
              <a:t>绑定</a:t>
            </a:r>
            <a:r>
              <a:rPr lang="zh-CN" altLang="en-US" sz="1800">
                <a:solidFill>
                  <a:srgbClr val="595959"/>
                </a:solidFill>
                <a:latin typeface="微软雅黑" panose="020B0503020204020204" pitchFamily="34" charset="-122"/>
                <a:ea typeface="微软雅黑" panose="020B0503020204020204" pitchFamily="34" charset="-122"/>
              </a:rPr>
              <a:t>视图函数的</a:t>
            </a:r>
            <a:r>
              <a:rPr lang="zh-CN" altLang="en-US" sz="1800">
                <a:solidFill>
                  <a:srgbClr val="0075CC"/>
                </a:solidFill>
                <a:latin typeface="微软雅黑" panose="020B0503020204020204" pitchFamily="34" charset="-122"/>
                <a:ea typeface="微软雅黑" panose="020B0503020204020204" pitchFamily="34" charset="-122"/>
              </a:rPr>
              <a:t>请求</a:t>
            </a:r>
            <a:r>
              <a:rPr lang="en-US" altLang="zh-CN" sz="1800">
                <a:solidFill>
                  <a:srgbClr val="0075CC"/>
                </a:solidFill>
                <a:latin typeface="微软雅黑" panose="020B0503020204020204" pitchFamily="34" charset="-122"/>
                <a:ea typeface="微软雅黑" panose="020B0503020204020204" pitchFamily="34" charset="-122"/>
              </a:rPr>
              <a:t>URL</a:t>
            </a:r>
            <a:r>
              <a:rPr lang="zh-CN" altLang="en-US" sz="1800">
                <a:solidFill>
                  <a:srgbClr val="595959"/>
                </a:solidFill>
                <a:latin typeface="微软雅黑" panose="020B0503020204020204" pitchFamily="34" charset="-122"/>
                <a:ea typeface="微软雅黑" panose="020B0503020204020204" pitchFamily="34" charset="-122"/>
              </a:rPr>
              <a:t>。</a:t>
            </a:r>
          </a:p>
        </p:txBody>
      </p:sp>
      <p:grpSp>
        <p:nvGrpSpPr>
          <p:cNvPr id="6" name="组合 5"/>
          <p:cNvGrpSpPr/>
          <p:nvPr/>
        </p:nvGrpSpPr>
        <p:grpSpPr>
          <a:xfrm>
            <a:off x="1045025" y="981522"/>
            <a:ext cx="195383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代码实现</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2" name="图片 11"/>
          <p:cNvPicPr>
            <a:picLocks noChangeAspect="1"/>
          </p:cNvPicPr>
          <p:nvPr/>
        </p:nvPicPr>
        <p:blipFill>
          <a:blip r:embed="rId3"/>
          <a:stretch>
            <a:fillRect/>
          </a:stretch>
        </p:blipFill>
        <p:spPr>
          <a:xfrm>
            <a:off x="1198662" y="2133650"/>
            <a:ext cx="2995709" cy="3229748"/>
          </a:xfrm>
          <a:prstGeom prst="rect">
            <a:avLst/>
          </a:prstGeom>
        </p:spPr>
      </p:pic>
      <p:grpSp>
        <p:nvGrpSpPr>
          <p:cNvPr id="13" name="组合 18">
            <a:extLst>
              <a:ext uri="{FF2B5EF4-FFF2-40B4-BE49-F238E27FC236}">
                <a16:creationId xmlns:a16="http://schemas.microsoft.com/office/drawing/2014/main" id="{2B542E9E-0ADD-4266-A889-F99B1E170665}"/>
              </a:ext>
            </a:extLst>
          </p:cNvPr>
          <p:cNvGrpSpPr>
            <a:grpSpLocks/>
          </p:cNvGrpSpPr>
          <p:nvPr/>
        </p:nvGrpSpPr>
        <p:grpSpPr bwMode="auto">
          <a:xfrm>
            <a:off x="8512397" y="4976048"/>
            <a:ext cx="2119312" cy="387350"/>
            <a:chOff x="6356350" y="4705038"/>
            <a:chExt cx="2119842" cy="387349"/>
          </a:xfrm>
        </p:grpSpPr>
        <p:pic>
          <p:nvPicPr>
            <p:cNvPr id="14"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6"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8" name="半闭框 1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9" name="半闭框 1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52654769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用户注册</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前端实现逻辑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，能够归纳用户注册功能的前端实现流程</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用户注册的前端实现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9900817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9062" y="2871361"/>
            <a:ext cx="6336703" cy="1754326"/>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智能租房项目中，</a:t>
            </a:r>
            <a:r>
              <a:rPr lang="zh-CN" altLang="en-US" sz="1800">
                <a:solidFill>
                  <a:srgbClr val="0075CC"/>
                </a:solidFill>
                <a:latin typeface="微软雅黑" panose="020B0503020204020204" pitchFamily="34" charset="-122"/>
                <a:ea typeface="微软雅黑" panose="020B0503020204020204" pitchFamily="34" charset="-122"/>
              </a:rPr>
              <a:t>静态文件</a:t>
            </a:r>
            <a:r>
              <a:rPr lang="en-US" altLang="zh-CN" sz="1800">
                <a:solidFill>
                  <a:srgbClr val="0075CC"/>
                </a:solidFill>
                <a:latin typeface="微软雅黑" panose="020B0503020204020204" pitchFamily="34" charset="-122"/>
                <a:ea typeface="微软雅黑" panose="020B0503020204020204" pitchFamily="34" charset="-122"/>
              </a:rPr>
              <a:t>login.js</a:t>
            </a:r>
            <a:r>
              <a:rPr lang="zh-CN" altLang="en-US" sz="1800">
                <a:solidFill>
                  <a:srgbClr val="595959"/>
                </a:solidFill>
                <a:latin typeface="微软雅黑" panose="020B0503020204020204" pitchFamily="34" charset="-122"/>
                <a:ea typeface="微软雅黑" panose="020B0503020204020204" pitchFamily="34" charset="-122"/>
              </a:rPr>
              <a:t>中已经包含了</a:t>
            </a:r>
            <a:r>
              <a:rPr lang="zh-CN" altLang="en-US" sz="1800">
                <a:solidFill>
                  <a:srgbClr val="0075CC"/>
                </a:solidFill>
                <a:latin typeface="微软雅黑" panose="020B0503020204020204" pitchFamily="34" charset="-122"/>
                <a:ea typeface="微软雅黑" panose="020B0503020204020204" pitchFamily="34" charset="-122"/>
              </a:rPr>
              <a:t>表单验证</a:t>
            </a:r>
            <a:r>
              <a:rPr lang="zh-CN" altLang="en-US" sz="1800">
                <a:solidFill>
                  <a:srgbClr val="595959"/>
                </a:solidFill>
                <a:latin typeface="微软雅黑" panose="020B0503020204020204" pitchFamily="34" charset="-122"/>
                <a:ea typeface="微软雅黑" panose="020B0503020204020204" pitchFamily="34" charset="-122"/>
              </a:rPr>
              <a:t>以及</a:t>
            </a:r>
            <a:r>
              <a:rPr lang="zh-CN" altLang="en-US" sz="1800">
                <a:solidFill>
                  <a:srgbClr val="0075CC"/>
                </a:solidFill>
                <a:latin typeface="微软雅黑" panose="020B0503020204020204" pitchFamily="34" charset="-122"/>
                <a:ea typeface="微软雅黑" panose="020B0503020204020204" pitchFamily="34" charset="-122"/>
              </a:rPr>
              <a:t>表单样式</a:t>
            </a:r>
            <a:r>
              <a:rPr lang="zh-CN" altLang="en-US" sz="1800">
                <a:solidFill>
                  <a:srgbClr val="595959"/>
                </a:solidFill>
                <a:latin typeface="微软雅黑" panose="020B0503020204020204" pitchFamily="34" charset="-122"/>
                <a:ea typeface="微软雅黑" panose="020B0503020204020204" pitchFamily="34" charset="-122"/>
              </a:rPr>
              <a:t>设置的相关代码：若</a:t>
            </a:r>
            <a:r>
              <a:rPr lang="zh-CN" altLang="en-US" sz="1800">
                <a:solidFill>
                  <a:srgbClr val="0075CC"/>
                </a:solidFill>
                <a:latin typeface="微软雅黑" panose="020B0503020204020204" pitchFamily="34" charset="-122"/>
                <a:ea typeface="微软雅黑" panose="020B0503020204020204" pitchFamily="34" charset="-122"/>
              </a:rPr>
              <a:t>用户未登录</a:t>
            </a:r>
            <a:r>
              <a:rPr lang="zh-CN" altLang="en-US" sz="1800">
                <a:solidFill>
                  <a:srgbClr val="595959"/>
                </a:solidFill>
                <a:latin typeface="微软雅黑" panose="020B0503020204020204" pitchFamily="34" charset="-122"/>
                <a:ea typeface="微软雅黑" panose="020B0503020204020204" pitchFamily="34" charset="-122"/>
              </a:rPr>
              <a:t>，则会在导航栏上方</a:t>
            </a:r>
            <a:r>
              <a:rPr lang="zh-CN" altLang="en-US" sz="1800">
                <a:solidFill>
                  <a:srgbClr val="0075CC"/>
                </a:solidFill>
                <a:latin typeface="微软雅黑" panose="020B0503020204020204" pitchFamily="34" charset="-122"/>
                <a:ea typeface="微软雅黑" panose="020B0503020204020204" pitchFamily="34" charset="-122"/>
              </a:rPr>
              <a:t>显示登录按钮</a:t>
            </a:r>
            <a:r>
              <a:rPr lang="zh-CN" altLang="en-US" sz="1800">
                <a:solidFill>
                  <a:srgbClr val="595959"/>
                </a:solidFill>
                <a:latin typeface="微软雅黑" panose="020B0503020204020204" pitchFamily="34" charset="-122"/>
                <a:ea typeface="微软雅黑" panose="020B0503020204020204" pitchFamily="34" charset="-122"/>
              </a:rPr>
              <a:t>；若用户</a:t>
            </a:r>
            <a:r>
              <a:rPr lang="zh-CN" altLang="en-US" sz="1800">
                <a:solidFill>
                  <a:srgbClr val="0075CC"/>
                </a:solidFill>
                <a:latin typeface="微软雅黑" panose="020B0503020204020204" pitchFamily="34" charset="-122"/>
                <a:ea typeface="微软雅黑" panose="020B0503020204020204" pitchFamily="34" charset="-122"/>
              </a:rPr>
              <a:t>已登录</a:t>
            </a:r>
            <a:r>
              <a:rPr lang="zh-CN" altLang="en-US" sz="1800">
                <a:solidFill>
                  <a:srgbClr val="595959"/>
                </a:solidFill>
                <a:latin typeface="微软雅黑" panose="020B0503020204020204" pitchFamily="34" charset="-122"/>
                <a:ea typeface="微软雅黑" panose="020B0503020204020204" pitchFamily="34" charset="-122"/>
              </a:rPr>
              <a:t>，则会在导航栏上方</a:t>
            </a:r>
            <a:r>
              <a:rPr lang="zh-CN" altLang="en-US" sz="1800">
                <a:solidFill>
                  <a:srgbClr val="0075CC"/>
                </a:solidFill>
                <a:latin typeface="微软雅黑" panose="020B0503020204020204" pitchFamily="34" charset="-122"/>
                <a:ea typeface="微软雅黑" panose="020B0503020204020204" pitchFamily="34" charset="-122"/>
              </a:rPr>
              <a:t>显示</a:t>
            </a:r>
            <a:r>
              <a:rPr lang="zh-CN" altLang="en-US" sz="1800">
                <a:solidFill>
                  <a:srgbClr val="595959"/>
                </a:solidFill>
                <a:latin typeface="微软雅黑" panose="020B0503020204020204" pitchFamily="34" charset="-122"/>
                <a:ea typeface="微软雅黑" panose="020B0503020204020204" pitchFamily="34" charset="-122"/>
              </a:rPr>
              <a:t>当前登录的</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用户注册的前端实现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p:nvPicPr>
        <p:blipFill>
          <a:blip r:embed="rId3"/>
          <a:stretch>
            <a:fillRect/>
          </a:stretch>
        </p:blipFill>
        <p:spPr>
          <a:xfrm>
            <a:off x="1198662" y="2133650"/>
            <a:ext cx="2995709" cy="3229748"/>
          </a:xfrm>
          <a:prstGeom prst="rect">
            <a:avLst/>
          </a:prstGeom>
        </p:spPr>
      </p:pic>
    </p:spTree>
    <p:extLst>
      <p:ext uri="{BB962C8B-B14F-4D97-AF65-F5344CB8AC3E}">
        <p14:creationId xmlns:p14="http://schemas.microsoft.com/office/powerpoint/2010/main" val="2536119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16506" y="981522"/>
            <a:ext cx="10479299" cy="923330"/>
          </a:xfrm>
          <a:prstGeom prst="rect">
            <a:avLst/>
          </a:prstGeom>
          <a:noFill/>
          <a:ln w="9525">
            <a:noFill/>
          </a:ln>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用户注册</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前端实现</a:t>
            </a:r>
            <a:r>
              <a:rPr lang="zh-CN" altLang="en-US" sz="1800">
                <a:solidFill>
                  <a:srgbClr val="595959"/>
                </a:solidFill>
                <a:latin typeface="微软雅黑" panose="020B0503020204020204" pitchFamily="34" charset="-122"/>
                <a:ea typeface="微软雅黑" panose="020B0503020204020204" pitchFamily="34" charset="-122"/>
              </a:rPr>
              <a:t>分为</a:t>
            </a:r>
            <a:r>
              <a:rPr lang="zh-CN" altLang="en-US" sz="1800">
                <a:solidFill>
                  <a:srgbClr val="0075CC"/>
                </a:solidFill>
                <a:latin typeface="微软雅黑" panose="020B0503020204020204" pitchFamily="34" charset="-122"/>
                <a:ea typeface="微软雅黑" panose="020B0503020204020204" pitchFamily="34" charset="-122"/>
              </a:rPr>
              <a:t>引入验证插件说明</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注册功能表单字段验证说明</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渲染用户登录状态</a:t>
            </a:r>
            <a:r>
              <a:rPr lang="zh-CN" altLang="en-US" sz="1800">
                <a:solidFill>
                  <a:srgbClr val="595959"/>
                </a:solidFill>
                <a:latin typeface="微软雅黑" panose="020B0503020204020204" pitchFamily="34" charset="-122"/>
                <a:ea typeface="微软雅黑" panose="020B0503020204020204" pitchFamily="34" charset="-122"/>
              </a:rPr>
              <a:t>这</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部分对前端逻辑的实现进行介绍。</a:t>
            </a:r>
          </a:p>
        </p:txBody>
      </p:sp>
      <p:sp>
        <p:nvSpPr>
          <p:cNvPr id="3" name="矩形 2"/>
          <p:cNvSpPr/>
          <p:nvPr/>
        </p:nvSpPr>
        <p:spPr>
          <a:xfrm>
            <a:off x="1025135" y="2707744"/>
            <a:ext cx="10470670"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在智能租房项目中，除了用户中心页面的导航栏无需提供用户注册功能的入口之外，其余页面的</a:t>
            </a:r>
            <a:r>
              <a:rPr lang="zh-CN" altLang="en-US" sz="1800">
                <a:solidFill>
                  <a:srgbClr val="0075CC"/>
                </a:solidFill>
                <a:latin typeface="微软雅黑" panose="020B0503020204020204" pitchFamily="34" charset="-122"/>
                <a:ea typeface="微软雅黑" panose="020B0503020204020204" pitchFamily="34" charset="-122"/>
              </a:rPr>
              <a:t>导航栏</a:t>
            </a:r>
            <a:r>
              <a:rPr lang="zh-CN" altLang="en-US" sz="1800">
                <a:solidFill>
                  <a:srgbClr val="595959"/>
                </a:solidFill>
                <a:latin typeface="微软雅黑" panose="020B0503020204020204" pitchFamily="34" charset="-122"/>
                <a:ea typeface="微软雅黑" panose="020B0503020204020204" pitchFamily="34" charset="-122"/>
              </a:rPr>
              <a:t>均提供</a:t>
            </a:r>
            <a:r>
              <a:rPr lang="zh-CN" altLang="en-US" sz="1800">
                <a:solidFill>
                  <a:srgbClr val="0075CC"/>
                </a:solidFill>
                <a:latin typeface="微软雅黑" panose="020B0503020204020204" pitchFamily="34" charset="-122"/>
                <a:ea typeface="微软雅黑" panose="020B0503020204020204" pitchFamily="34" charset="-122"/>
              </a:rPr>
              <a:t>用户注册功能</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入口</a:t>
            </a:r>
            <a:r>
              <a:rPr lang="zh-CN" altLang="en-US" sz="1800">
                <a:solidFill>
                  <a:srgbClr val="595959"/>
                </a:solidFill>
                <a:latin typeface="微软雅黑" panose="020B0503020204020204" pitchFamily="34" charset="-122"/>
                <a:ea typeface="微软雅黑" panose="020B0503020204020204" pitchFamily="34" charset="-122"/>
              </a:rPr>
              <a:t>。因此，</a:t>
            </a:r>
            <a:r>
              <a:rPr lang="zh-CN" altLang="en-US" sz="1800">
                <a:solidFill>
                  <a:srgbClr val="0075CC"/>
                </a:solidFill>
                <a:latin typeface="微软雅黑" panose="020B0503020204020204" pitchFamily="34" charset="-122"/>
                <a:ea typeface="微软雅黑" panose="020B0503020204020204" pitchFamily="34" charset="-122"/>
              </a:rPr>
              <a:t>除</a:t>
            </a:r>
            <a:r>
              <a:rPr lang="en-US" altLang="zh-CN" sz="1800">
                <a:solidFill>
                  <a:srgbClr val="0075CC"/>
                </a:solidFill>
                <a:latin typeface="微软雅黑" panose="020B0503020204020204" pitchFamily="34" charset="-122"/>
                <a:ea typeface="微软雅黑" panose="020B0503020204020204" pitchFamily="34" charset="-122"/>
              </a:rPr>
              <a:t>user_page.html</a:t>
            </a:r>
            <a:r>
              <a:rPr lang="zh-CN" altLang="en-US" sz="1800">
                <a:solidFill>
                  <a:srgbClr val="595959"/>
                </a:solidFill>
                <a:latin typeface="微软雅黑" panose="020B0503020204020204" pitchFamily="34" charset="-122"/>
                <a:ea typeface="微软雅黑" panose="020B0503020204020204" pitchFamily="34" charset="-122"/>
              </a:rPr>
              <a:t>之外的其他几个</a:t>
            </a:r>
            <a:r>
              <a:rPr lang="en-US" altLang="zh-CN" sz="1800">
                <a:solidFill>
                  <a:srgbClr val="595959"/>
                </a:solidFill>
                <a:latin typeface="微软雅黑" panose="020B0503020204020204" pitchFamily="34" charset="-122"/>
                <a:ea typeface="微软雅黑" panose="020B0503020204020204" pitchFamily="34" charset="-122"/>
              </a:rPr>
              <a:t>HTML</a:t>
            </a:r>
            <a:r>
              <a:rPr lang="zh-CN" altLang="en-US" sz="1800">
                <a:solidFill>
                  <a:srgbClr val="595959"/>
                </a:solidFill>
                <a:latin typeface="微软雅黑" panose="020B0503020204020204" pitchFamily="34" charset="-122"/>
                <a:ea typeface="微软雅黑" panose="020B0503020204020204" pitchFamily="34" charset="-122"/>
              </a:rPr>
              <a:t>文件均引入了</a:t>
            </a:r>
            <a:r>
              <a:rPr lang="en-US" altLang="zh-CN" sz="1800">
                <a:solidFill>
                  <a:srgbClr val="0075CC"/>
                </a:solidFill>
                <a:latin typeface="微软雅黑" panose="020B0503020204020204" pitchFamily="34" charset="-122"/>
                <a:ea typeface="微软雅黑" panose="020B0503020204020204" pitchFamily="34" charset="-122"/>
              </a:rPr>
              <a:t>BootstrapValidator</a:t>
            </a:r>
            <a:r>
              <a:rPr lang="zh-CN" altLang="en-US" sz="1800">
                <a:solidFill>
                  <a:srgbClr val="595959"/>
                </a:solidFill>
                <a:latin typeface="微软雅黑" panose="020B0503020204020204" pitchFamily="34" charset="-122"/>
                <a:ea typeface="微软雅黑" panose="020B0503020204020204" pitchFamily="34" charset="-122"/>
              </a:rPr>
              <a:t>插件。</a:t>
            </a:r>
          </a:p>
        </p:txBody>
      </p:sp>
      <p:sp>
        <p:nvSpPr>
          <p:cNvPr id="2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用户注册的前端实现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bwMode="auto">
          <a:xfrm>
            <a:off x="2350790" y="4302166"/>
            <a:ext cx="7391275" cy="20200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 </a:t>
            </a:r>
            <a:r>
              <a:rPr lang="zh-CN" altLang="en-US" sz="1600">
                <a:solidFill>
                  <a:srgbClr val="595959"/>
                </a:solidFill>
                <a:latin typeface="微软雅黑" panose="020B0503020204020204" pitchFamily="34" charset="-122"/>
                <a:ea typeface="微软雅黑" panose="020B0503020204020204" pitchFamily="34" charset="-122"/>
                <a:sym typeface="+mn-ea"/>
              </a:rPr>
              <a:t>引⼊</a:t>
            </a:r>
            <a:r>
              <a:rPr lang="en-US" altLang="zh-CN" sz="1600">
                <a:solidFill>
                  <a:srgbClr val="595959"/>
                </a:solidFill>
                <a:latin typeface="微软雅黑" panose="020B0503020204020204" pitchFamily="34" charset="-122"/>
                <a:ea typeface="微软雅黑" panose="020B0503020204020204" pitchFamily="34" charset="-122"/>
                <a:sym typeface="+mn-ea"/>
              </a:rPr>
              <a:t>bootstrapValidator.min.css</a:t>
            </a:r>
            <a:r>
              <a:rPr lang="zh-CN" altLang="en-US" sz="1600">
                <a:solidFill>
                  <a:srgbClr val="595959"/>
                </a:solidFill>
                <a:latin typeface="微软雅黑" panose="020B0503020204020204" pitchFamily="34" charset="-122"/>
                <a:ea typeface="微软雅黑" panose="020B0503020204020204" pitchFamily="34" charset="-122"/>
                <a:sym typeface="+mn-ea"/>
              </a:rPr>
              <a:t>⽂件 </a:t>
            </a:r>
            <a:r>
              <a:rPr lang="en-US" altLang="zh-CN" sz="1600">
                <a:solidFill>
                  <a:srgbClr val="595959"/>
                </a:solidFill>
                <a:latin typeface="微软雅黑" panose="020B0503020204020204" pitchFamily="34" charset="-122"/>
                <a:ea typeface="微软雅黑" panose="020B0503020204020204" pitchFamily="34" charset="-122"/>
                <a:sym typeface="+mn-ea"/>
              </a:rPr>
              <a: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&lt;link href="/static/css/bootstrapValidator.min.css" rel="stylesheet"&gt;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 </a:t>
            </a:r>
            <a:r>
              <a:rPr lang="zh-CN" altLang="en-US" sz="1600">
                <a:solidFill>
                  <a:srgbClr val="595959"/>
                </a:solidFill>
                <a:latin typeface="微软雅黑" panose="020B0503020204020204" pitchFamily="34" charset="-122"/>
                <a:ea typeface="微软雅黑" panose="020B0503020204020204" pitchFamily="34" charset="-122"/>
                <a:sym typeface="+mn-ea"/>
              </a:rPr>
              <a:t>引⼊</a:t>
            </a:r>
            <a:r>
              <a:rPr lang="en-US" altLang="zh-CN" sz="1600">
                <a:solidFill>
                  <a:srgbClr val="595959"/>
                </a:solidFill>
                <a:latin typeface="微软雅黑" panose="020B0503020204020204" pitchFamily="34" charset="-122"/>
                <a:ea typeface="微软雅黑" panose="020B0503020204020204" pitchFamily="34" charset="-122"/>
                <a:sym typeface="+mn-ea"/>
              </a:rPr>
              <a:t>bootstrapValidator.min.js</a:t>
            </a:r>
            <a:r>
              <a:rPr lang="zh-CN" altLang="en-US" sz="1600">
                <a:solidFill>
                  <a:srgbClr val="595959"/>
                </a:solidFill>
                <a:latin typeface="微软雅黑" panose="020B0503020204020204" pitchFamily="34" charset="-122"/>
                <a:ea typeface="微软雅黑" panose="020B0503020204020204" pitchFamily="34" charset="-122"/>
                <a:sym typeface="+mn-ea"/>
              </a:rPr>
              <a:t>⽂件 </a:t>
            </a:r>
            <a:r>
              <a:rPr lang="en-US" altLang="zh-CN" sz="1600">
                <a:solidFill>
                  <a:srgbClr val="595959"/>
                </a:solidFill>
                <a:latin typeface="微软雅黑" panose="020B0503020204020204" pitchFamily="34" charset="-122"/>
                <a:ea typeface="微软雅黑" panose="020B0503020204020204" pitchFamily="34" charset="-122"/>
                <a:sym typeface="+mn-ea"/>
              </a:rPr>
              <a: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&lt;script src="/static/vendor/bootstrap/js/bootstrap.js"&gt;&lt;/script&gt;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&lt;script src="/static/js/bootstrapValidator.min.js"&gt;&lt;/script&gt;</a:t>
            </a:r>
          </a:p>
        </p:txBody>
      </p:sp>
      <p:sp>
        <p:nvSpPr>
          <p:cNvPr id="24" name="矩形 23"/>
          <p:cNvSpPr/>
          <p:nvPr/>
        </p:nvSpPr>
        <p:spPr>
          <a:xfrm>
            <a:off x="1846734" y="2001297"/>
            <a:ext cx="2328753" cy="419878"/>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910359" y="2016707"/>
            <a:ext cx="2256744"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引入验证插件说明</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4534793" y="2001297"/>
            <a:ext cx="3288605" cy="419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554312" y="2011181"/>
            <a:ext cx="3269086"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注册功能表单字段验证说明</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8133101" y="2001297"/>
            <a:ext cx="2354593" cy="419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152620" y="2001297"/>
            <a:ext cx="2407081"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渲染用户登录状态</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07154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1702717" y="1989634"/>
            <a:ext cx="9202305"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用户注册功能</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的逻辑，能够独立编写代码实现用户注册功能</a:t>
              </a:r>
              <a:endPar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1702718" y="2859915"/>
            <a:ext cx="9145016"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用户中心页展示功能</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的逻辑，能够实现在用户中心页上</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展示账号信息</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收藏记录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浏览记录</a:t>
              </a:r>
              <a:endParaRPr lang="en-GB"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1702718" y="3728081"/>
            <a:ext cx="9145016"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用户登录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与</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退出</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的逻辑，能够实现用户登录与退出功能</a:t>
              </a: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9" name="组合 48"/>
          <p:cNvGrpSpPr/>
          <p:nvPr/>
        </p:nvGrpSpPr>
        <p:grpSpPr>
          <a:xfrm>
            <a:off x="1702718" y="4598365"/>
            <a:ext cx="9145016" cy="685959"/>
            <a:chOff x="978872" y="4108725"/>
            <a:chExt cx="5437064" cy="514350"/>
          </a:xfrm>
        </p:grpSpPr>
        <p:sp>
          <p:nvSpPr>
            <p:cNvPr id="50" name="Pentagon 7"/>
            <p:cNvSpPr/>
            <p:nvPr/>
          </p:nvSpPr>
          <p:spPr bwMode="auto">
            <a:xfrm>
              <a:off x="978872" y="4108725"/>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账号信息修改</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的逻辑，能够实现账号信息修改功能</a:t>
              </a:r>
              <a:endParaRPr lang="en-GB" sz="1600" dirty="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52" name="组合 51"/>
          <p:cNvGrpSpPr/>
          <p:nvPr/>
        </p:nvGrpSpPr>
        <p:grpSpPr>
          <a:xfrm>
            <a:off x="1702717" y="5466982"/>
            <a:ext cx="9145016" cy="685959"/>
            <a:chOff x="978872" y="4108725"/>
            <a:chExt cx="5437064" cy="514350"/>
          </a:xfrm>
        </p:grpSpPr>
        <p:sp>
          <p:nvSpPr>
            <p:cNvPr id="53" name="Pentagon 7"/>
            <p:cNvSpPr/>
            <p:nvPr/>
          </p:nvSpPr>
          <p:spPr bwMode="auto">
            <a:xfrm>
              <a:off x="978872" y="4108725"/>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用户收藏</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取消收藏</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的逻辑，能够实现收藏房源信息和取消收藏房源信息功能</a:t>
              </a:r>
              <a:endParaRPr lang="en-GB" sz="1600" dirty="0">
                <a:solidFill>
                  <a:schemeClr val="accent1"/>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54"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35279494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80602" y="3501802"/>
            <a:ext cx="8607092"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在静态文件</a:t>
            </a:r>
            <a:r>
              <a:rPr lang="en-US" altLang="zh-CN" sz="1800">
                <a:solidFill>
                  <a:srgbClr val="595959"/>
                </a:solidFill>
                <a:latin typeface="微软雅黑" panose="020B0503020204020204" pitchFamily="34" charset="-122"/>
                <a:ea typeface="微软雅黑" panose="020B0503020204020204" pitchFamily="34" charset="-122"/>
              </a:rPr>
              <a:t>login.js</a:t>
            </a:r>
            <a:r>
              <a:rPr lang="zh-CN" altLang="en-US" sz="1800">
                <a:solidFill>
                  <a:srgbClr val="595959"/>
                </a:solidFill>
                <a:latin typeface="微软雅黑" panose="020B0503020204020204" pitchFamily="34" charset="-122"/>
                <a:ea typeface="微软雅黑" panose="020B0503020204020204" pitchFamily="34" charset="-122"/>
              </a:rPr>
              <a:t>中，借助</a:t>
            </a:r>
            <a:r>
              <a:rPr lang="en-US" altLang="zh-CN" sz="1800">
                <a:solidFill>
                  <a:srgbClr val="0075CC"/>
                </a:solidFill>
                <a:latin typeface="微软雅黑" panose="020B0503020204020204" pitchFamily="34" charset="-122"/>
                <a:ea typeface="微软雅黑" panose="020B0503020204020204" pitchFamily="34" charset="-122"/>
              </a:rPr>
              <a:t>BootstrapValidator</a:t>
            </a:r>
            <a:r>
              <a:rPr lang="zh-CN" altLang="en-US" sz="1800">
                <a:solidFill>
                  <a:srgbClr val="0075CC"/>
                </a:solidFill>
                <a:latin typeface="微软雅黑" panose="020B0503020204020204" pitchFamily="34" charset="-122"/>
                <a:ea typeface="微软雅黑" panose="020B0503020204020204" pitchFamily="34" charset="-122"/>
              </a:rPr>
              <a:t>验证</a:t>
            </a:r>
            <a:r>
              <a:rPr lang="zh-CN" altLang="en-US" sz="1800">
                <a:solidFill>
                  <a:srgbClr val="595959"/>
                </a:solidFill>
                <a:latin typeface="微软雅黑" panose="020B0503020204020204" pitchFamily="34" charset="-122"/>
                <a:ea typeface="微软雅黑" panose="020B0503020204020204" pitchFamily="34" charset="-122"/>
              </a:rPr>
              <a:t>插件实现了对</a:t>
            </a:r>
            <a:r>
              <a:rPr lang="zh-CN" altLang="en-US" sz="1800">
                <a:solidFill>
                  <a:srgbClr val="0075CC"/>
                </a:solidFill>
                <a:latin typeface="微软雅黑" panose="020B0503020204020204" pitchFamily="34" charset="-122"/>
                <a:ea typeface="微软雅黑" panose="020B0503020204020204" pitchFamily="34" charset="-122"/>
              </a:rPr>
              <a:t>注册表单</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不同字段的验证</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2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用户注册的前端实现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1846734" y="2001297"/>
            <a:ext cx="2328753" cy="419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910359" y="2016707"/>
            <a:ext cx="2256744"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引入验证插件说明</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4534793" y="2001297"/>
            <a:ext cx="3288605" cy="419878"/>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554312" y="2011181"/>
            <a:ext cx="3269086"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注册功能表单字段验证说明</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8133101" y="2001297"/>
            <a:ext cx="2354593" cy="419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152620" y="2001297"/>
            <a:ext cx="2407081"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渲染用户登录状态</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9" name="组合 18">
            <a:extLst>
              <a:ext uri="{FF2B5EF4-FFF2-40B4-BE49-F238E27FC236}">
                <a16:creationId xmlns:a16="http://schemas.microsoft.com/office/drawing/2014/main" id="{2B542E9E-0ADD-4266-A889-F99B1E170665}"/>
              </a:ext>
            </a:extLst>
          </p:cNvPr>
          <p:cNvGrpSpPr>
            <a:grpSpLocks/>
          </p:cNvGrpSpPr>
          <p:nvPr/>
        </p:nvGrpSpPr>
        <p:grpSpPr bwMode="auto">
          <a:xfrm>
            <a:off x="8615486" y="5118409"/>
            <a:ext cx="2119312" cy="387350"/>
            <a:chOff x="6356350" y="4705038"/>
            <a:chExt cx="2119842" cy="387349"/>
          </a:xfrm>
        </p:grpSpPr>
        <p:pic>
          <p:nvPicPr>
            <p:cNvPr id="30" name="Picture 13" descr="C:\Users\Administrator\Desktop\未标题-2.png">
              <a:hlinkClick r:id="rId3"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32" name="矩形 10">
                <a:hlinkClick r:id="rId3"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33" name="立方体 18">
                <a:hlinkClick r:id="rId3"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 name="半闭框 33">
                <a:hlinkClick r:id="rId3"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35" name="半闭框 34">
                <a:hlinkClick r:id="rId3"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6" name="直接连接符 21">
                <a:hlinkClick r:id="rId3"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7" name="文本框 36"/>
          <p:cNvSpPr txBox="1"/>
          <p:nvPr/>
        </p:nvSpPr>
        <p:spPr>
          <a:xfrm>
            <a:off x="1016506" y="981522"/>
            <a:ext cx="10479299" cy="923330"/>
          </a:xfrm>
          <a:prstGeom prst="rect">
            <a:avLst/>
          </a:prstGeom>
          <a:noFill/>
          <a:ln w="9525">
            <a:noFill/>
          </a:ln>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用户注册</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前端实现</a:t>
            </a:r>
            <a:r>
              <a:rPr lang="zh-CN" altLang="en-US" sz="1800">
                <a:solidFill>
                  <a:srgbClr val="595959"/>
                </a:solidFill>
                <a:latin typeface="微软雅黑" panose="020B0503020204020204" pitchFamily="34" charset="-122"/>
                <a:ea typeface="微软雅黑" panose="020B0503020204020204" pitchFamily="34" charset="-122"/>
              </a:rPr>
              <a:t>分为</a:t>
            </a:r>
            <a:r>
              <a:rPr lang="zh-CN" altLang="en-US" sz="1800">
                <a:solidFill>
                  <a:srgbClr val="0075CC"/>
                </a:solidFill>
                <a:latin typeface="微软雅黑" panose="020B0503020204020204" pitchFamily="34" charset="-122"/>
                <a:ea typeface="微软雅黑" panose="020B0503020204020204" pitchFamily="34" charset="-122"/>
              </a:rPr>
              <a:t>引入验证插件说明</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注册功能表单字段验证说明</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渲染用户登录状态</a:t>
            </a:r>
            <a:r>
              <a:rPr lang="zh-CN" altLang="en-US" sz="1800">
                <a:solidFill>
                  <a:srgbClr val="595959"/>
                </a:solidFill>
                <a:latin typeface="微软雅黑" panose="020B0503020204020204" pitchFamily="34" charset="-122"/>
                <a:ea typeface="微软雅黑" panose="020B0503020204020204" pitchFamily="34" charset="-122"/>
              </a:rPr>
              <a:t>这</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部分对前端逻辑的实现进行介绍。</a:t>
            </a:r>
          </a:p>
        </p:txBody>
      </p:sp>
    </p:spTree>
    <p:extLst>
      <p:ext uri="{BB962C8B-B14F-4D97-AF65-F5344CB8AC3E}">
        <p14:creationId xmlns:p14="http://schemas.microsoft.com/office/powerpoint/2010/main" val="17755492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6734" y="3501802"/>
            <a:ext cx="9073008"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若用户</a:t>
            </a:r>
            <a:r>
              <a:rPr lang="zh-CN" altLang="en-US" sz="1800">
                <a:solidFill>
                  <a:srgbClr val="0075CC"/>
                </a:solidFill>
                <a:latin typeface="微软雅黑" panose="020B0503020204020204" pitchFamily="34" charset="-122"/>
                <a:ea typeface="微软雅黑" panose="020B0503020204020204" pitchFamily="34" charset="-122"/>
              </a:rPr>
              <a:t>填写</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注册信息符合验证规则</a:t>
            </a:r>
            <a:r>
              <a:rPr lang="zh-CN" altLang="en-US" sz="1800">
                <a:solidFill>
                  <a:srgbClr val="595959"/>
                </a:solidFill>
                <a:latin typeface="微软雅黑" panose="020B0503020204020204" pitchFamily="34" charset="-122"/>
                <a:ea typeface="微软雅黑" panose="020B0503020204020204" pitchFamily="34" charset="-122"/>
              </a:rPr>
              <a:t>，则会将</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添加到</a:t>
            </a:r>
            <a:r>
              <a:rPr lang="en-US" altLang="zh-CN" sz="1800">
                <a:solidFill>
                  <a:srgbClr val="0075CC"/>
                </a:solidFill>
                <a:latin typeface="微软雅黑" panose="020B0503020204020204" pitchFamily="34" charset="-122"/>
                <a:ea typeface="微软雅黑" panose="020B0503020204020204" pitchFamily="34" charset="-122"/>
              </a:rPr>
              <a:t>Cookie</a:t>
            </a:r>
            <a:r>
              <a:rPr lang="zh-CN" altLang="en-US" sz="1800">
                <a:solidFill>
                  <a:srgbClr val="595959"/>
                </a:solidFill>
                <a:latin typeface="微软雅黑" panose="020B0503020204020204" pitchFamily="34" charset="-122"/>
                <a:ea typeface="微软雅黑" panose="020B0503020204020204" pitchFamily="34" charset="-122"/>
              </a:rPr>
              <a:t>中，并设置</a:t>
            </a:r>
            <a:r>
              <a:rPr lang="zh-CN" altLang="en-US" sz="1800">
                <a:solidFill>
                  <a:srgbClr val="0075CC"/>
                </a:solidFill>
                <a:latin typeface="微软雅黑" panose="020B0503020204020204" pitchFamily="34" charset="-122"/>
                <a:ea typeface="微软雅黑" panose="020B0503020204020204" pitchFamily="34" charset="-122"/>
              </a:rPr>
              <a:t>过期时间</a:t>
            </a:r>
            <a:r>
              <a:rPr lang="zh-CN" altLang="en-US" sz="1800">
                <a:solidFill>
                  <a:srgbClr val="595959"/>
                </a:solidFill>
                <a:latin typeface="微软雅黑" panose="020B0503020204020204" pitchFamily="34" charset="-122"/>
                <a:ea typeface="微软雅黑" panose="020B0503020204020204" pitchFamily="34" charset="-122"/>
              </a:rPr>
              <a:t>，同时在前端页面的导航栏中</a:t>
            </a:r>
            <a:r>
              <a:rPr lang="zh-CN" altLang="en-US" sz="1800">
                <a:solidFill>
                  <a:srgbClr val="0075CC"/>
                </a:solidFill>
                <a:latin typeface="微软雅黑" panose="020B0503020204020204" pitchFamily="34" charset="-122"/>
                <a:ea typeface="微软雅黑" panose="020B0503020204020204" pitchFamily="34" charset="-122"/>
              </a:rPr>
              <a:t>显示用户名</a:t>
            </a:r>
            <a:r>
              <a:rPr lang="zh-CN" altLang="en-US" sz="1800">
                <a:solidFill>
                  <a:srgbClr val="595959"/>
                </a:solidFill>
                <a:latin typeface="微软雅黑" panose="020B0503020204020204" pitchFamily="34" charset="-122"/>
                <a:ea typeface="微软雅黑" panose="020B0503020204020204" pitchFamily="34" charset="-122"/>
              </a:rPr>
              <a:t>，在每个页面的</a:t>
            </a:r>
            <a:r>
              <a:rPr lang="zh-CN" altLang="en-US" sz="1800">
                <a:solidFill>
                  <a:srgbClr val="0075CC"/>
                </a:solidFill>
                <a:latin typeface="微软雅黑" panose="020B0503020204020204" pitchFamily="34" charset="-122"/>
                <a:ea typeface="微软雅黑" panose="020B0503020204020204" pitchFamily="34" charset="-122"/>
              </a:rPr>
              <a:t>导航栏</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添加用户登录状态</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2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用户注册的前端实现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1846734" y="2001297"/>
            <a:ext cx="2328753" cy="419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910359" y="2016707"/>
            <a:ext cx="2256744"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引入验证插件说明</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4534793" y="2001297"/>
            <a:ext cx="3288605" cy="419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554312" y="2011181"/>
            <a:ext cx="3269086"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注册功能表单字段验证说明</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8133101" y="2001297"/>
            <a:ext cx="2354593" cy="419878"/>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152620" y="2001297"/>
            <a:ext cx="2407081" cy="400110"/>
          </a:xfrm>
          <a:prstGeom prst="rect">
            <a:avLst/>
          </a:prstGeom>
        </p:spPr>
        <p:txBody>
          <a:bodyPr wrap="squar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渲染用户登录状态</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9" name="组合 18">
            <a:extLst>
              <a:ext uri="{FF2B5EF4-FFF2-40B4-BE49-F238E27FC236}">
                <a16:creationId xmlns:a16="http://schemas.microsoft.com/office/drawing/2014/main" id="{2B542E9E-0ADD-4266-A889-F99B1E170665}"/>
              </a:ext>
            </a:extLst>
          </p:cNvPr>
          <p:cNvGrpSpPr>
            <a:grpSpLocks/>
          </p:cNvGrpSpPr>
          <p:nvPr/>
        </p:nvGrpSpPr>
        <p:grpSpPr bwMode="auto">
          <a:xfrm>
            <a:off x="8440389" y="5229994"/>
            <a:ext cx="2119312" cy="387350"/>
            <a:chOff x="6356350" y="4705038"/>
            <a:chExt cx="2119842" cy="387349"/>
          </a:xfrm>
        </p:grpSpPr>
        <p:pic>
          <p:nvPicPr>
            <p:cNvPr id="30" name="Picture 13" descr="C:\Users\Administrator\Desktop\未标题-2.png">
              <a:hlinkClick r:id="rId3"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32" name="矩形 10">
                <a:hlinkClick r:id="rId3"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33" name="立方体 18">
                <a:hlinkClick r:id="rId3"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 name="半闭框 33">
                <a:hlinkClick r:id="rId3"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35" name="半闭框 34">
                <a:hlinkClick r:id="rId3"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6" name="直接连接符 21">
                <a:hlinkClick r:id="rId3"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7" name="文本框 36"/>
          <p:cNvSpPr txBox="1"/>
          <p:nvPr/>
        </p:nvSpPr>
        <p:spPr>
          <a:xfrm>
            <a:off x="1016506" y="981522"/>
            <a:ext cx="10479299" cy="923330"/>
          </a:xfrm>
          <a:prstGeom prst="rect">
            <a:avLst/>
          </a:prstGeom>
          <a:noFill/>
          <a:ln w="9525">
            <a:noFill/>
          </a:ln>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用户注册</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前端实现</a:t>
            </a:r>
            <a:r>
              <a:rPr lang="zh-CN" altLang="en-US" sz="1800">
                <a:solidFill>
                  <a:srgbClr val="595959"/>
                </a:solidFill>
                <a:latin typeface="微软雅黑" panose="020B0503020204020204" pitchFamily="34" charset="-122"/>
                <a:ea typeface="微软雅黑" panose="020B0503020204020204" pitchFamily="34" charset="-122"/>
              </a:rPr>
              <a:t>分为</a:t>
            </a:r>
            <a:r>
              <a:rPr lang="zh-CN" altLang="en-US" sz="1800">
                <a:solidFill>
                  <a:srgbClr val="0075CC"/>
                </a:solidFill>
                <a:latin typeface="微软雅黑" panose="020B0503020204020204" pitchFamily="34" charset="-122"/>
                <a:ea typeface="微软雅黑" panose="020B0503020204020204" pitchFamily="34" charset="-122"/>
              </a:rPr>
              <a:t>引入验证插件说明</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注册功能表单字段验证说明</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渲染用户登录状态</a:t>
            </a:r>
            <a:r>
              <a:rPr lang="zh-CN" altLang="en-US" sz="1800">
                <a:solidFill>
                  <a:srgbClr val="595959"/>
                </a:solidFill>
                <a:latin typeface="微软雅黑" panose="020B0503020204020204" pitchFamily="34" charset="-122"/>
                <a:ea typeface="微软雅黑" panose="020B0503020204020204" pitchFamily="34" charset="-122"/>
              </a:rPr>
              <a:t>这</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部分对前端逻辑的实现进行介绍。</a:t>
            </a:r>
          </a:p>
        </p:txBody>
      </p:sp>
    </p:spTree>
    <p:extLst>
      <p:ext uri="{BB962C8B-B14F-4D97-AF65-F5344CB8AC3E}">
        <p14:creationId xmlns:p14="http://schemas.microsoft.com/office/powerpoint/2010/main" val="20032218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用户中心页展示</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30710" y="2967563"/>
            <a:ext cx="1734820" cy="923330"/>
          </a:xfrm>
          <a:prstGeom prst="rect">
            <a:avLst/>
          </a:prstGeom>
          <a:noFill/>
        </p:spPr>
        <p:txBody>
          <a:bodyPr wrap="square" lIns="91443" tIns="45720" rIns="91443" bIns="45720" rtlCol="0">
            <a:spAutoFit/>
          </a:bodyPr>
          <a:lstStyle/>
          <a:p>
            <a:r>
              <a:rPr lang="en-US" altLang="en-GB" sz="5400" b="1">
                <a:solidFill>
                  <a:srgbClr val="FAFAFA"/>
                </a:solidFill>
                <a:latin typeface="微软雅黑" panose="020B0503020204020204" pitchFamily="34" charset="-122"/>
                <a:ea typeface="微软雅黑" panose="020B0503020204020204" pitchFamily="34" charset="-122"/>
                <a:cs typeface="+mn-ea"/>
                <a:sym typeface="+mn-lt"/>
              </a:rPr>
              <a:t>10.2</a:t>
            </a:r>
            <a:endParaRPr lang="en-US" altLang="en-GB" sz="54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713263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了解</a:t>
            </a:r>
            <a:r>
              <a:rPr lang="zh-CN" altLang="en-US" sz="2000">
                <a:solidFill>
                  <a:srgbClr val="0075CC"/>
                </a:solidFill>
                <a:latin typeface="微软雅黑" panose="020B0503020204020204" pitchFamily="34" charset="-122"/>
                <a:ea typeface="微软雅黑" panose="020B0503020204020204" pitchFamily="34" charset="-122"/>
              </a:rPr>
              <a:t>用户中心页功能的</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逻辑，能够说出用户中心页功能的实现逻辑</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565183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5134" y="1197546"/>
            <a:ext cx="10326655"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在智能租房中，</a:t>
            </a:r>
            <a:r>
              <a:rPr lang="zh-CN" altLang="en-US" sz="1800">
                <a:solidFill>
                  <a:srgbClr val="0075CC"/>
                </a:solidFill>
                <a:latin typeface="微软雅黑" panose="020B0503020204020204" pitchFamily="34" charset="-122"/>
                <a:ea typeface="微软雅黑" panose="020B0503020204020204" pitchFamily="34" charset="-122"/>
              </a:rPr>
              <a:t>用户注册成功</a:t>
            </a:r>
            <a:r>
              <a:rPr lang="zh-CN" altLang="en-US" sz="1800">
                <a:solidFill>
                  <a:srgbClr val="595959"/>
                </a:solidFill>
                <a:latin typeface="微软雅黑" panose="020B0503020204020204" pitchFamily="34" charset="-122"/>
                <a:ea typeface="微软雅黑" panose="020B0503020204020204" pitchFamily="34" charset="-122"/>
              </a:rPr>
              <a:t>后会</a:t>
            </a:r>
            <a:r>
              <a:rPr lang="zh-CN" altLang="en-US" sz="1800">
                <a:solidFill>
                  <a:srgbClr val="0075CC"/>
                </a:solidFill>
                <a:latin typeface="微软雅黑" panose="020B0503020204020204" pitchFamily="34" charset="-122"/>
                <a:ea typeface="微软雅黑" panose="020B0503020204020204" pitchFamily="34" charset="-122"/>
              </a:rPr>
              <a:t>跳转</a:t>
            </a:r>
            <a:r>
              <a:rPr lang="zh-CN" altLang="en-US" sz="1800">
                <a:solidFill>
                  <a:srgbClr val="595959"/>
                </a:solidFill>
                <a:latin typeface="微软雅黑" panose="020B0503020204020204" pitchFamily="34" charset="-122"/>
                <a:ea typeface="微软雅黑" panose="020B0503020204020204" pitchFamily="34" charset="-122"/>
              </a:rPr>
              <a:t>到</a:t>
            </a:r>
            <a:r>
              <a:rPr lang="zh-CN" altLang="en-US" sz="1800">
                <a:solidFill>
                  <a:srgbClr val="0075CC"/>
                </a:solidFill>
                <a:latin typeface="微软雅黑" panose="020B0503020204020204" pitchFamily="34" charset="-122"/>
                <a:ea typeface="微软雅黑" panose="020B0503020204020204" pitchFamily="34" charset="-122"/>
              </a:rPr>
              <a:t>用户中心页</a:t>
            </a:r>
            <a:r>
              <a:rPr lang="zh-CN" altLang="en-US" sz="1800">
                <a:solidFill>
                  <a:srgbClr val="595959"/>
                </a:solidFill>
                <a:latin typeface="微软雅黑" panose="020B0503020204020204" pitchFamily="34" charset="-122"/>
                <a:ea typeface="微软雅黑" panose="020B0503020204020204" pitchFamily="34" charset="-122"/>
              </a:rPr>
              <a:t>。用户中心页的内容可以分为两部分，左半部分用于呈现用户的</a:t>
            </a:r>
            <a:r>
              <a:rPr lang="zh-CN" altLang="en-US" sz="1800">
                <a:solidFill>
                  <a:srgbClr val="0075CC"/>
                </a:solidFill>
                <a:latin typeface="微软雅黑" panose="020B0503020204020204" pitchFamily="34" charset="-122"/>
                <a:ea typeface="微软雅黑" panose="020B0503020204020204" pitchFamily="34" charset="-122"/>
              </a:rPr>
              <a:t>账号信息</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房源收藏信息</a:t>
            </a:r>
            <a:r>
              <a:rPr lang="zh-CN" altLang="en-US" sz="1800">
                <a:solidFill>
                  <a:srgbClr val="595959"/>
                </a:solidFill>
                <a:latin typeface="微软雅黑" panose="020B0503020204020204" pitchFamily="34" charset="-122"/>
                <a:ea typeface="微软雅黑" panose="020B0503020204020204" pitchFamily="34" charset="-122"/>
              </a:rPr>
              <a:t>，右半部分用于呈现用户的</a:t>
            </a:r>
            <a:r>
              <a:rPr lang="zh-CN" altLang="en-US" sz="1800">
                <a:solidFill>
                  <a:srgbClr val="0075CC"/>
                </a:solidFill>
                <a:latin typeface="微软雅黑" panose="020B0503020204020204" pitchFamily="34" charset="-122"/>
                <a:ea typeface="微软雅黑" panose="020B0503020204020204" pitchFamily="34" charset="-122"/>
              </a:rPr>
              <a:t>浏览记录</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8"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9" name="图片 8"/>
          <p:cNvPicPr/>
          <p:nvPr/>
        </p:nvPicPr>
        <p:blipFill>
          <a:blip r:embed="rId3">
            <a:extLst>
              <a:ext uri="{28A0092B-C50C-407E-A947-70E740481C1C}">
                <a14:useLocalDpi xmlns:a14="http://schemas.microsoft.com/office/drawing/2010/main" val="0"/>
              </a:ext>
            </a:extLst>
          </a:blip>
          <a:srcRect/>
          <a:stretch>
            <a:fillRect/>
          </a:stretch>
        </p:blipFill>
        <p:spPr bwMode="auto">
          <a:xfrm>
            <a:off x="3070870" y="2432781"/>
            <a:ext cx="6037083" cy="2986633"/>
          </a:xfrm>
          <a:prstGeom prst="rect">
            <a:avLst/>
          </a:prstGeom>
          <a:noFill/>
          <a:ln>
            <a:noFill/>
          </a:ln>
        </p:spPr>
      </p:pic>
      <p:sp>
        <p:nvSpPr>
          <p:cNvPr id="2" name="圆角矩形 1"/>
          <p:cNvSpPr/>
          <p:nvPr/>
        </p:nvSpPr>
        <p:spPr>
          <a:xfrm>
            <a:off x="3336042" y="4035078"/>
            <a:ext cx="264006"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052936" y="5653753"/>
            <a:ext cx="1005403" cy="338554"/>
          </a:xfrm>
          <a:prstGeom prst="rect">
            <a:avLst/>
          </a:prstGeom>
        </p:spPr>
        <p:txBody>
          <a:bodyPr wrap="none">
            <a:spAutoFit/>
          </a:bodyPr>
          <a:lstStyle/>
          <a:p>
            <a:r>
              <a:rPr lang="zh-CN" altLang="en-US" sz="1600">
                <a:solidFill>
                  <a:srgbClr val="FF0000"/>
                </a:solidFill>
                <a:latin typeface="微软雅黑" panose="020B0503020204020204" pitchFamily="34" charset="-122"/>
                <a:ea typeface="微软雅黑" panose="020B0503020204020204" pitchFamily="34" charset="-122"/>
              </a:rPr>
              <a:t>账号信息</a:t>
            </a:r>
            <a:endParaRPr lang="zh-CN" altLang="en-US" sz="1600">
              <a:solidFill>
                <a:srgbClr val="FF0000"/>
              </a:solidFill>
            </a:endParaRPr>
          </a:p>
        </p:txBody>
      </p:sp>
      <p:cxnSp>
        <p:nvCxnSpPr>
          <p:cNvPr id="13" name="肘形连接符 12"/>
          <p:cNvCxnSpPr>
            <a:stCxn id="3" idx="1"/>
            <a:endCxn id="2" idx="1"/>
          </p:cNvCxnSpPr>
          <p:nvPr/>
        </p:nvCxnSpPr>
        <p:spPr>
          <a:xfrm rot="10800000" flipH="1">
            <a:off x="3052936" y="4611142"/>
            <a:ext cx="283106" cy="1211888"/>
          </a:xfrm>
          <a:prstGeom prst="bentConnector3">
            <a:avLst>
              <a:gd name="adj1" fmla="val -8074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7103318" y="4110112"/>
            <a:ext cx="1728192" cy="122111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35366" y="5653753"/>
            <a:ext cx="1005403" cy="338554"/>
          </a:xfrm>
          <a:prstGeom prst="rect">
            <a:avLst/>
          </a:prstGeom>
        </p:spPr>
        <p:txBody>
          <a:bodyPr wrap="none">
            <a:spAutoFit/>
          </a:bodyPr>
          <a:lstStyle/>
          <a:p>
            <a:r>
              <a:rPr lang="zh-CN" altLang="en-US" sz="1600">
                <a:solidFill>
                  <a:srgbClr val="00B050"/>
                </a:solidFill>
                <a:latin typeface="微软雅黑" panose="020B0503020204020204" pitchFamily="34" charset="-122"/>
                <a:ea typeface="微软雅黑" panose="020B0503020204020204" pitchFamily="34" charset="-122"/>
              </a:rPr>
              <a:t>房源信息</a:t>
            </a:r>
            <a:endParaRPr lang="zh-CN" altLang="en-US" sz="1600">
              <a:solidFill>
                <a:srgbClr val="00B050"/>
              </a:solidFill>
            </a:endParaRPr>
          </a:p>
        </p:txBody>
      </p:sp>
      <p:cxnSp>
        <p:nvCxnSpPr>
          <p:cNvPr id="17" name="肘形连接符 16"/>
          <p:cNvCxnSpPr>
            <a:stCxn id="15" idx="3"/>
            <a:endCxn id="14" idx="3"/>
          </p:cNvCxnSpPr>
          <p:nvPr/>
        </p:nvCxnSpPr>
        <p:spPr>
          <a:xfrm flipV="1">
            <a:off x="8540769" y="4720667"/>
            <a:ext cx="290741" cy="1102363"/>
          </a:xfrm>
          <a:prstGeom prst="bentConnector3">
            <a:avLst>
              <a:gd name="adj1" fmla="val 178627"/>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099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掌握</a:t>
            </a:r>
            <a:r>
              <a:rPr lang="zh-CN" altLang="en-US" sz="2000">
                <a:solidFill>
                  <a:srgbClr val="0075CC"/>
                </a:solidFill>
                <a:latin typeface="微软雅黑" panose="020B0503020204020204" pitchFamily="34" charset="-122"/>
                <a:ea typeface="微软雅黑" panose="020B0503020204020204" pitchFamily="34" charset="-122"/>
                <a:cs typeface="+mn-ea"/>
              </a:rPr>
              <a:t>用户中心页</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的</a:t>
            </a:r>
            <a:r>
              <a:rPr lang="zh-CN" altLang="en-US" sz="2000">
                <a:solidFill>
                  <a:srgbClr val="0075CC"/>
                </a:solidFill>
                <a:latin typeface="微软雅黑" panose="020B0503020204020204" pitchFamily="34" charset="-122"/>
                <a:ea typeface="微软雅黑" panose="020B0503020204020204" pitchFamily="34" charset="-122"/>
                <a:cs typeface="+mn-ea"/>
              </a:rPr>
              <a:t>后端实现逻辑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，能够实现用户中心页展示功能</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2472674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43078" y="2799353"/>
            <a:ext cx="6120679" cy="1754326"/>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用户中心页</a:t>
            </a:r>
            <a:r>
              <a:rPr lang="zh-CN" altLang="en-US" sz="1800">
                <a:solidFill>
                  <a:srgbClr val="595959"/>
                </a:solidFill>
                <a:latin typeface="微软雅黑" panose="020B0503020204020204" pitchFamily="34" charset="-122"/>
                <a:ea typeface="微软雅黑" panose="020B0503020204020204" pitchFamily="34" charset="-122"/>
              </a:rPr>
              <a:t>展示功能与其他页面展示功能的后端逻辑相似，我们只需要从数据库的</a:t>
            </a:r>
            <a:r>
              <a:rPr lang="zh-CN" altLang="en-US" sz="1800">
                <a:solidFill>
                  <a:srgbClr val="0075CC"/>
                </a:solidFill>
                <a:latin typeface="微软雅黑" panose="020B0503020204020204" pitchFamily="34" charset="-122"/>
                <a:ea typeface="微软雅黑" panose="020B0503020204020204" pitchFamily="34" charset="-122"/>
              </a:rPr>
              <a:t>房源数据表</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用户数据表</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当前用户的</a:t>
            </a:r>
            <a:r>
              <a:rPr lang="zh-CN" altLang="en-US" sz="1800">
                <a:solidFill>
                  <a:srgbClr val="0075CC"/>
                </a:solidFill>
                <a:latin typeface="微软雅黑" panose="020B0503020204020204" pitchFamily="34" charset="-122"/>
                <a:ea typeface="微软雅黑" panose="020B0503020204020204" pitchFamily="34" charset="-122"/>
              </a:rPr>
              <a:t>账号信息</a:t>
            </a:r>
            <a:r>
              <a:rPr lang="zh-CN" altLang="en-US" sz="1800">
                <a:solidFill>
                  <a:srgbClr val="595959"/>
                </a:solidFill>
                <a:latin typeface="微软雅黑" panose="020B0503020204020204" pitchFamily="34" charset="-122"/>
                <a:ea typeface="微软雅黑" panose="020B0503020204020204" pitchFamily="34" charset="-122"/>
              </a:rPr>
              <a:t>以及</a:t>
            </a:r>
            <a:r>
              <a:rPr lang="zh-CN" altLang="en-US" sz="1800">
                <a:solidFill>
                  <a:srgbClr val="0075CC"/>
                </a:solidFill>
                <a:latin typeface="微软雅黑" panose="020B0503020204020204" pitchFamily="34" charset="-122"/>
                <a:ea typeface="微软雅黑" panose="020B0503020204020204" pitchFamily="34" charset="-122"/>
              </a:rPr>
              <a:t>浏览记录</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收藏记录</a:t>
            </a:r>
            <a:r>
              <a:rPr lang="zh-CN" altLang="en-US" sz="1800">
                <a:solidFill>
                  <a:srgbClr val="595959"/>
                </a:solidFill>
                <a:latin typeface="微软雅黑" panose="020B0503020204020204" pitchFamily="34" charset="-122"/>
                <a:ea typeface="微软雅黑" panose="020B0503020204020204" pitchFamily="34" charset="-122"/>
              </a:rPr>
              <a:t>，之后将</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结果</a:t>
            </a:r>
            <a:r>
              <a:rPr lang="zh-CN" altLang="en-US" sz="1800">
                <a:solidFill>
                  <a:srgbClr val="0075CC"/>
                </a:solidFill>
                <a:latin typeface="微软雅黑" panose="020B0503020204020204" pitchFamily="34" charset="-122"/>
                <a:ea typeface="微软雅黑" panose="020B0503020204020204" pitchFamily="34" charset="-122"/>
              </a:rPr>
              <a:t>返回</a:t>
            </a:r>
            <a:r>
              <a:rPr lang="zh-CN" altLang="en-US" sz="1800">
                <a:solidFill>
                  <a:srgbClr val="595959"/>
                </a:solidFill>
                <a:latin typeface="微软雅黑" panose="020B0503020204020204" pitchFamily="34" charset="-122"/>
                <a:ea typeface="微软雅黑" panose="020B0503020204020204" pitchFamily="34" charset="-122"/>
              </a:rPr>
              <a:t>至</a:t>
            </a:r>
            <a:r>
              <a:rPr lang="zh-CN" altLang="en-US" sz="1800">
                <a:solidFill>
                  <a:srgbClr val="0075CC"/>
                </a:solidFill>
                <a:latin typeface="微软雅黑" panose="020B0503020204020204" pitchFamily="34" charset="-122"/>
                <a:ea typeface="微软雅黑" panose="020B0503020204020204" pitchFamily="34" charset="-122"/>
              </a:rPr>
              <a:t>后端</a:t>
            </a:r>
            <a:r>
              <a:rPr lang="zh-CN" altLang="en-US" sz="1800">
                <a:solidFill>
                  <a:srgbClr val="595959"/>
                </a:solidFill>
                <a:latin typeface="微软雅黑" panose="020B0503020204020204" pitchFamily="34" charset="-122"/>
                <a:ea typeface="微软雅黑" panose="020B0503020204020204" pitchFamily="34" charset="-122"/>
              </a:rPr>
              <a:t>，再由后端</a:t>
            </a:r>
            <a:r>
              <a:rPr lang="zh-CN" altLang="en-US" sz="1800">
                <a:solidFill>
                  <a:srgbClr val="0075CC"/>
                </a:solidFill>
                <a:latin typeface="微软雅黑" panose="020B0503020204020204" pitchFamily="34" charset="-122"/>
                <a:ea typeface="微软雅黑" panose="020B0503020204020204" pitchFamily="34" charset="-122"/>
              </a:rPr>
              <a:t>渲染</a:t>
            </a:r>
            <a:r>
              <a:rPr lang="zh-CN" altLang="en-US" sz="1800">
                <a:solidFill>
                  <a:srgbClr val="595959"/>
                </a:solidFill>
                <a:latin typeface="微软雅黑" panose="020B0503020204020204" pitchFamily="34" charset="-122"/>
                <a:ea typeface="微软雅黑" panose="020B0503020204020204" pitchFamily="34" charset="-122"/>
              </a:rPr>
              <a:t>到</a:t>
            </a:r>
            <a:r>
              <a:rPr lang="zh-CN" altLang="en-US" sz="1800">
                <a:solidFill>
                  <a:srgbClr val="0075CC"/>
                </a:solidFill>
                <a:latin typeface="微软雅黑" panose="020B0503020204020204" pitchFamily="34" charset="-122"/>
                <a:ea typeface="微软雅黑" panose="020B0503020204020204" pitchFamily="34" charset="-122"/>
              </a:rPr>
              <a:t>模板文件</a:t>
            </a:r>
            <a:r>
              <a:rPr lang="zh-CN" altLang="en-US" sz="1800">
                <a:solidFill>
                  <a:srgbClr val="595959"/>
                </a:solidFill>
                <a:latin typeface="微软雅黑" panose="020B0503020204020204" pitchFamily="34" charset="-122"/>
                <a:ea typeface="微软雅黑" panose="020B0503020204020204" pitchFamily="34" charset="-122"/>
              </a:rPr>
              <a:t>中即可。</a:t>
            </a:r>
          </a:p>
        </p:txBody>
      </p:sp>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1045723" y="2061642"/>
            <a:ext cx="2995709" cy="3229748"/>
          </a:xfrm>
          <a:prstGeom prst="rect">
            <a:avLst/>
          </a:prstGeom>
        </p:spPr>
      </p:pic>
    </p:spTree>
    <p:extLst>
      <p:ext uri="{BB962C8B-B14F-4D97-AF65-F5344CB8AC3E}">
        <p14:creationId xmlns:p14="http://schemas.microsoft.com/office/powerpoint/2010/main" val="5088125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9" name="组合 8"/>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89281"/>
            <a:ext cx="10398663"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为了保证用户账号信息的安全性，需要采用</a:t>
            </a:r>
            <a:r>
              <a:rPr lang="zh-CN" altLang="en-US" sz="1800">
                <a:solidFill>
                  <a:srgbClr val="0075CC"/>
                </a:solidFill>
                <a:latin typeface="微软雅黑" panose="020B0503020204020204" pitchFamily="34" charset="-122"/>
                <a:ea typeface="微软雅黑" panose="020B0503020204020204" pitchFamily="34" charset="-122"/>
              </a:rPr>
              <a:t>POST方式</a:t>
            </a:r>
            <a:r>
              <a:rPr lang="zh-CN" altLang="en-US" sz="1800">
                <a:solidFill>
                  <a:srgbClr val="595959"/>
                </a:solidFill>
                <a:latin typeface="微软雅黑" panose="020B0503020204020204" pitchFamily="34" charset="-122"/>
                <a:ea typeface="微软雅黑" panose="020B0503020204020204" pitchFamily="34" charset="-122"/>
              </a:rPr>
              <a:t>发送请求，并向用户中心页传递用户数据，因此请求页面为</a:t>
            </a:r>
            <a:r>
              <a:rPr lang="zh-CN" altLang="en-US" sz="1800">
                <a:solidFill>
                  <a:srgbClr val="0075CC"/>
                </a:solidFill>
                <a:latin typeface="微软雅黑" panose="020B0503020204020204" pitchFamily="34" charset="-122"/>
                <a:ea typeface="微软雅黑" panose="020B0503020204020204" pitchFamily="34" charset="-122"/>
              </a:rPr>
              <a:t>user_page.html</a:t>
            </a:r>
            <a:r>
              <a:rPr lang="zh-CN" altLang="en-US" sz="1800">
                <a:solidFill>
                  <a:srgbClr val="595959"/>
                </a:solidFill>
                <a:latin typeface="微软雅黑" panose="020B0503020204020204" pitchFamily="34" charset="-122"/>
                <a:ea typeface="微软雅黑" panose="020B0503020204020204" pitchFamily="34" charset="-122"/>
              </a:rPr>
              <a:t>，请求方式为POST，请求地址为</a:t>
            </a:r>
            <a:r>
              <a:rPr lang="zh-CN" altLang="en-US" sz="1800">
                <a:solidFill>
                  <a:srgbClr val="0075CC"/>
                </a:solidFill>
                <a:latin typeface="微软雅黑" panose="020B0503020204020204" pitchFamily="34" charset="-122"/>
                <a:ea typeface="微软雅黑" panose="020B0503020204020204" pitchFamily="34" charset="-122"/>
              </a:rPr>
              <a:t>/user/&lt;name&gt;</a:t>
            </a:r>
            <a:r>
              <a:rPr lang="zh-CN" altLang="en-US" sz="1800">
                <a:solidFill>
                  <a:srgbClr val="595959"/>
                </a:solidFill>
                <a:latin typeface="微软雅黑" panose="020B0503020204020204" pitchFamily="34" charset="-122"/>
                <a:ea typeface="微软雅黑" panose="020B0503020204020204" pitchFamily="34" charset="-122"/>
              </a:rPr>
              <a:t>，其中</a:t>
            </a:r>
            <a:r>
              <a:rPr lang="zh-CN" altLang="en-US" sz="1800">
                <a:solidFill>
                  <a:srgbClr val="0075CC"/>
                </a:solidFill>
                <a:latin typeface="微软雅黑" panose="020B0503020204020204" pitchFamily="34" charset="-122"/>
                <a:ea typeface="微软雅黑" panose="020B0503020204020204" pitchFamily="34" charset="-122"/>
              </a:rPr>
              <a:t>name</a:t>
            </a:r>
            <a:r>
              <a:rPr lang="zh-CN" altLang="en-US" sz="1800">
                <a:solidFill>
                  <a:srgbClr val="595959"/>
                </a:solidFill>
                <a:latin typeface="微软雅黑" panose="020B0503020204020204" pitchFamily="34" charset="-122"/>
                <a:ea typeface="微软雅黑" panose="020B0503020204020204" pitchFamily="34" charset="-122"/>
              </a:rPr>
              <a:t>代表</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返回的数据</a:t>
            </a:r>
            <a:r>
              <a:rPr lang="zh-CN" altLang="en-US" sz="1800">
                <a:solidFill>
                  <a:srgbClr val="595959"/>
                </a:solidFill>
                <a:latin typeface="微软雅黑" panose="020B0503020204020204" pitchFamily="34" charset="-122"/>
                <a:ea typeface="微软雅黑" panose="020B0503020204020204" pitchFamily="34" charset="-122"/>
              </a:rPr>
              <a:t>为包含用户信息的</a:t>
            </a:r>
            <a:r>
              <a:rPr lang="zh-CN" altLang="en-US" sz="1800">
                <a:solidFill>
                  <a:srgbClr val="0075CC"/>
                </a:solidFill>
                <a:latin typeface="微软雅黑" panose="020B0503020204020204" pitchFamily="34" charset="-122"/>
                <a:ea typeface="微软雅黑" panose="020B0503020204020204" pitchFamily="34" charset="-122"/>
              </a:rPr>
              <a:t>用户对象</a:t>
            </a:r>
            <a:r>
              <a:rPr lang="zh-CN" altLang="en-US" sz="1800">
                <a:solidFill>
                  <a:srgbClr val="595959"/>
                </a:solidFill>
                <a:latin typeface="微软雅黑" panose="020B0503020204020204" pitchFamily="34" charset="-122"/>
                <a:ea typeface="微软雅黑" panose="020B0503020204020204" pitchFamily="34" charset="-122"/>
              </a:rPr>
              <a:t>和包含房源信息的</a:t>
            </a:r>
            <a:r>
              <a:rPr lang="zh-CN" altLang="en-US" sz="1800">
                <a:solidFill>
                  <a:srgbClr val="0075CC"/>
                </a:solidFill>
                <a:latin typeface="微软雅黑" panose="020B0503020204020204" pitchFamily="34" charset="-122"/>
                <a:ea typeface="微软雅黑" panose="020B0503020204020204" pitchFamily="34" charset="-122"/>
              </a:rPr>
              <a:t>房源对象</a:t>
            </a:r>
            <a:r>
              <a:rPr lang="zh-CN" altLang="en-US" sz="1800">
                <a:solidFill>
                  <a:srgbClr val="595959"/>
                </a:solidFill>
                <a:latin typeface="微软雅黑" panose="020B0503020204020204" pitchFamily="34" charset="-122"/>
                <a:ea typeface="微软雅黑" panose="020B0503020204020204" pitchFamily="34" charset="-122"/>
              </a:rPr>
              <a:t>。</a:t>
            </a:r>
          </a:p>
        </p:txBody>
      </p:sp>
      <p:graphicFrame>
        <p:nvGraphicFramePr>
          <p:cNvPr id="13" name="表格 12"/>
          <p:cNvGraphicFramePr>
            <a:graphicFrameLocks noGrp="1"/>
          </p:cNvGraphicFramePr>
          <p:nvPr>
            <p:extLst>
              <p:ext uri="{D42A27DB-BD31-4B8C-83A1-F6EECF244321}">
                <p14:modId xmlns:p14="http://schemas.microsoft.com/office/powerpoint/2010/main" val="1890603976"/>
              </p:ext>
            </p:extLst>
          </p:nvPr>
        </p:nvGraphicFramePr>
        <p:xfrm>
          <a:off x="2753326" y="3358941"/>
          <a:ext cx="6942279" cy="2304255"/>
        </p:xfrm>
        <a:graphic>
          <a:graphicData uri="http://schemas.openxmlformats.org/drawingml/2006/table">
            <a:tbl>
              <a:tblPr/>
              <a:tblGrid>
                <a:gridCol w="1901719">
                  <a:extLst>
                    <a:ext uri="{9D8B030D-6E8A-4147-A177-3AD203B41FA5}">
                      <a16:colId xmlns:a16="http://schemas.microsoft.com/office/drawing/2014/main" val="3778545926"/>
                    </a:ext>
                  </a:extLst>
                </a:gridCol>
                <a:gridCol w="5040560">
                  <a:extLst>
                    <a:ext uri="{9D8B030D-6E8A-4147-A177-3AD203B41FA5}">
                      <a16:colId xmlns:a16="http://schemas.microsoft.com/office/drawing/2014/main" val="2034797012"/>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请求页面</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user_page.html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POST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/user/&lt;name&gt;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用户对象和房源对象</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bl>
          </a:graphicData>
        </a:graphic>
      </p:graphicFrame>
    </p:spTree>
    <p:extLst>
      <p:ext uri="{BB962C8B-B14F-4D97-AF65-F5344CB8AC3E}">
        <p14:creationId xmlns:p14="http://schemas.microsoft.com/office/powerpoint/2010/main" val="277002774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9" name="组合 8"/>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89281"/>
            <a:ext cx="10398663" cy="50783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用户对象</a:t>
            </a:r>
            <a:r>
              <a:rPr lang="zh-CN" altLang="en-US" sz="1800">
                <a:solidFill>
                  <a:srgbClr val="595959"/>
                </a:solidFill>
                <a:latin typeface="微软雅黑" panose="020B0503020204020204" pitchFamily="34" charset="-122"/>
                <a:ea typeface="微软雅黑" panose="020B0503020204020204" pitchFamily="34" charset="-122"/>
              </a:rPr>
              <a:t>包含的</a:t>
            </a:r>
            <a:r>
              <a:rPr lang="zh-CN" altLang="en-US" sz="1800">
                <a:solidFill>
                  <a:srgbClr val="0075CC"/>
                </a:solidFill>
                <a:latin typeface="微软雅黑" panose="020B0503020204020204" pitchFamily="34" charset="-122"/>
                <a:ea typeface="微软雅黑" panose="020B0503020204020204" pitchFamily="34" charset="-122"/>
              </a:rPr>
              <a:t>字段</a:t>
            </a:r>
            <a:r>
              <a:rPr lang="zh-CN" altLang="en-US" sz="1800">
                <a:solidFill>
                  <a:srgbClr val="595959"/>
                </a:solidFill>
                <a:latin typeface="微软雅黑" panose="020B0503020204020204" pitchFamily="34" charset="-122"/>
                <a:ea typeface="微软雅黑" panose="020B0503020204020204" pitchFamily="34" charset="-122"/>
              </a:rPr>
              <a:t>如下所示。</a:t>
            </a:r>
          </a:p>
        </p:txBody>
      </p:sp>
      <p:graphicFrame>
        <p:nvGraphicFramePr>
          <p:cNvPr id="13" name="表格 12"/>
          <p:cNvGraphicFramePr>
            <a:graphicFrameLocks noGrp="1"/>
          </p:cNvGraphicFramePr>
          <p:nvPr>
            <p:extLst>
              <p:ext uri="{D42A27DB-BD31-4B8C-83A1-F6EECF244321}">
                <p14:modId xmlns:p14="http://schemas.microsoft.com/office/powerpoint/2010/main" val="388024319"/>
              </p:ext>
            </p:extLst>
          </p:nvPr>
        </p:nvGraphicFramePr>
        <p:xfrm>
          <a:off x="2753327" y="2781722"/>
          <a:ext cx="6942278" cy="2765106"/>
        </p:xfrm>
        <a:graphic>
          <a:graphicData uri="http://schemas.openxmlformats.org/drawingml/2006/table">
            <a:tbl>
              <a:tblPr/>
              <a:tblGrid>
                <a:gridCol w="1101764">
                  <a:extLst>
                    <a:ext uri="{9D8B030D-6E8A-4147-A177-3AD203B41FA5}">
                      <a16:colId xmlns:a16="http://schemas.microsoft.com/office/drawing/2014/main" val="3778545926"/>
                    </a:ext>
                  </a:extLst>
                </a:gridCol>
                <a:gridCol w="2920257">
                  <a:extLst>
                    <a:ext uri="{9D8B030D-6E8A-4147-A177-3AD203B41FA5}">
                      <a16:colId xmlns:a16="http://schemas.microsoft.com/office/drawing/2014/main" val="2034797012"/>
                    </a:ext>
                  </a:extLst>
                </a:gridCol>
                <a:gridCol w="2920257">
                  <a:extLst>
                    <a:ext uri="{9D8B030D-6E8A-4147-A177-3AD203B41FA5}">
                      <a16:colId xmlns:a16="http://schemas.microsoft.com/office/drawing/2014/main" val="1847653821"/>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字段</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类型</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en-US" altLang="zh-CN" sz="1600" kern="1200">
                          <a:solidFill>
                            <a:schemeClr val="tx1"/>
                          </a:solidFill>
                          <a:effectLst/>
                          <a:latin typeface="微软雅黑" panose="020B0503020204020204" pitchFamily="34" charset="-122"/>
                          <a:ea typeface="微软雅黑" panose="020B0503020204020204" pitchFamily="34" charset="-122"/>
                          <a:cs typeface="+mn-cs"/>
                        </a:rPr>
                        <a:t>id</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altLang="zh-CN" sz="1600" kern="1200">
                          <a:solidFill>
                            <a:schemeClr val="tx1"/>
                          </a:solidFill>
                          <a:effectLst/>
                          <a:latin typeface="微软雅黑" panose="020B0503020204020204" pitchFamily="34" charset="-122"/>
                          <a:ea typeface="微软雅黑" panose="020B0503020204020204" pitchFamily="34" charset="-122"/>
                          <a:cs typeface="+mn-cs"/>
                        </a:rPr>
                        <a:t>int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altLang="en-US" sz="1600" kern="1200">
                          <a:solidFill>
                            <a:schemeClr val="tx1"/>
                          </a:solidFill>
                          <a:effectLst/>
                          <a:latin typeface="微软雅黑" panose="020B0503020204020204" pitchFamily="34" charset="-122"/>
                          <a:ea typeface="微软雅黑" panose="020B0503020204020204" pitchFamily="34" charset="-122"/>
                          <a:cs typeface="+mn-cs"/>
                        </a:rPr>
                        <a:t>用户</a:t>
                      </a:r>
                      <a:r>
                        <a:rPr lang="en-US" altLang="zh-CN" sz="1600" kern="1200">
                          <a:solidFill>
                            <a:schemeClr val="tx1"/>
                          </a:solidFill>
                          <a:effectLst/>
                          <a:latin typeface="微软雅黑" panose="020B0503020204020204" pitchFamily="34" charset="-122"/>
                          <a:ea typeface="微软雅黑" panose="020B0503020204020204" pitchFamily="34" charset="-122"/>
                          <a:cs typeface="+mn-cs"/>
                        </a:rPr>
                        <a:t>ID</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name</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str</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用户名</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password</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str</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密码</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email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str</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邮箱地址</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addr</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str</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用户住址</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73043730"/>
                  </a:ext>
                </a:extLst>
              </a:tr>
            </a:tbl>
          </a:graphicData>
        </a:graphic>
      </p:graphicFrame>
    </p:spTree>
    <p:extLst>
      <p:ext uri="{BB962C8B-B14F-4D97-AF65-F5344CB8AC3E}">
        <p14:creationId xmlns:p14="http://schemas.microsoft.com/office/powerpoint/2010/main" val="84177570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9" name="组合 8"/>
          <p:cNvGrpSpPr/>
          <p:nvPr/>
        </p:nvGrpSpPr>
        <p:grpSpPr>
          <a:xfrm>
            <a:off x="1045025" y="981522"/>
            <a:ext cx="1953837"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接口设计</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89281"/>
            <a:ext cx="10398663" cy="50783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房源对象</a:t>
            </a:r>
            <a:r>
              <a:rPr lang="zh-CN" altLang="en-US" sz="1800">
                <a:solidFill>
                  <a:srgbClr val="595959"/>
                </a:solidFill>
                <a:latin typeface="微软雅黑" panose="020B0503020204020204" pitchFamily="34" charset="-122"/>
                <a:ea typeface="微软雅黑" panose="020B0503020204020204" pitchFamily="34" charset="-122"/>
              </a:rPr>
              <a:t>包含的</a:t>
            </a:r>
            <a:r>
              <a:rPr lang="zh-CN" altLang="en-US" sz="1800">
                <a:solidFill>
                  <a:srgbClr val="0075CC"/>
                </a:solidFill>
                <a:latin typeface="微软雅黑" panose="020B0503020204020204" pitchFamily="34" charset="-122"/>
                <a:ea typeface="微软雅黑" panose="020B0503020204020204" pitchFamily="34" charset="-122"/>
              </a:rPr>
              <a:t>字段</a:t>
            </a:r>
            <a:r>
              <a:rPr lang="zh-CN" altLang="en-US" sz="1800">
                <a:solidFill>
                  <a:srgbClr val="595959"/>
                </a:solidFill>
                <a:latin typeface="微软雅黑" panose="020B0503020204020204" pitchFamily="34" charset="-122"/>
                <a:ea typeface="微软雅黑" panose="020B0503020204020204" pitchFamily="34" charset="-122"/>
              </a:rPr>
              <a:t>如下所示。</a:t>
            </a:r>
          </a:p>
        </p:txBody>
      </p:sp>
      <p:graphicFrame>
        <p:nvGraphicFramePr>
          <p:cNvPr id="13" name="表格 12"/>
          <p:cNvGraphicFramePr>
            <a:graphicFrameLocks noGrp="1"/>
          </p:cNvGraphicFramePr>
          <p:nvPr>
            <p:extLst>
              <p:ext uri="{D42A27DB-BD31-4B8C-83A1-F6EECF244321}">
                <p14:modId xmlns:p14="http://schemas.microsoft.com/office/powerpoint/2010/main" val="2395200388"/>
              </p:ext>
            </p:extLst>
          </p:nvPr>
        </p:nvGraphicFramePr>
        <p:xfrm>
          <a:off x="2753327" y="2781722"/>
          <a:ext cx="6942278" cy="2765106"/>
        </p:xfrm>
        <a:graphic>
          <a:graphicData uri="http://schemas.openxmlformats.org/drawingml/2006/table">
            <a:tbl>
              <a:tblPr/>
              <a:tblGrid>
                <a:gridCol w="1101764">
                  <a:extLst>
                    <a:ext uri="{9D8B030D-6E8A-4147-A177-3AD203B41FA5}">
                      <a16:colId xmlns:a16="http://schemas.microsoft.com/office/drawing/2014/main" val="3778545926"/>
                    </a:ext>
                  </a:extLst>
                </a:gridCol>
                <a:gridCol w="2920257">
                  <a:extLst>
                    <a:ext uri="{9D8B030D-6E8A-4147-A177-3AD203B41FA5}">
                      <a16:colId xmlns:a16="http://schemas.microsoft.com/office/drawing/2014/main" val="2034797012"/>
                    </a:ext>
                  </a:extLst>
                </a:gridCol>
                <a:gridCol w="2920257">
                  <a:extLst>
                    <a:ext uri="{9D8B030D-6E8A-4147-A177-3AD203B41FA5}">
                      <a16:colId xmlns:a16="http://schemas.microsoft.com/office/drawing/2014/main" val="1847653821"/>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字段</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类型</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id</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int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房源</a:t>
                      </a:r>
                      <a:r>
                        <a:rPr lang="en-US" sz="1600" kern="1200">
                          <a:solidFill>
                            <a:schemeClr val="tx1"/>
                          </a:solidFill>
                          <a:effectLst/>
                          <a:latin typeface="微软雅黑" panose="020B0503020204020204" pitchFamily="34" charset="-122"/>
                          <a:ea typeface="微软雅黑" panose="020B0503020204020204" pitchFamily="34" charset="-122"/>
                          <a:cs typeface="+mn-cs"/>
                        </a:rPr>
                        <a:t>ID</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27006422"/>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title</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str</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房源标题</a:t>
                      </a: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20338055"/>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rooms</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str</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房源户型</a:t>
                      </a: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83326776"/>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area</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int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建筑面积</a:t>
                      </a: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14945912"/>
                  </a:ext>
                </a:extLst>
              </a:tr>
              <a:tr h="460851">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price</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int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zh-CN" sz="1600" kern="1200">
                          <a:solidFill>
                            <a:schemeClr val="tx1"/>
                          </a:solidFill>
                          <a:effectLst/>
                          <a:latin typeface="微软雅黑" panose="020B0503020204020204" pitchFamily="34" charset="-122"/>
                          <a:ea typeface="微软雅黑" panose="020B0503020204020204" pitchFamily="34" charset="-122"/>
                          <a:cs typeface="+mn-cs"/>
                        </a:rPr>
                        <a:t>房源价格</a:t>
                      </a:r>
                    </a:p>
                  </a:txBody>
                  <a:tcPr marL="68580" marR="68580" marT="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82832768"/>
                  </a:ext>
                </a:extLst>
              </a:tr>
            </a:tbl>
          </a:graphicData>
        </a:graphic>
      </p:graphicFrame>
    </p:spTree>
    <p:extLst>
      <p:ext uri="{BB962C8B-B14F-4D97-AF65-F5344CB8AC3E}">
        <p14:creationId xmlns:p14="http://schemas.microsoft.com/office/powerpoint/2010/main" val="239254019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1702717" y="2405239"/>
            <a:ext cx="9202305" cy="688077"/>
            <a:chOff x="978872" y="1800499"/>
            <a:chExt cx="5471124" cy="515938"/>
          </a:xfrm>
        </p:grpSpPr>
        <p:sp>
          <p:nvSpPr>
            <p:cNvPr id="41" name="Pentagon 3"/>
            <p:cNvSpPr/>
            <p:nvPr/>
          </p:nvSpPr>
          <p:spPr bwMode="auto">
            <a:xfrm>
              <a:off x="978872" y="1800499"/>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添加浏览记录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清空浏览记录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的逻辑，能够实现用户浏览记录管理功能</a:t>
              </a:r>
            </a:p>
          </p:txBody>
        </p:sp>
        <p:sp>
          <p:nvSpPr>
            <p:cNvPr id="4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3" name="组合 42"/>
          <p:cNvGrpSpPr/>
          <p:nvPr/>
        </p:nvGrpSpPr>
        <p:grpSpPr>
          <a:xfrm>
            <a:off x="1702718" y="3275520"/>
            <a:ext cx="9145016" cy="685959"/>
            <a:chOff x="978872" y="2570437"/>
            <a:chExt cx="5437064" cy="514350"/>
          </a:xfrm>
        </p:grpSpPr>
        <p:sp>
          <p:nvSpPr>
            <p:cNvPr id="44" name="Pentagon 5"/>
            <p:cNvSpPr/>
            <p:nvPr/>
          </p:nvSpPr>
          <p:spPr bwMode="auto">
            <a:xfrm>
              <a:off x="978872" y="2570437"/>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协同过滤算法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基于物品的协同过滤算法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基于用户的协同过滤算法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的核心思想</a:t>
              </a:r>
            </a:p>
          </p:txBody>
        </p:sp>
        <p:sp>
          <p:nvSpPr>
            <p:cNvPr id="4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6" name="组合 45"/>
          <p:cNvGrpSpPr/>
          <p:nvPr/>
        </p:nvGrpSpPr>
        <p:grpSpPr>
          <a:xfrm>
            <a:off x="1702718" y="4143686"/>
            <a:ext cx="9145016" cy="688077"/>
            <a:chOff x="978872" y="3338787"/>
            <a:chExt cx="5437064" cy="515938"/>
          </a:xfrm>
        </p:grpSpPr>
        <p:sp>
          <p:nvSpPr>
            <p:cNvPr id="4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皮尔逊相关系数</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，能够结合皮尔逊相关系数的值说出相关性</a:t>
              </a:r>
            </a:p>
          </p:txBody>
        </p:sp>
        <p:sp>
          <p:nvSpPr>
            <p:cNvPr id="4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49" name="组合 48"/>
          <p:cNvGrpSpPr/>
          <p:nvPr/>
        </p:nvGrpSpPr>
        <p:grpSpPr>
          <a:xfrm>
            <a:off x="1702718" y="5013970"/>
            <a:ext cx="9145016" cy="685959"/>
            <a:chOff x="978872" y="4108725"/>
            <a:chExt cx="5437064" cy="514350"/>
          </a:xfrm>
        </p:grpSpPr>
        <p:sp>
          <p:nvSpPr>
            <p:cNvPr id="50" name="Pentagon 7"/>
            <p:cNvSpPr/>
            <p:nvPr/>
          </p:nvSpPr>
          <p:spPr bwMode="auto">
            <a:xfrm>
              <a:off x="978872" y="4108725"/>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智能推荐</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的逻辑，能够基于用户的</a:t>
              </a:r>
              <a:r>
                <a:rPr lang="zh-CN" altLang="en-US" sz="16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协同推荐算法</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实现智能推荐的功能</a:t>
              </a:r>
            </a:p>
          </p:txBody>
        </p:sp>
        <p:sp>
          <p:nvSpPr>
            <p:cNvPr id="5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0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8157887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9" name="组合 8"/>
          <p:cNvGrpSpPr/>
          <p:nvPr/>
        </p:nvGrpSpPr>
        <p:grpSpPr>
          <a:xfrm>
            <a:off x="1045025" y="981522"/>
            <a:ext cx="3970061" cy="648072"/>
            <a:chOff x="1115236" y="981522"/>
            <a:chExt cx="2732370" cy="648072"/>
          </a:xfrm>
        </p:grpSpPr>
        <p:sp>
          <p:nvSpPr>
            <p:cNvPr id="10" name="圆角矩形 9"/>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获取用户数据和房源数据</a:t>
              </a:r>
            </a:p>
          </p:txBody>
        </p:sp>
      </p:grpSp>
      <p:sp>
        <p:nvSpPr>
          <p:cNvPr id="12" name="椭圆 11"/>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220838" y="3089722"/>
            <a:ext cx="5142079"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user.py</a:t>
            </a:r>
            <a:r>
              <a:rPr lang="zh-CN" altLang="en-US" sz="1800">
                <a:solidFill>
                  <a:srgbClr val="595959"/>
                </a:solidFill>
                <a:latin typeface="微软雅黑" panose="020B0503020204020204" pitchFamily="34" charset="-122"/>
                <a:ea typeface="微软雅黑" panose="020B0503020204020204" pitchFamily="34" charset="-122"/>
              </a:rPr>
              <a:t>文件中编写后端逻辑的代码，用于</a:t>
            </a:r>
            <a:r>
              <a:rPr lang="zh-CN" altLang="en-US" sz="1800">
                <a:solidFill>
                  <a:srgbClr val="0075CC"/>
                </a:solidFill>
                <a:latin typeface="微软雅黑" panose="020B0503020204020204" pitchFamily="34" charset="-122"/>
                <a:ea typeface="微软雅黑" panose="020B0503020204020204" pitchFamily="34" charset="-122"/>
              </a:rPr>
              <a:t>获取当前用户</a:t>
            </a:r>
            <a:r>
              <a:rPr lang="zh-CN" altLang="en-US" sz="1800">
                <a:solidFill>
                  <a:srgbClr val="595959"/>
                </a:solidFill>
                <a:latin typeface="微软雅黑" panose="020B0503020204020204" pitchFamily="34" charset="-122"/>
                <a:ea typeface="微软雅黑" panose="020B0503020204020204" pitchFamily="34" charset="-122"/>
              </a:rPr>
              <a:t>的数据以及当前用户</a:t>
            </a:r>
            <a:r>
              <a:rPr lang="zh-CN" altLang="en-US" sz="1800">
                <a:solidFill>
                  <a:srgbClr val="0075CC"/>
                </a:solidFill>
                <a:latin typeface="微软雅黑" panose="020B0503020204020204" pitchFamily="34" charset="-122"/>
                <a:ea typeface="微软雅黑" panose="020B0503020204020204" pitchFamily="34" charset="-122"/>
              </a:rPr>
              <a:t>浏览</a:t>
            </a:r>
            <a:r>
              <a:rPr lang="zh-CN" altLang="en-US" sz="1800">
                <a:solidFill>
                  <a:srgbClr val="595959"/>
                </a:solidFill>
                <a:latin typeface="微软雅黑" panose="020B0503020204020204" pitchFamily="34" charset="-122"/>
                <a:ea typeface="微软雅黑" panose="020B0503020204020204" pitchFamily="34" charset="-122"/>
              </a:rPr>
              <a:t>或</a:t>
            </a:r>
            <a:r>
              <a:rPr lang="zh-CN" altLang="en-US" sz="1800">
                <a:solidFill>
                  <a:srgbClr val="0075CC"/>
                </a:solidFill>
                <a:latin typeface="微软雅黑" panose="020B0503020204020204" pitchFamily="34" charset="-122"/>
                <a:ea typeface="微软雅黑" panose="020B0503020204020204" pitchFamily="34" charset="-122"/>
              </a:rPr>
              <a:t>收藏</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a:t>
            </a:r>
          </a:p>
        </p:txBody>
      </p:sp>
      <p:grpSp>
        <p:nvGrpSpPr>
          <p:cNvPr id="14" name="组合 18">
            <a:extLst>
              <a:ext uri="{FF2B5EF4-FFF2-40B4-BE49-F238E27FC236}">
                <a16:creationId xmlns:a16="http://schemas.microsoft.com/office/drawing/2014/main" id="{2B542E9E-0ADD-4266-A889-F99B1E170665}"/>
              </a:ext>
            </a:extLst>
          </p:cNvPr>
          <p:cNvGrpSpPr>
            <a:grpSpLocks/>
          </p:cNvGrpSpPr>
          <p:nvPr/>
        </p:nvGrpSpPr>
        <p:grpSpPr bwMode="auto">
          <a:xfrm>
            <a:off x="8243605" y="5374010"/>
            <a:ext cx="2119312" cy="387350"/>
            <a:chOff x="6356350" y="4705038"/>
            <a:chExt cx="2119842" cy="387349"/>
          </a:xfrm>
        </p:grpSpPr>
        <p:pic>
          <p:nvPicPr>
            <p:cNvPr id="15" name="Picture 13" descr="C:\Users\Administrator\Desktop\未标题-2.png">
              <a:hlinkClick r:id="rId3"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7" name="矩形 10">
                <a:hlinkClick r:id="rId3"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8" name="立方体 18">
                <a:hlinkClick r:id="rId3"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 name="半闭框 18">
                <a:hlinkClick r:id="rId3"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0" name="半闭框 19">
                <a:hlinkClick r:id="rId3"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1" name="直接连接符 21">
                <a:hlinkClick r:id="rId3"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22" name="图片 21"/>
          <p:cNvPicPr>
            <a:picLocks noChangeAspect="1"/>
          </p:cNvPicPr>
          <p:nvPr/>
        </p:nvPicPr>
        <p:blipFill>
          <a:blip r:embed="rId5"/>
          <a:stretch>
            <a:fillRect/>
          </a:stretch>
        </p:blipFill>
        <p:spPr>
          <a:xfrm>
            <a:off x="1045025" y="2144262"/>
            <a:ext cx="2995709" cy="3229748"/>
          </a:xfrm>
          <a:prstGeom prst="rect">
            <a:avLst/>
          </a:prstGeom>
        </p:spPr>
      </p:pic>
    </p:spTree>
    <p:extLst>
      <p:ext uri="{BB962C8B-B14F-4D97-AF65-F5344CB8AC3E}">
        <p14:creationId xmlns:p14="http://schemas.microsoft.com/office/powerpoint/2010/main" val="79645016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用户中心页</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前端实现逻辑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，能够归纳用户中心页展示功能的前端实现流程</a:t>
            </a: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用户中心页展示的前端实现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252777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3038" y="2904097"/>
            <a:ext cx="6048671" cy="2585323"/>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后端</a:t>
            </a:r>
            <a:r>
              <a:rPr lang="zh-CN" altLang="en-US" sz="1800">
                <a:solidFill>
                  <a:srgbClr val="0075CC"/>
                </a:solidFill>
                <a:latin typeface="微软雅黑" panose="020B0503020204020204" pitchFamily="34" charset="-122"/>
                <a:ea typeface="微软雅黑" panose="020B0503020204020204" pitchFamily="34" charset="-122"/>
              </a:rPr>
              <a:t>获取用户对象</a:t>
            </a:r>
            <a:r>
              <a:rPr lang="en-US" altLang="zh-CN" sz="1800">
                <a:solidFill>
                  <a:srgbClr val="0075CC"/>
                </a:solidFill>
                <a:latin typeface="微软雅黑" panose="020B0503020204020204" pitchFamily="34" charset="-122"/>
                <a:ea typeface="微软雅黑" panose="020B0503020204020204" pitchFamily="34" charset="-122"/>
              </a:rPr>
              <a:t>user</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房源对象</a:t>
            </a:r>
            <a:r>
              <a:rPr lang="en-US" altLang="zh-CN" sz="1800">
                <a:solidFill>
                  <a:srgbClr val="0075CC"/>
                </a:solidFill>
                <a:latin typeface="微软雅黑" panose="020B0503020204020204" pitchFamily="34" charset="-122"/>
                <a:ea typeface="微软雅黑" panose="020B0503020204020204" pitchFamily="34" charset="-122"/>
              </a:rPr>
              <a:t>house</a:t>
            </a:r>
            <a:r>
              <a:rPr lang="zh-CN" altLang="en-US" sz="1800">
                <a:solidFill>
                  <a:srgbClr val="595959"/>
                </a:solidFill>
                <a:latin typeface="微软雅黑" panose="020B0503020204020204" pitchFamily="34" charset="-122"/>
                <a:ea typeface="微软雅黑" panose="020B0503020204020204" pitchFamily="34" charset="-122"/>
              </a:rPr>
              <a:t>后，需要交由前端将获取的数据渲染到模板文件</a:t>
            </a:r>
            <a:r>
              <a:rPr lang="en-US" altLang="zh-CN" sz="1800">
                <a:solidFill>
                  <a:srgbClr val="0075CC"/>
                </a:solidFill>
                <a:latin typeface="微软雅黑" panose="020B0503020204020204" pitchFamily="34" charset="-122"/>
                <a:ea typeface="微软雅黑" panose="020B0503020204020204" pitchFamily="34" charset="-122"/>
              </a:rPr>
              <a:t>user_page.html</a:t>
            </a:r>
            <a:r>
              <a:rPr lang="zh-CN" altLang="en-US" sz="1800">
                <a:solidFill>
                  <a:srgbClr val="595959"/>
                </a:solidFill>
                <a:latin typeface="微软雅黑" panose="020B0503020204020204" pitchFamily="34" charset="-122"/>
                <a:ea typeface="微软雅黑" panose="020B0503020204020204" pitchFamily="34" charset="-122"/>
              </a:rPr>
              <a:t>中。在</a:t>
            </a:r>
            <a:r>
              <a:rPr lang="en-US" altLang="zh-CN" sz="1800">
                <a:solidFill>
                  <a:srgbClr val="595959"/>
                </a:solidFill>
                <a:latin typeface="微软雅黑" panose="020B0503020204020204" pitchFamily="34" charset="-122"/>
                <a:ea typeface="微软雅黑" panose="020B0503020204020204" pitchFamily="34" charset="-122"/>
              </a:rPr>
              <a:t>user_page.html</a:t>
            </a:r>
            <a:r>
              <a:rPr lang="zh-CN" altLang="en-US" sz="1800">
                <a:solidFill>
                  <a:srgbClr val="595959"/>
                </a:solidFill>
                <a:latin typeface="微软雅黑" panose="020B0503020204020204" pitchFamily="34" charset="-122"/>
                <a:ea typeface="微软雅黑" panose="020B0503020204020204" pitchFamily="34" charset="-122"/>
              </a:rPr>
              <a:t>文件中查询</a:t>
            </a:r>
            <a:r>
              <a:rPr lang="en-US" altLang="zh-CN" sz="1800">
                <a:solidFill>
                  <a:srgbClr val="0075CC"/>
                </a:solidFill>
                <a:latin typeface="微软雅黑" panose="020B0503020204020204" pitchFamily="34" charset="-122"/>
                <a:ea typeface="微软雅黑" panose="020B0503020204020204" pitchFamily="34" charset="-122"/>
              </a:rPr>
              <a:t>class</a:t>
            </a:r>
            <a:r>
              <a:rPr lang="zh-CN" altLang="en-US" sz="1800">
                <a:solidFill>
                  <a:srgbClr val="0075CC"/>
                </a:solidFill>
                <a:latin typeface="微软雅黑" panose="020B0503020204020204" pitchFamily="34" charset="-122"/>
                <a:ea typeface="微软雅黑" panose="020B0503020204020204" pitchFamily="34" charset="-122"/>
              </a:rPr>
              <a:t>属性</a:t>
            </a:r>
            <a:r>
              <a:rPr lang="zh-CN" altLang="en-US" sz="1800">
                <a:solidFill>
                  <a:srgbClr val="595959"/>
                </a:solidFill>
                <a:latin typeface="微软雅黑" panose="020B0503020204020204" pitchFamily="34" charset="-122"/>
                <a:ea typeface="微软雅黑" panose="020B0503020204020204" pitchFamily="34" charset="-122"/>
              </a:rPr>
              <a:t>值</a:t>
            </a:r>
            <a:r>
              <a:rPr lang="zh-CN" altLang="en-US" sz="1800">
                <a:solidFill>
                  <a:srgbClr val="0075CC"/>
                </a:solidFill>
                <a:latin typeface="微软雅黑" panose="020B0503020204020204" pitchFamily="34" charset="-122"/>
                <a:ea typeface="微软雅黑" panose="020B0503020204020204" pitchFamily="34" charset="-122"/>
              </a:rPr>
              <a:t>为</a:t>
            </a:r>
            <a:r>
              <a:rPr lang="en-US" altLang="zh-CN" sz="1800">
                <a:solidFill>
                  <a:srgbClr val="0075CC"/>
                </a:solidFill>
                <a:latin typeface="微软雅黑" panose="020B0503020204020204" pitchFamily="34" charset="-122"/>
                <a:ea typeface="微软雅黑" panose="020B0503020204020204" pitchFamily="34" charset="-122"/>
              </a:rPr>
              <a:t>user-info</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collection</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col-lg-4 col-md-4 mx-auto detail-body</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&lt;div&gt;</a:t>
            </a:r>
            <a:r>
              <a:rPr lang="zh-CN" altLang="en-US" sz="1800">
                <a:solidFill>
                  <a:srgbClr val="0075CC"/>
                </a:solidFill>
                <a:latin typeface="微软雅黑" panose="020B0503020204020204" pitchFamily="34" charset="-122"/>
                <a:ea typeface="微软雅黑" panose="020B0503020204020204" pitchFamily="34" charset="-122"/>
              </a:rPr>
              <a:t>标签</a:t>
            </a:r>
            <a:r>
              <a:rPr lang="zh-CN" altLang="en-US" sz="1800">
                <a:solidFill>
                  <a:srgbClr val="595959"/>
                </a:solidFill>
                <a:latin typeface="微软雅黑" panose="020B0503020204020204" pitchFamily="34" charset="-122"/>
                <a:ea typeface="微软雅黑" panose="020B0503020204020204" pitchFamily="34" charset="-122"/>
              </a:rPr>
              <a:t>，通过模板语法的</a:t>
            </a:r>
            <a:r>
              <a:rPr lang="zh-CN" altLang="en-US" sz="1800">
                <a:solidFill>
                  <a:srgbClr val="0075CC"/>
                </a:solidFill>
                <a:latin typeface="微软雅黑" panose="020B0503020204020204" pitchFamily="34" charset="-122"/>
                <a:ea typeface="微软雅黑" panose="020B0503020204020204" pitchFamily="34" charset="-122"/>
              </a:rPr>
              <a:t>循环结构</a:t>
            </a:r>
            <a:r>
              <a:rPr lang="zh-CN" altLang="en-US" sz="1800">
                <a:solidFill>
                  <a:srgbClr val="595959"/>
                </a:solidFill>
                <a:latin typeface="微软雅黑" panose="020B0503020204020204" pitchFamily="34" charset="-122"/>
                <a:ea typeface="微软雅黑" panose="020B0503020204020204" pitchFamily="34" charset="-122"/>
              </a:rPr>
              <a:t>将</a:t>
            </a:r>
            <a:r>
              <a:rPr lang="zh-CN" altLang="en-US" sz="1800">
                <a:solidFill>
                  <a:srgbClr val="0075CC"/>
                </a:solidFill>
                <a:latin typeface="微软雅黑" panose="020B0503020204020204" pitchFamily="34" charset="-122"/>
                <a:ea typeface="微软雅黑" panose="020B0503020204020204" pitchFamily="34" charset="-122"/>
              </a:rPr>
              <a:t>用户信息</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房源信息</a:t>
            </a:r>
            <a:r>
              <a:rPr lang="zh-CN" altLang="en-US" sz="1800">
                <a:solidFill>
                  <a:srgbClr val="595959"/>
                </a:solidFill>
                <a:latin typeface="微软雅黑" panose="020B0503020204020204" pitchFamily="34" charset="-122"/>
                <a:ea typeface="微软雅黑" panose="020B0503020204020204" pitchFamily="34" charset="-122"/>
              </a:rPr>
              <a:t>进行</a:t>
            </a:r>
            <a:r>
              <a:rPr lang="zh-CN" altLang="en-US" sz="1800">
                <a:solidFill>
                  <a:srgbClr val="0075CC"/>
                </a:solidFill>
                <a:latin typeface="微软雅黑" panose="020B0503020204020204" pitchFamily="34" charset="-122"/>
                <a:ea typeface="微软雅黑" panose="020B0503020204020204" pitchFamily="34" charset="-122"/>
              </a:rPr>
              <a:t>展示</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19" name="图片 18"/>
          <p:cNvPicPr>
            <a:picLocks noChangeAspect="1"/>
          </p:cNvPicPr>
          <p:nvPr/>
        </p:nvPicPr>
        <p:blipFill>
          <a:blip r:embed="rId3"/>
          <a:stretch>
            <a:fillRect/>
          </a:stretch>
        </p:blipFill>
        <p:spPr>
          <a:xfrm>
            <a:off x="1045025" y="2144262"/>
            <a:ext cx="2995709" cy="3229748"/>
          </a:xfrm>
          <a:prstGeom prst="rect">
            <a:avLst/>
          </a:prstGeom>
        </p:spPr>
      </p:pic>
      <p:sp>
        <p:nvSpPr>
          <p:cNvPr id="2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10.2.3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用户中心页展示的前端实现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455891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用户登录与退出</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30710" y="2967563"/>
            <a:ext cx="1734820" cy="923330"/>
          </a:xfrm>
          <a:prstGeom prst="rect">
            <a:avLst/>
          </a:prstGeom>
          <a:noFill/>
        </p:spPr>
        <p:txBody>
          <a:bodyPr wrap="square" lIns="91443" tIns="45720" rIns="91443" bIns="45720" rtlCol="0">
            <a:spAutoFit/>
          </a:bodyPr>
          <a:lstStyle/>
          <a:p>
            <a:r>
              <a:rPr lang="en-US" altLang="en-GB" sz="5400" b="1">
                <a:solidFill>
                  <a:srgbClr val="FAFAFA"/>
                </a:solidFill>
                <a:latin typeface="微软雅黑" panose="020B0503020204020204" pitchFamily="34" charset="-122"/>
                <a:ea typeface="微软雅黑" panose="020B0503020204020204" pitchFamily="34" charset="-122"/>
                <a:cs typeface="+mn-ea"/>
                <a:sym typeface="+mn-lt"/>
              </a:rPr>
              <a:t>10.3</a:t>
            </a:r>
            <a:endParaRPr lang="en-US" altLang="en-GB" sz="54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578110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14857"/>
            <a:ext cx="566929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掌握</a:t>
            </a:r>
            <a:r>
              <a:rPr lang="zh-CN" altLang="en-US" sz="2000">
                <a:solidFill>
                  <a:srgbClr val="0075CC"/>
                </a:solidFill>
                <a:latin typeface="微软雅黑" panose="020B0503020204020204" pitchFamily="34" charset="-122"/>
                <a:ea typeface="微软雅黑" panose="020B0503020204020204" pitchFamily="34" charset="-122"/>
                <a:cs typeface="+mn-ea"/>
              </a:rPr>
              <a:t>用户登录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的</a:t>
            </a:r>
            <a:r>
              <a:rPr lang="zh-CN" altLang="en-US" sz="2000">
                <a:solidFill>
                  <a:srgbClr val="0075CC"/>
                </a:solidFill>
                <a:latin typeface="微软雅黑" panose="020B0503020204020204" pitchFamily="34" charset="-122"/>
                <a:ea typeface="微软雅黑" panose="020B0503020204020204" pitchFamily="34" charset="-122"/>
                <a:cs typeface="+mn-ea"/>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，能够实现用户登录功能</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用户登录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5183412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25135" y="1341562"/>
            <a:ext cx="10470671" cy="1015663"/>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用户登录</a:t>
            </a:r>
            <a:r>
              <a:rPr lang="zh-CN" altLang="en-US" sz="2000">
                <a:solidFill>
                  <a:srgbClr val="595959"/>
                </a:solidFill>
                <a:latin typeface="微软雅黑" panose="020B0503020204020204" pitchFamily="34" charset="-122"/>
                <a:ea typeface="微软雅黑" panose="020B0503020204020204" pitchFamily="34" charset="-122"/>
              </a:rPr>
              <a:t>入口在顶部导航栏中，当用户单击导航栏上方的“</a:t>
            </a:r>
            <a:r>
              <a:rPr lang="zh-CN" altLang="en-US" sz="2000">
                <a:solidFill>
                  <a:srgbClr val="0075CC"/>
                </a:solidFill>
                <a:latin typeface="微软雅黑" panose="020B0503020204020204" pitchFamily="34" charset="-122"/>
                <a:ea typeface="微软雅黑" panose="020B0503020204020204" pitchFamily="34" charset="-122"/>
              </a:rPr>
              <a:t>登录</a:t>
            </a:r>
            <a:r>
              <a:rPr lang="zh-CN" altLang="en-US" sz="2000">
                <a:solidFill>
                  <a:srgbClr val="595959"/>
                </a:solidFill>
                <a:latin typeface="微软雅黑" panose="020B0503020204020204" pitchFamily="34" charset="-122"/>
                <a:ea typeface="微软雅黑" panose="020B0503020204020204" pitchFamily="34" charset="-122"/>
              </a:rPr>
              <a:t>”按钮后，会弹出</a:t>
            </a:r>
            <a:r>
              <a:rPr lang="zh-CN" altLang="en-US" sz="2000">
                <a:solidFill>
                  <a:srgbClr val="0075CC"/>
                </a:solidFill>
                <a:latin typeface="微软雅黑" panose="020B0503020204020204" pitchFamily="34" charset="-122"/>
                <a:ea typeface="微软雅黑" panose="020B0503020204020204" pitchFamily="34" charset="-122"/>
              </a:rPr>
              <a:t>登录对话框</a:t>
            </a:r>
            <a:r>
              <a:rPr lang="zh-CN" altLang="en-US" sz="2000">
                <a:solidFill>
                  <a:srgbClr val="595959"/>
                </a:solidFill>
                <a:latin typeface="微软雅黑" panose="020B0503020204020204" pitchFamily="34" charset="-122"/>
                <a:ea typeface="微软雅黑" panose="020B0503020204020204" pitchFamily="34" charset="-122"/>
              </a:rPr>
              <a:t>。</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用户登录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7"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25135" y="2565698"/>
            <a:ext cx="4233855" cy="3063974"/>
          </a:xfrm>
          <a:prstGeom prst="rect">
            <a:avLst/>
          </a:prstGeom>
          <a:noFill/>
          <a:ln w="9525" cmpd="sng">
            <a:solidFill>
              <a:srgbClr val="000000"/>
            </a:solidFill>
            <a:miter lim="800000"/>
            <a:headEnd/>
            <a:tailEnd/>
          </a:ln>
          <a:effectLst/>
        </p:spPr>
      </p:pic>
      <p:sp>
        <p:nvSpPr>
          <p:cNvPr id="3" name="矩形 2"/>
          <p:cNvSpPr/>
          <p:nvPr/>
        </p:nvSpPr>
        <p:spPr>
          <a:xfrm>
            <a:off x="5735166" y="2565698"/>
            <a:ext cx="5616624" cy="2585323"/>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用户需要在</a:t>
            </a:r>
            <a:r>
              <a:rPr lang="zh-CN" altLang="en-US" sz="1800">
                <a:solidFill>
                  <a:srgbClr val="0075CC"/>
                </a:solidFill>
                <a:latin typeface="微软雅黑" panose="020B0503020204020204" pitchFamily="34" charset="-122"/>
                <a:ea typeface="微软雅黑" panose="020B0503020204020204" pitchFamily="34" charset="-122"/>
              </a:rPr>
              <a:t>用户名输入框</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密码输入框</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填写正确</a:t>
            </a:r>
            <a:r>
              <a:rPr lang="zh-CN" altLang="en-US" sz="1800">
                <a:solidFill>
                  <a:srgbClr val="595959"/>
                </a:solidFill>
                <a:latin typeface="微软雅黑" panose="020B0503020204020204" pitchFamily="34" charset="-122"/>
                <a:ea typeface="微软雅黑" panose="020B0503020204020204" pitchFamily="34" charset="-122"/>
              </a:rPr>
              <a:t>的账号信息，填写完成后方可执行其他操作，若单击图中的“</a:t>
            </a:r>
            <a:r>
              <a:rPr lang="zh-CN" altLang="en-US" sz="1800">
                <a:solidFill>
                  <a:srgbClr val="0075CC"/>
                </a:solidFill>
                <a:latin typeface="微软雅黑" panose="020B0503020204020204" pitchFamily="34" charset="-122"/>
                <a:ea typeface="微软雅黑" panose="020B0503020204020204" pitchFamily="34" charset="-122"/>
              </a:rPr>
              <a:t>登录</a:t>
            </a:r>
            <a:r>
              <a:rPr lang="zh-CN" altLang="en-US" sz="1800">
                <a:solidFill>
                  <a:srgbClr val="595959"/>
                </a:solidFill>
                <a:latin typeface="微软雅黑" panose="020B0503020204020204" pitchFamily="34" charset="-122"/>
                <a:ea typeface="微软雅黑" panose="020B0503020204020204" pitchFamily="34" charset="-122"/>
              </a:rPr>
              <a:t>”按钮，则会进入</a:t>
            </a:r>
            <a:r>
              <a:rPr lang="zh-CN" altLang="en-US" sz="1800">
                <a:solidFill>
                  <a:srgbClr val="0075CC"/>
                </a:solidFill>
                <a:latin typeface="微软雅黑" panose="020B0503020204020204" pitchFamily="34" charset="-122"/>
                <a:ea typeface="微软雅黑" panose="020B0503020204020204" pitchFamily="34" charset="-122"/>
              </a:rPr>
              <a:t>用户中心页</a:t>
            </a:r>
            <a:r>
              <a:rPr lang="zh-CN" altLang="en-US" sz="1800">
                <a:solidFill>
                  <a:srgbClr val="595959"/>
                </a:solidFill>
                <a:latin typeface="微软雅黑" panose="020B0503020204020204" pitchFamily="34" charset="-122"/>
                <a:ea typeface="微软雅黑" panose="020B0503020204020204" pitchFamily="34" charset="-122"/>
              </a:rPr>
              <a:t>；若单击图中的“</a:t>
            </a:r>
            <a:r>
              <a:rPr lang="zh-CN" altLang="en-US" sz="1800">
                <a:solidFill>
                  <a:srgbClr val="0075CC"/>
                </a:solidFill>
                <a:latin typeface="微软雅黑" panose="020B0503020204020204" pitchFamily="34" charset="-122"/>
                <a:ea typeface="微软雅黑" panose="020B0503020204020204" pitchFamily="34" charset="-122"/>
              </a:rPr>
              <a:t>取消</a:t>
            </a:r>
            <a:r>
              <a:rPr lang="zh-CN" altLang="en-US" sz="1800">
                <a:solidFill>
                  <a:srgbClr val="595959"/>
                </a:solidFill>
                <a:latin typeface="微软雅黑" panose="020B0503020204020204" pitchFamily="34" charset="-122"/>
                <a:ea typeface="微软雅黑" panose="020B0503020204020204" pitchFamily="34" charset="-122"/>
              </a:rPr>
              <a:t>”按钮，则会</a:t>
            </a:r>
            <a:r>
              <a:rPr lang="zh-CN" altLang="en-US" sz="1800">
                <a:solidFill>
                  <a:srgbClr val="0075CC"/>
                </a:solidFill>
                <a:latin typeface="微软雅黑" panose="020B0503020204020204" pitchFamily="34" charset="-122"/>
                <a:ea typeface="微软雅黑" panose="020B0503020204020204" pitchFamily="34" charset="-122"/>
              </a:rPr>
              <a:t>隐藏登录提示框</a:t>
            </a:r>
            <a:r>
              <a:rPr lang="zh-CN" altLang="en-US" sz="1800">
                <a:solidFill>
                  <a:srgbClr val="595959"/>
                </a:solidFill>
                <a:latin typeface="微软雅黑" panose="020B0503020204020204" pitchFamily="34" charset="-122"/>
                <a:ea typeface="微软雅黑" panose="020B0503020204020204" pitchFamily="34" charset="-122"/>
              </a:rPr>
              <a:t>；若单击图中的链接文本“</a:t>
            </a:r>
            <a:r>
              <a:rPr lang="zh-CN" altLang="en-US" sz="1800">
                <a:solidFill>
                  <a:srgbClr val="0075CC"/>
                </a:solidFill>
                <a:latin typeface="微软雅黑" panose="020B0503020204020204" pitchFamily="34" charset="-122"/>
                <a:ea typeface="微软雅黑" panose="020B0503020204020204" pitchFamily="34" charset="-122"/>
              </a:rPr>
              <a:t>还没有账号？点我注册</a:t>
            </a:r>
            <a:r>
              <a:rPr lang="zh-CN" altLang="en-US" sz="1800">
                <a:solidFill>
                  <a:srgbClr val="595959"/>
                </a:solidFill>
                <a:latin typeface="微软雅黑" panose="020B0503020204020204" pitchFamily="34" charset="-122"/>
                <a:ea typeface="微软雅黑" panose="020B0503020204020204" pitchFamily="34" charset="-122"/>
              </a:rPr>
              <a:t>”会切换至</a:t>
            </a:r>
            <a:r>
              <a:rPr lang="zh-CN" altLang="en-US" sz="1800">
                <a:solidFill>
                  <a:srgbClr val="0075CC"/>
                </a:solidFill>
                <a:latin typeface="微软雅黑" panose="020B0503020204020204" pitchFamily="34" charset="-122"/>
                <a:ea typeface="微软雅黑" panose="020B0503020204020204" pitchFamily="34" charset="-122"/>
              </a:rPr>
              <a:t>注册对话框</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8459010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7055" y="3031563"/>
            <a:ext cx="6048671" cy="1338828"/>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用户登录功能</a:t>
            </a:r>
            <a:r>
              <a:rPr lang="zh-CN" altLang="en-US" sz="1800">
                <a:solidFill>
                  <a:srgbClr val="595959"/>
                </a:solidFill>
                <a:latin typeface="微软雅黑" panose="020B0503020204020204" pitchFamily="34" charset="-122"/>
                <a:ea typeface="微软雅黑" panose="020B0503020204020204" pitchFamily="34" charset="-122"/>
              </a:rPr>
              <a:t>的前端逻辑与用户注册功能的前端逻辑相同，包括</a:t>
            </a:r>
            <a:r>
              <a:rPr lang="zh-CN" altLang="en-US" sz="1800">
                <a:solidFill>
                  <a:srgbClr val="0075CC"/>
                </a:solidFill>
                <a:latin typeface="微软雅黑" panose="020B0503020204020204" pitchFamily="34" charset="-122"/>
                <a:ea typeface="微软雅黑" panose="020B0503020204020204" pitchFamily="34" charset="-122"/>
              </a:rPr>
              <a:t>字段校验</a:t>
            </a:r>
            <a:r>
              <a:rPr lang="zh-CN" altLang="en-US" sz="1800">
                <a:solidFill>
                  <a:srgbClr val="595959"/>
                </a:solidFill>
                <a:latin typeface="微软雅黑" panose="020B0503020204020204" pitchFamily="34" charset="-122"/>
                <a:ea typeface="微软雅黑" panose="020B0503020204020204" pitchFamily="34" charset="-122"/>
              </a:rPr>
              <a:t>、单击</a:t>
            </a:r>
            <a:r>
              <a:rPr lang="zh-CN" altLang="en-US" sz="1800">
                <a:solidFill>
                  <a:srgbClr val="0075CC"/>
                </a:solidFill>
                <a:latin typeface="微软雅黑" panose="020B0503020204020204" pitchFamily="34" charset="-122"/>
                <a:ea typeface="微软雅黑" panose="020B0503020204020204" pitchFamily="34" charset="-122"/>
              </a:rPr>
              <a:t>登录按钮</a:t>
            </a:r>
            <a:r>
              <a:rPr lang="zh-CN" altLang="en-US" sz="1800">
                <a:solidFill>
                  <a:srgbClr val="595959"/>
                </a:solidFill>
                <a:latin typeface="微软雅黑" panose="020B0503020204020204" pitchFamily="34" charset="-122"/>
                <a:ea typeface="微软雅黑" panose="020B0503020204020204" pitchFamily="34" charset="-122"/>
              </a:rPr>
              <a:t>提交</a:t>
            </a:r>
            <a:r>
              <a:rPr lang="zh-CN" altLang="en-US" sz="1800">
                <a:solidFill>
                  <a:srgbClr val="0075CC"/>
                </a:solidFill>
                <a:latin typeface="微软雅黑" panose="020B0503020204020204" pitchFamily="34" charset="-122"/>
                <a:ea typeface="微软雅黑" panose="020B0503020204020204" pitchFamily="34" charset="-122"/>
              </a:rPr>
              <a:t>请求</a:t>
            </a:r>
            <a:r>
              <a:rPr lang="zh-CN" altLang="en-US" sz="1800">
                <a:solidFill>
                  <a:srgbClr val="595959"/>
                </a:solidFill>
                <a:latin typeface="微软雅黑" panose="020B0503020204020204" pitchFamily="34" charset="-122"/>
                <a:ea typeface="微软雅黑" panose="020B0503020204020204" pitchFamily="34" charset="-122"/>
              </a:rPr>
              <a:t>，这些功能均已经在</a:t>
            </a:r>
            <a:r>
              <a:rPr lang="en-US" altLang="zh-CN" sz="1800">
                <a:solidFill>
                  <a:srgbClr val="595959"/>
                </a:solidFill>
                <a:latin typeface="微软雅黑" panose="020B0503020204020204" pitchFamily="34" charset="-122"/>
                <a:ea typeface="微软雅黑" panose="020B0503020204020204" pitchFamily="34" charset="-122"/>
              </a:rPr>
              <a:t>login.js</a:t>
            </a:r>
            <a:r>
              <a:rPr lang="zh-CN" altLang="en-US" sz="1800">
                <a:solidFill>
                  <a:srgbClr val="595959"/>
                </a:solidFill>
                <a:latin typeface="微软雅黑" panose="020B0503020204020204" pitchFamily="34" charset="-122"/>
                <a:ea typeface="微软雅黑" panose="020B0503020204020204" pitchFamily="34" charset="-122"/>
              </a:rPr>
              <a:t>文件中实现，此处不再赘述。</a:t>
            </a:r>
          </a:p>
        </p:txBody>
      </p:sp>
      <p:pic>
        <p:nvPicPr>
          <p:cNvPr id="10" name="图片 9"/>
          <p:cNvPicPr>
            <a:picLocks noChangeAspect="1"/>
          </p:cNvPicPr>
          <p:nvPr/>
        </p:nvPicPr>
        <p:blipFill>
          <a:blip r:embed="rId3"/>
          <a:stretch>
            <a:fillRect/>
          </a:stretch>
        </p:blipFill>
        <p:spPr>
          <a:xfrm>
            <a:off x="910631" y="2061642"/>
            <a:ext cx="2995709" cy="3229748"/>
          </a:xfrm>
          <a:prstGeom prst="rect">
            <a:avLst/>
          </a:prstGeom>
        </p:spPr>
      </p:pic>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用户登录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959056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5025" y="1701602"/>
            <a:ext cx="10522789" cy="1200329"/>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当用户登录成功后页面会跳转到用户中心页，因此请求页面为</a:t>
            </a:r>
            <a:r>
              <a:rPr lang="en-US" altLang="zh-CN" sz="1600">
                <a:solidFill>
                  <a:srgbClr val="0075CC"/>
                </a:solidFill>
                <a:latin typeface="微软雅黑" panose="020B0503020204020204" pitchFamily="34" charset="-122"/>
                <a:ea typeface="微软雅黑" panose="020B0503020204020204" pitchFamily="34" charset="-122"/>
              </a:rPr>
              <a:t>user_page.html</a:t>
            </a:r>
            <a:r>
              <a:rPr lang="zh-CN" altLang="en-US" sz="1600">
                <a:solidFill>
                  <a:srgbClr val="595959"/>
                </a:solidFill>
                <a:latin typeface="微软雅黑" panose="020B0503020204020204" pitchFamily="34" charset="-122"/>
                <a:ea typeface="微软雅黑" panose="020B0503020204020204" pitchFamily="34" charset="-122"/>
              </a:rPr>
              <a:t>；为了保证用户提交的用户名和密码能够安全的传递至后端，因此这里需要使用</a:t>
            </a:r>
            <a:r>
              <a:rPr lang="en-US" altLang="zh-CN" sz="1600">
                <a:solidFill>
                  <a:srgbClr val="0075CC"/>
                </a:solidFill>
                <a:latin typeface="微软雅黑" panose="020B0503020204020204" pitchFamily="34" charset="-122"/>
                <a:ea typeface="微软雅黑" panose="020B0503020204020204" pitchFamily="34" charset="-122"/>
              </a:rPr>
              <a:t>POST</a:t>
            </a:r>
            <a:r>
              <a:rPr lang="zh-CN" altLang="en-US" sz="1600">
                <a:solidFill>
                  <a:srgbClr val="0075CC"/>
                </a:solidFill>
                <a:latin typeface="微软雅黑" panose="020B0503020204020204" pitchFamily="34" charset="-122"/>
                <a:ea typeface="微软雅黑" panose="020B0503020204020204" pitchFamily="34" charset="-122"/>
              </a:rPr>
              <a:t>请求</a:t>
            </a:r>
            <a:r>
              <a:rPr lang="zh-CN" altLang="en-US" sz="1600">
                <a:solidFill>
                  <a:srgbClr val="595959"/>
                </a:solidFill>
                <a:latin typeface="微软雅黑" panose="020B0503020204020204" pitchFamily="34" charset="-122"/>
                <a:ea typeface="微软雅黑" panose="020B0503020204020204" pitchFamily="34" charset="-122"/>
              </a:rPr>
              <a:t>，请求地址为</a:t>
            </a:r>
            <a:r>
              <a:rPr lang="en-US" altLang="zh-CN" sz="1600">
                <a:solidFill>
                  <a:srgbClr val="0075CC"/>
                </a:solidFill>
                <a:latin typeface="微软雅黑" panose="020B0503020204020204" pitchFamily="34" charset="-122"/>
                <a:ea typeface="微软雅黑" panose="020B0503020204020204" pitchFamily="34" charset="-122"/>
              </a:rPr>
              <a:t>/login</a:t>
            </a:r>
            <a:r>
              <a:rPr lang="zh-CN" altLang="en-US" sz="1600">
                <a:solidFill>
                  <a:srgbClr val="595959"/>
                </a:solidFill>
                <a:latin typeface="微软雅黑" panose="020B0503020204020204" pitchFamily="34" charset="-122"/>
                <a:ea typeface="微软雅黑" panose="020B0503020204020204" pitchFamily="34" charset="-122"/>
              </a:rPr>
              <a:t>，服务器返回一组包含</a:t>
            </a:r>
            <a:r>
              <a:rPr lang="zh-CN" altLang="en-US" sz="1600">
                <a:solidFill>
                  <a:srgbClr val="0075CC"/>
                </a:solidFill>
                <a:latin typeface="微软雅黑" panose="020B0503020204020204" pitchFamily="34" charset="-122"/>
                <a:ea typeface="微软雅黑" panose="020B0503020204020204" pitchFamily="34" charset="-122"/>
              </a:rPr>
              <a:t>登录状态</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登录信息</a:t>
            </a:r>
            <a:r>
              <a:rPr lang="zh-CN" altLang="en-US" sz="1600">
                <a:solidFill>
                  <a:srgbClr val="595959"/>
                </a:solidFill>
                <a:latin typeface="微软雅黑" panose="020B0503020204020204" pitchFamily="34" charset="-122"/>
                <a:ea typeface="微软雅黑" panose="020B0503020204020204" pitchFamily="34" charset="-122"/>
              </a:rPr>
              <a:t>的</a:t>
            </a:r>
            <a:r>
              <a:rPr lang="en-US" altLang="zh-CN" sz="1600">
                <a:solidFill>
                  <a:srgbClr val="0075CC"/>
                </a:solidFill>
                <a:latin typeface="微软雅黑" panose="020B0503020204020204" pitchFamily="34" charset="-122"/>
                <a:ea typeface="微软雅黑" panose="020B0503020204020204" pitchFamily="34" charset="-122"/>
              </a:rPr>
              <a:t>JSON</a:t>
            </a:r>
            <a:r>
              <a:rPr lang="zh-CN" altLang="en-US" sz="1600">
                <a:solidFill>
                  <a:srgbClr val="0075CC"/>
                </a:solidFill>
                <a:latin typeface="微软雅黑" panose="020B0503020204020204" pitchFamily="34" charset="-122"/>
                <a:ea typeface="微软雅黑" panose="020B0503020204020204" pitchFamily="34" charset="-122"/>
              </a:rPr>
              <a:t>数据</a:t>
            </a:r>
            <a:r>
              <a:rPr lang="zh-CN" altLang="en-US" sz="1600">
                <a:solidFill>
                  <a:srgbClr val="595959"/>
                </a:solidFill>
                <a:latin typeface="微软雅黑" panose="020B0503020204020204" pitchFamily="34" charset="-122"/>
                <a:ea typeface="微软雅黑" panose="020B0503020204020204" pitchFamily="34" charset="-122"/>
              </a:rPr>
              <a:t>。</a:t>
            </a:r>
          </a:p>
        </p:txBody>
      </p:sp>
      <p:grpSp>
        <p:nvGrpSpPr>
          <p:cNvPr id="6" name="组合 5"/>
          <p:cNvGrpSpPr/>
          <p:nvPr/>
        </p:nvGrpSpPr>
        <p:grpSpPr>
          <a:xfrm>
            <a:off x="1045025" y="981522"/>
            <a:ext cx="339399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用户登录的接口设计</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用户登录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aphicFrame>
        <p:nvGraphicFramePr>
          <p:cNvPr id="12" name="表格 11"/>
          <p:cNvGraphicFramePr>
            <a:graphicFrameLocks noGrp="1"/>
          </p:cNvGraphicFramePr>
          <p:nvPr>
            <p:extLst>
              <p:ext uri="{D42A27DB-BD31-4B8C-83A1-F6EECF244321}">
                <p14:modId xmlns:p14="http://schemas.microsoft.com/office/powerpoint/2010/main" val="3313557603"/>
              </p:ext>
            </p:extLst>
          </p:nvPr>
        </p:nvGraphicFramePr>
        <p:xfrm>
          <a:off x="2350790" y="2980984"/>
          <a:ext cx="7200800" cy="2304255"/>
        </p:xfrm>
        <a:graphic>
          <a:graphicData uri="http://schemas.openxmlformats.org/drawingml/2006/table">
            <a:tbl>
              <a:tblPr/>
              <a:tblGrid>
                <a:gridCol w="1972536">
                  <a:extLst>
                    <a:ext uri="{9D8B030D-6E8A-4147-A177-3AD203B41FA5}">
                      <a16:colId xmlns:a16="http://schemas.microsoft.com/office/drawing/2014/main" val="3778545926"/>
                    </a:ext>
                  </a:extLst>
                </a:gridCol>
                <a:gridCol w="5228264">
                  <a:extLst>
                    <a:ext uri="{9D8B030D-6E8A-4147-A177-3AD203B41FA5}">
                      <a16:colId xmlns:a16="http://schemas.microsoft.com/office/drawing/2014/main" val="1847653821"/>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lnSpc>
                          <a:spcPct val="115000"/>
                        </a:lnSpc>
                        <a:spcAft>
                          <a:spcPts val="0"/>
                        </a:spcAft>
                      </a:pPr>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请求页面</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user_page.html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27006422"/>
                  </a:ext>
                </a:extLst>
              </a:tr>
              <a:tr h="460851">
                <a:tc>
                  <a:txBody>
                    <a:bodyPr/>
                    <a:lstStyle/>
                    <a:p>
                      <a:pPr marL="0" algn="l" defTabSz="1219200" rtl="0" eaLnBrk="1" fontAlgn="ctr" latinLnBrk="0" hangingPunct="1">
                        <a:lnSpc>
                          <a:spcPct val="115000"/>
                        </a:lnSpc>
                        <a:spcAft>
                          <a:spcPts val="0"/>
                        </a:spcAft>
                      </a:pPr>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POST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20338055"/>
                  </a:ext>
                </a:extLst>
              </a:tr>
              <a:tr h="460851">
                <a:tc>
                  <a:txBody>
                    <a:bodyPr/>
                    <a:lstStyle/>
                    <a:p>
                      <a:pPr marL="0" algn="l" defTabSz="1219200" rtl="0" eaLnBrk="1" fontAlgn="ctr" latinLnBrk="0" hangingPunct="1">
                        <a:lnSpc>
                          <a:spcPct val="115000"/>
                        </a:lnSpc>
                        <a:spcAft>
                          <a:spcPts val="0"/>
                        </a:spcAft>
                      </a:pPr>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/login</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83326776"/>
                  </a:ext>
                </a:extLst>
              </a:tr>
              <a:tr h="460851">
                <a:tc>
                  <a:txBody>
                    <a:bodyPr/>
                    <a:lstStyle/>
                    <a:p>
                      <a:pPr marL="0" algn="l" defTabSz="1219200" rtl="0" eaLnBrk="1" fontAlgn="ctr" latinLnBrk="0" hangingPunct="1">
                        <a:lnSpc>
                          <a:spcPct val="115000"/>
                        </a:lnSpc>
                        <a:spcAft>
                          <a:spcPts val="0"/>
                        </a:spcAft>
                      </a:pPr>
                      <a:r>
                        <a:rPr lang="zh-CN" altLang="en-US"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JSON</a:t>
                      </a:r>
                      <a:r>
                        <a:rPr lang="zh-CN" sz="1600" kern="1200">
                          <a:solidFill>
                            <a:schemeClr val="tx1"/>
                          </a:solidFill>
                          <a:effectLst/>
                          <a:latin typeface="微软雅黑" panose="020B0503020204020204" pitchFamily="34" charset="-122"/>
                          <a:ea typeface="微软雅黑" panose="020B0503020204020204" pitchFamily="34" charset="-122"/>
                          <a:cs typeface="+mn-cs"/>
                        </a:rPr>
                        <a:t>数据，例如</a:t>
                      </a:r>
                      <a:r>
                        <a:rPr lang="en-US" sz="1600" kern="1200">
                          <a:solidFill>
                            <a:schemeClr val="tx1"/>
                          </a:solidFill>
                          <a:effectLst/>
                          <a:latin typeface="微软雅黑" panose="020B0503020204020204" pitchFamily="34" charset="-122"/>
                          <a:ea typeface="微软雅黑" panose="020B0503020204020204" pitchFamily="34" charset="-122"/>
                          <a:cs typeface="+mn-cs"/>
                        </a:rPr>
                        <a:t>{'valid': '1', 'msg': '</a:t>
                      </a:r>
                      <a:r>
                        <a:rPr lang="zh-CN" sz="1600" kern="1200">
                          <a:solidFill>
                            <a:schemeClr val="tx1"/>
                          </a:solidFill>
                          <a:effectLst/>
                          <a:latin typeface="微软雅黑" panose="020B0503020204020204" pitchFamily="34" charset="-122"/>
                          <a:ea typeface="微软雅黑" panose="020B0503020204020204" pitchFamily="34" charset="-122"/>
                          <a:cs typeface="+mn-cs"/>
                        </a:rPr>
                        <a:t>登录失败</a:t>
                      </a:r>
                      <a:r>
                        <a:rPr lang="en-US" sz="1600" kern="1200">
                          <a:solidFill>
                            <a:schemeClr val="tx1"/>
                          </a:solidFill>
                          <a:effectLst/>
                          <a:latin typeface="微软雅黑" panose="020B0503020204020204" pitchFamily="34" charset="-122"/>
                          <a:ea typeface="微软雅黑" panose="020B0503020204020204" pitchFamily="34" charset="-122"/>
                          <a:cs typeface="+mn-cs"/>
                        </a:rPr>
                        <a: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14945912"/>
                  </a:ext>
                </a:extLst>
              </a:tr>
            </a:tbl>
          </a:graphicData>
        </a:graphic>
      </p:graphicFrame>
      <p:sp>
        <p:nvSpPr>
          <p:cNvPr id="3" name="矩形 2"/>
          <p:cNvSpPr/>
          <p:nvPr/>
        </p:nvSpPr>
        <p:spPr>
          <a:xfrm>
            <a:off x="1051091" y="5367500"/>
            <a:ext cx="10444715"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返回的</a:t>
            </a:r>
            <a:r>
              <a:rPr lang="zh-CN" altLang="en-US" sz="1600">
                <a:solidFill>
                  <a:srgbClr val="0075CC"/>
                </a:solidFill>
                <a:latin typeface="微软雅黑" panose="020B0503020204020204" pitchFamily="34" charset="-122"/>
                <a:ea typeface="微软雅黑" panose="020B0503020204020204" pitchFamily="34" charset="-122"/>
              </a:rPr>
              <a:t>JSON数据</a:t>
            </a:r>
            <a:r>
              <a:rPr lang="zh-CN" altLang="en-US" sz="1600">
                <a:solidFill>
                  <a:srgbClr val="595959"/>
                </a:solidFill>
                <a:latin typeface="微软雅黑" panose="020B0503020204020204" pitchFamily="34" charset="-122"/>
                <a:ea typeface="微软雅黑" panose="020B0503020204020204" pitchFamily="34" charset="-122"/>
              </a:rPr>
              <a:t>由</a:t>
            </a:r>
            <a:r>
              <a:rPr lang="zh-CN" altLang="en-US"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组成，其中</a:t>
            </a:r>
            <a:r>
              <a:rPr lang="zh-CN" altLang="en-US"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标志位</a:t>
            </a:r>
            <a:r>
              <a:rPr lang="zh-CN" altLang="en-US" sz="1600">
                <a:solidFill>
                  <a:srgbClr val="595959"/>
                </a:solidFill>
                <a:latin typeface="微软雅黑" panose="020B0503020204020204" pitchFamily="34" charset="-122"/>
                <a:ea typeface="微软雅黑" panose="020B0503020204020204" pitchFamily="34" charset="-122"/>
              </a:rPr>
              <a:t>，当值为</a:t>
            </a:r>
            <a:r>
              <a:rPr lang="zh-CN" altLang="en-US" sz="1600">
                <a:solidFill>
                  <a:srgbClr val="0075CC"/>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登录成功</a:t>
            </a:r>
            <a:r>
              <a:rPr lang="zh-CN" altLang="en-US" sz="1600">
                <a:solidFill>
                  <a:srgbClr val="595959"/>
                </a:solidFill>
                <a:latin typeface="微软雅黑" panose="020B0503020204020204" pitchFamily="34" charset="-122"/>
                <a:ea typeface="微软雅黑" panose="020B0503020204020204" pitchFamily="34" charset="-122"/>
              </a:rPr>
              <a:t>，当值为</a:t>
            </a:r>
            <a:r>
              <a:rPr lang="zh-CN" altLang="en-US" sz="1600">
                <a:solidFill>
                  <a:srgbClr val="0075CC"/>
                </a:solidFill>
                <a:latin typeface="微软雅黑" panose="020B0503020204020204" pitchFamily="34" charset="-122"/>
                <a:ea typeface="微软雅黑" panose="020B0503020204020204" pitchFamily="34" charset="-122"/>
              </a:rPr>
              <a:t>0</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登录失败</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登录状态信息</a:t>
            </a:r>
            <a:r>
              <a:rPr lang="zh-CN" altLang="en-US" sz="1600">
                <a:solidFill>
                  <a:srgbClr val="595959"/>
                </a:solidFill>
                <a:latin typeface="微软雅黑" panose="020B0503020204020204" pitchFamily="34" charset="-122"/>
                <a:ea typeface="微软雅黑" panose="020B0503020204020204" pitchFamily="34" charset="-122"/>
              </a:rPr>
              <a:t>，当登录成功时，值为“</a:t>
            </a:r>
            <a:r>
              <a:rPr lang="zh-CN" altLang="en-US" sz="1600">
                <a:solidFill>
                  <a:srgbClr val="0075CC"/>
                </a:solidFill>
                <a:latin typeface="微软雅黑" panose="020B0503020204020204" pitchFamily="34" charset="-122"/>
                <a:ea typeface="微软雅黑" panose="020B0503020204020204" pitchFamily="34" charset="-122"/>
              </a:rPr>
              <a:t>登录成功</a:t>
            </a:r>
            <a:r>
              <a:rPr lang="zh-CN" altLang="en-US" sz="1600">
                <a:solidFill>
                  <a:srgbClr val="595959"/>
                </a:solidFill>
                <a:latin typeface="微软雅黑" panose="020B0503020204020204" pitchFamily="34" charset="-122"/>
                <a:ea typeface="微软雅黑" panose="020B0503020204020204" pitchFamily="34" charset="-122"/>
              </a:rPr>
              <a:t>”，当登录失败时值为“</a:t>
            </a:r>
            <a:r>
              <a:rPr lang="zh-CN" altLang="en-US" sz="1600">
                <a:solidFill>
                  <a:srgbClr val="0075CC"/>
                </a:solidFill>
                <a:latin typeface="微软雅黑" panose="020B0503020204020204" pitchFamily="34" charset="-122"/>
                <a:ea typeface="微软雅黑" panose="020B0503020204020204" pitchFamily="34" charset="-122"/>
              </a:rPr>
              <a:t>登录失败</a:t>
            </a:r>
            <a:r>
              <a:rPr lang="zh-CN" altLang="en-US" sz="16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963518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7094" y="2625720"/>
            <a:ext cx="5688632" cy="300082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后端需要对前端提交的账号信息进行验证，具体逻辑为：首先需要</a:t>
            </a:r>
            <a:r>
              <a:rPr lang="zh-CN" altLang="en-US" sz="1800">
                <a:solidFill>
                  <a:srgbClr val="0075CC"/>
                </a:solidFill>
                <a:latin typeface="微软雅黑" panose="020B0503020204020204" pitchFamily="34" charset="-122"/>
                <a:ea typeface="微软雅黑" panose="020B0503020204020204" pitchFamily="34" charset="-122"/>
              </a:rPr>
              <a:t>获取登录表单</a:t>
            </a:r>
            <a:r>
              <a:rPr lang="zh-CN" altLang="en-US" sz="1800">
                <a:solidFill>
                  <a:srgbClr val="595959"/>
                </a:solidFill>
                <a:latin typeface="微软雅黑" panose="020B0503020204020204" pitchFamily="34" charset="-122"/>
                <a:ea typeface="微软雅黑" panose="020B0503020204020204" pitchFamily="34" charset="-122"/>
              </a:rPr>
              <a:t>中的</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密码</a:t>
            </a:r>
            <a:r>
              <a:rPr lang="zh-CN" altLang="en-US" sz="1800">
                <a:solidFill>
                  <a:srgbClr val="595959"/>
                </a:solidFill>
                <a:latin typeface="微软雅黑" panose="020B0503020204020204" pitchFamily="34" charset="-122"/>
                <a:ea typeface="微软雅黑" panose="020B0503020204020204" pitchFamily="34" charset="-122"/>
              </a:rPr>
              <a:t>，然后通过</a:t>
            </a:r>
            <a:r>
              <a:rPr lang="en-US" altLang="zh-CN" sz="1800">
                <a:solidFill>
                  <a:srgbClr val="0075CC"/>
                </a:solidFill>
                <a:latin typeface="微软雅黑" panose="020B0503020204020204" pitchFamily="34" charset="-122"/>
                <a:ea typeface="微软雅黑" panose="020B0503020204020204" pitchFamily="34" charset="-122"/>
              </a:rPr>
              <a:t>User</a:t>
            </a:r>
            <a:r>
              <a:rPr lang="zh-CN" altLang="en-US" sz="1800">
                <a:solidFill>
                  <a:srgbClr val="595959"/>
                </a:solidFill>
                <a:latin typeface="微软雅黑" panose="020B0503020204020204" pitchFamily="34" charset="-122"/>
                <a:ea typeface="微软雅黑" panose="020B0503020204020204" pitchFamily="34" charset="-122"/>
              </a:rPr>
              <a:t>模型类</a:t>
            </a:r>
            <a:r>
              <a:rPr lang="zh-CN" altLang="en-US" sz="1800">
                <a:solidFill>
                  <a:srgbClr val="0075CC"/>
                </a:solidFill>
                <a:latin typeface="微软雅黑" panose="020B0503020204020204" pitchFamily="34" charset="-122"/>
                <a:ea typeface="微软雅黑" panose="020B0503020204020204" pitchFamily="34" charset="-122"/>
              </a:rPr>
              <a:t>对象查询</a:t>
            </a:r>
            <a:r>
              <a:rPr lang="zh-CN" altLang="en-US" sz="1800">
                <a:solidFill>
                  <a:srgbClr val="595959"/>
                </a:solidFill>
                <a:latin typeface="微软雅黑" panose="020B0503020204020204" pitchFamily="34" charset="-122"/>
                <a:ea typeface="微软雅黑" panose="020B0503020204020204" pitchFamily="34" charset="-122"/>
              </a:rPr>
              <a:t>该</a:t>
            </a:r>
            <a:r>
              <a:rPr lang="zh-CN" altLang="en-US" sz="1800">
                <a:solidFill>
                  <a:srgbClr val="0075CC"/>
                </a:solidFill>
                <a:latin typeface="微软雅黑" panose="020B0503020204020204" pitchFamily="34" charset="-122"/>
                <a:ea typeface="微软雅黑" panose="020B0503020204020204" pitchFamily="34" charset="-122"/>
              </a:rPr>
              <a:t>用户名是否存在</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不存在</a:t>
            </a:r>
            <a:r>
              <a:rPr lang="zh-CN" altLang="en-US" sz="1800">
                <a:solidFill>
                  <a:srgbClr val="595959"/>
                </a:solidFill>
                <a:latin typeface="微软雅黑" panose="020B0503020204020204" pitchFamily="34" charset="-122"/>
                <a:ea typeface="微软雅黑" panose="020B0503020204020204" pitchFamily="34" charset="-122"/>
              </a:rPr>
              <a:t>，则构造</a:t>
            </a:r>
            <a:r>
              <a:rPr lang="zh-CN" altLang="en-US" sz="1800">
                <a:solidFill>
                  <a:srgbClr val="0075CC"/>
                </a:solidFill>
                <a:latin typeface="微软雅黑" panose="020B0503020204020204" pitchFamily="34" charset="-122"/>
                <a:ea typeface="微软雅黑" panose="020B0503020204020204" pitchFamily="34" charset="-122"/>
              </a:rPr>
              <a:t>用户名错误</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返回数据</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存在</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判断</a:t>
            </a:r>
            <a:r>
              <a:rPr lang="zh-CN" altLang="en-US" sz="1800">
                <a:solidFill>
                  <a:srgbClr val="595959"/>
                </a:solidFill>
                <a:latin typeface="微软雅黑" panose="020B0503020204020204" pitchFamily="34" charset="-122"/>
                <a:ea typeface="微软雅黑" panose="020B0503020204020204" pitchFamily="34" charset="-122"/>
              </a:rPr>
              <a:t>输入的</a:t>
            </a:r>
            <a:r>
              <a:rPr lang="zh-CN" altLang="en-US" sz="1800">
                <a:solidFill>
                  <a:srgbClr val="0075CC"/>
                </a:solidFill>
                <a:latin typeface="微软雅黑" panose="020B0503020204020204" pitchFamily="34" charset="-122"/>
                <a:ea typeface="微软雅黑" panose="020B0503020204020204" pitchFamily="34" charset="-122"/>
              </a:rPr>
              <a:t>密码</a:t>
            </a:r>
            <a:r>
              <a:rPr lang="zh-CN" altLang="en-US" sz="1800">
                <a:solidFill>
                  <a:srgbClr val="595959"/>
                </a:solidFill>
                <a:latin typeface="微软雅黑" panose="020B0503020204020204" pitchFamily="34" charset="-122"/>
                <a:ea typeface="微软雅黑" panose="020B0503020204020204" pitchFamily="34" charset="-122"/>
              </a:rPr>
              <a:t>是否正确，若输入的密码正确，则构造</a:t>
            </a:r>
            <a:r>
              <a:rPr lang="zh-CN" altLang="en-US" sz="1800">
                <a:solidFill>
                  <a:srgbClr val="0075CC"/>
                </a:solidFill>
                <a:latin typeface="微软雅黑" panose="020B0503020204020204" pitchFamily="34" charset="-122"/>
                <a:ea typeface="微软雅黑" panose="020B0503020204020204" pitchFamily="34" charset="-122"/>
              </a:rPr>
              <a:t>登录成功</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返回数据</a:t>
            </a:r>
            <a:r>
              <a:rPr lang="zh-CN" altLang="en-US" sz="1800">
                <a:solidFill>
                  <a:srgbClr val="595959"/>
                </a:solidFill>
                <a:latin typeface="微软雅黑" panose="020B0503020204020204" pitchFamily="34" charset="-122"/>
                <a:ea typeface="微软雅黑" panose="020B0503020204020204" pitchFamily="34" charset="-122"/>
              </a:rPr>
              <a:t>，并</a:t>
            </a:r>
            <a:r>
              <a:rPr lang="zh-CN" altLang="en-US" sz="1800">
                <a:solidFill>
                  <a:srgbClr val="0075CC"/>
                </a:solidFill>
                <a:latin typeface="微软雅黑" panose="020B0503020204020204" pitchFamily="34" charset="-122"/>
                <a:ea typeface="微软雅黑" panose="020B0503020204020204" pitchFamily="34" charset="-122"/>
              </a:rPr>
              <a:t>设置登录过期时间</a:t>
            </a:r>
            <a:r>
              <a:rPr lang="zh-CN" altLang="en-US" sz="1800">
                <a:solidFill>
                  <a:srgbClr val="595959"/>
                </a:solidFill>
                <a:latin typeface="微软雅黑" panose="020B0503020204020204" pitchFamily="34" charset="-122"/>
                <a:ea typeface="微软雅黑" panose="020B0503020204020204" pitchFamily="34" charset="-122"/>
              </a:rPr>
              <a:t>；若输入的</a:t>
            </a:r>
            <a:r>
              <a:rPr lang="zh-CN" altLang="en-US" sz="1800">
                <a:solidFill>
                  <a:srgbClr val="0075CC"/>
                </a:solidFill>
                <a:latin typeface="微软雅黑" panose="020B0503020204020204" pitchFamily="34" charset="-122"/>
                <a:ea typeface="微软雅黑" panose="020B0503020204020204" pitchFamily="34" charset="-122"/>
              </a:rPr>
              <a:t>密码错误</a:t>
            </a:r>
            <a:r>
              <a:rPr lang="zh-CN" altLang="en-US" sz="1800">
                <a:solidFill>
                  <a:srgbClr val="595959"/>
                </a:solidFill>
                <a:latin typeface="微软雅黑" panose="020B0503020204020204" pitchFamily="34" charset="-122"/>
                <a:ea typeface="微软雅黑" panose="020B0503020204020204" pitchFamily="34" charset="-122"/>
              </a:rPr>
              <a:t>，则构造密码错误的</a:t>
            </a:r>
            <a:r>
              <a:rPr lang="zh-CN" altLang="en-US" sz="1800">
                <a:solidFill>
                  <a:srgbClr val="0075CC"/>
                </a:solidFill>
                <a:latin typeface="微软雅黑" panose="020B0503020204020204" pitchFamily="34" charset="-122"/>
                <a:ea typeface="微软雅黑" panose="020B0503020204020204" pitchFamily="34" charset="-122"/>
              </a:rPr>
              <a:t>返回数据</a:t>
            </a:r>
            <a:r>
              <a:rPr lang="zh-CN" altLang="en-US" sz="1800">
                <a:solidFill>
                  <a:srgbClr val="595959"/>
                </a:solidFill>
                <a:latin typeface="微软雅黑" panose="020B0503020204020204" pitchFamily="34" charset="-122"/>
                <a:ea typeface="微软雅黑" panose="020B0503020204020204" pitchFamily="34" charset="-122"/>
              </a:rPr>
              <a:t>。</a:t>
            </a:r>
          </a:p>
        </p:txBody>
      </p:sp>
      <p:grpSp>
        <p:nvGrpSpPr>
          <p:cNvPr id="6" name="组合 5"/>
          <p:cNvGrpSpPr/>
          <p:nvPr/>
        </p:nvGrpSpPr>
        <p:grpSpPr>
          <a:xfrm>
            <a:off x="1045025" y="981522"/>
            <a:ext cx="339399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用户登录的后端实现</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用户登录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3"/>
          <a:stretch>
            <a:fillRect/>
          </a:stretch>
        </p:blipFill>
        <p:spPr>
          <a:xfrm>
            <a:off x="838622" y="2349674"/>
            <a:ext cx="2995709" cy="3229748"/>
          </a:xfrm>
          <a:prstGeom prst="rect">
            <a:avLst/>
          </a:prstGeom>
        </p:spPr>
      </p:pic>
    </p:spTree>
    <p:extLst>
      <p:ext uri="{BB962C8B-B14F-4D97-AF65-F5344CB8AC3E}">
        <p14:creationId xmlns:p14="http://schemas.microsoft.com/office/powerpoint/2010/main" val="8705284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7634" y="3461474"/>
            <a:ext cx="5184576" cy="1477328"/>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用户登录</a:t>
            </a:r>
            <a:r>
              <a:rPr lang="zh-CN" altLang="en-US" sz="2000">
                <a:solidFill>
                  <a:srgbClr val="595959"/>
                </a:solidFill>
                <a:latin typeface="微软雅黑" panose="020B0503020204020204" pitchFamily="34" charset="-122"/>
                <a:ea typeface="微软雅黑" panose="020B0503020204020204" pitchFamily="34" charset="-122"/>
              </a:rPr>
              <a:t>功能的逻辑如图所示。在</a:t>
            </a:r>
            <a:r>
              <a:rPr lang="en-US" altLang="zh-CN" sz="2000">
                <a:solidFill>
                  <a:srgbClr val="0075CC"/>
                </a:solidFill>
                <a:latin typeface="微软雅黑" panose="020B0503020204020204" pitchFamily="34" charset="-122"/>
                <a:ea typeface="微软雅黑" panose="020B0503020204020204" pitchFamily="34" charset="-122"/>
              </a:rPr>
              <a:t>user.py</a:t>
            </a:r>
            <a:r>
              <a:rPr lang="zh-CN" altLang="en-US" sz="2000">
                <a:solidFill>
                  <a:srgbClr val="595959"/>
                </a:solidFill>
                <a:latin typeface="微软雅黑" panose="020B0503020204020204" pitchFamily="34" charset="-122"/>
                <a:ea typeface="微软雅黑" panose="020B0503020204020204" pitchFamily="34" charset="-122"/>
              </a:rPr>
              <a:t>文件中按照图中的逻辑编写视图函数，用于实现用户登录功能。</a:t>
            </a:r>
          </a:p>
        </p:txBody>
      </p:sp>
      <p:grpSp>
        <p:nvGrpSpPr>
          <p:cNvPr id="6" name="组合 5"/>
          <p:cNvGrpSpPr/>
          <p:nvPr/>
        </p:nvGrpSpPr>
        <p:grpSpPr>
          <a:xfrm>
            <a:off x="1045025" y="981522"/>
            <a:ext cx="3393997" cy="648072"/>
            <a:chOff x="1115236" y="981522"/>
            <a:chExt cx="2732370" cy="648072"/>
          </a:xfrm>
        </p:grpSpPr>
        <p:sp>
          <p:nvSpPr>
            <p:cNvPr id="7" name="圆角矩形 6"/>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用户登录的后端实现</a:t>
              </a:r>
            </a:p>
          </p:txBody>
        </p:sp>
      </p:grpSp>
      <p:sp>
        <p:nvSpPr>
          <p:cNvPr id="9" name="椭圆 8"/>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用户登录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2" name="图片 11" descr="图片2"/>
          <p:cNvPicPr/>
          <p:nvPr/>
        </p:nvPicPr>
        <p:blipFill>
          <a:blip r:embed="rId3">
            <a:extLst>
              <a:ext uri="{28A0092B-C50C-407E-A947-70E740481C1C}">
                <a14:useLocalDpi xmlns:a14="http://schemas.microsoft.com/office/drawing/2010/main" val="0"/>
              </a:ext>
            </a:extLst>
          </a:blip>
          <a:srcRect/>
          <a:stretch>
            <a:fillRect/>
          </a:stretch>
        </p:blipFill>
        <p:spPr bwMode="auto">
          <a:xfrm>
            <a:off x="6527254" y="1086862"/>
            <a:ext cx="2503909" cy="5303223"/>
          </a:xfrm>
          <a:prstGeom prst="rect">
            <a:avLst/>
          </a:prstGeom>
          <a:noFill/>
          <a:ln>
            <a:noFill/>
          </a:ln>
        </p:spPr>
      </p:pic>
      <p:grpSp>
        <p:nvGrpSpPr>
          <p:cNvPr id="13" name="组合 18">
            <a:extLst>
              <a:ext uri="{FF2B5EF4-FFF2-40B4-BE49-F238E27FC236}">
                <a16:creationId xmlns:a16="http://schemas.microsoft.com/office/drawing/2014/main" id="{2B542E9E-0ADD-4266-A889-F99B1E170665}"/>
              </a:ext>
            </a:extLst>
          </p:cNvPr>
          <p:cNvGrpSpPr>
            <a:grpSpLocks/>
          </p:cNvGrpSpPr>
          <p:nvPr/>
        </p:nvGrpSpPr>
        <p:grpSpPr bwMode="auto">
          <a:xfrm>
            <a:off x="9066207" y="6002735"/>
            <a:ext cx="2119312" cy="387350"/>
            <a:chOff x="6356350" y="4705038"/>
            <a:chExt cx="2119842" cy="387349"/>
          </a:xfrm>
        </p:grpSpPr>
        <p:pic>
          <p:nvPicPr>
            <p:cNvPr id="14"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6"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8" name="半闭框 1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9" name="半闭框 1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6418254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19460" y="2333164"/>
            <a:ext cx="10151132" cy="243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ClrTx/>
              <a:buSzTx/>
              <a:buFontTx/>
            </a:pPr>
            <a:r>
              <a:rPr lang="zh-CN" altLang="en-US" sz="2000">
                <a:solidFill>
                  <a:srgbClr val="595959"/>
                </a:solidFill>
                <a:latin typeface="微软雅黑" panose="020B0503020204020204" pitchFamily="34" charset="-122"/>
                <a:ea typeface="微软雅黑" panose="020B0503020204020204" pitchFamily="34" charset="-122"/>
              </a:rPr>
              <a:t>大多数网站会设立用户账号，用户可以通过账号向系统服务进行身份验证，并获取相关权限。智能租房项目的用户中心模块依赖用户账号，该模块中提供了一系列与用户相关的功能，包括</a:t>
            </a:r>
            <a:r>
              <a:rPr lang="zh-CN" altLang="en-US" sz="2000">
                <a:solidFill>
                  <a:srgbClr val="0075CC"/>
                </a:solidFill>
                <a:latin typeface="微软雅黑" panose="020B0503020204020204" pitchFamily="34" charset="-122"/>
                <a:ea typeface="微软雅黑" panose="020B0503020204020204" pitchFamily="34" charset="-122"/>
              </a:rPr>
              <a:t>用户注册</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用户中心页</a:t>
            </a:r>
            <a:r>
              <a:rPr lang="zh-CN" altLang="en-US" sz="2000">
                <a:solidFill>
                  <a:srgbClr val="595959"/>
                </a:solidFill>
                <a:latin typeface="微软雅黑" panose="020B0503020204020204" pitchFamily="34" charset="-122"/>
                <a:ea typeface="微软雅黑" panose="020B0503020204020204" pitchFamily="34" charset="-122"/>
              </a:rPr>
              <a:t>展示、</a:t>
            </a:r>
            <a:r>
              <a:rPr lang="zh-CN" altLang="en-US" sz="2000">
                <a:solidFill>
                  <a:srgbClr val="0075CC"/>
                </a:solidFill>
                <a:latin typeface="微软雅黑" panose="020B0503020204020204" pitchFamily="34" charset="-122"/>
                <a:ea typeface="微软雅黑" panose="020B0503020204020204" pitchFamily="34" charset="-122"/>
              </a:rPr>
              <a:t>用户登录</a:t>
            </a:r>
            <a:r>
              <a:rPr lang="zh-CN" altLang="en-US" sz="2000">
                <a:solidFill>
                  <a:srgbClr val="595959"/>
                </a:solidFill>
                <a:latin typeface="微软雅黑" panose="020B0503020204020204" pitchFamily="34" charset="-122"/>
                <a:ea typeface="微软雅黑" panose="020B0503020204020204" pitchFamily="34" charset="-122"/>
              </a:rPr>
              <a:t>与</a:t>
            </a:r>
            <a:r>
              <a:rPr lang="zh-CN" altLang="en-US" sz="2000">
                <a:solidFill>
                  <a:srgbClr val="0075CC"/>
                </a:solidFill>
                <a:latin typeface="微软雅黑" panose="020B0503020204020204" pitchFamily="34" charset="-122"/>
                <a:ea typeface="微软雅黑" panose="020B0503020204020204" pitchFamily="34" charset="-122"/>
              </a:rPr>
              <a:t>退出</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账号信息修改</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用户收藏</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取消收藏</a:t>
            </a:r>
            <a:r>
              <a:rPr lang="zh-CN" altLang="en-US" sz="2000">
                <a:solidFill>
                  <a:srgbClr val="595959"/>
                </a:solidFill>
                <a:latin typeface="微软雅黑" panose="020B0503020204020204" pitchFamily="34" charset="-122"/>
                <a:ea typeface="微软雅黑" panose="020B0503020204020204" pitchFamily="34" charset="-122"/>
              </a:rPr>
              <a:t>、</a:t>
            </a:r>
            <a:r>
              <a:rPr lang="zh-CN" altLang="en-US" sz="2000">
                <a:solidFill>
                  <a:srgbClr val="0075CC"/>
                </a:solidFill>
                <a:latin typeface="微软雅黑" panose="020B0503020204020204" pitchFamily="34" charset="-122"/>
                <a:ea typeface="微软雅黑" panose="020B0503020204020204" pitchFamily="34" charset="-122"/>
              </a:rPr>
              <a:t>用户浏览记录</a:t>
            </a:r>
            <a:r>
              <a:rPr lang="zh-CN" altLang="en-US" sz="2000">
                <a:solidFill>
                  <a:srgbClr val="595959"/>
                </a:solidFill>
                <a:latin typeface="微软雅黑" panose="020B0503020204020204" pitchFamily="34" charset="-122"/>
                <a:ea typeface="微软雅黑" panose="020B0503020204020204" pitchFamily="34" charset="-122"/>
              </a:rPr>
              <a:t>管理，以及基于用户浏览行为的智能推荐功能，本章将对这几个功能的逻辑和实现进行介绍。</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14857"/>
            <a:ext cx="566929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掌握</a:t>
            </a:r>
            <a:r>
              <a:rPr lang="zh-CN" altLang="en-US" sz="2000">
                <a:solidFill>
                  <a:srgbClr val="0075CC"/>
                </a:solidFill>
                <a:latin typeface="微软雅黑" panose="020B0503020204020204" pitchFamily="34" charset="-122"/>
                <a:ea typeface="微软雅黑" panose="020B0503020204020204" pitchFamily="34" charset="-122"/>
                <a:cs typeface="+mn-ea"/>
              </a:rPr>
              <a:t>用户退出</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的</a:t>
            </a:r>
            <a:r>
              <a:rPr lang="zh-CN" altLang="en-US" sz="2000">
                <a:solidFill>
                  <a:srgbClr val="0075CC"/>
                </a:solidFill>
                <a:latin typeface="微软雅黑" panose="020B0503020204020204" pitchFamily="34" charset="-122"/>
                <a:ea typeface="微软雅黑" panose="020B0503020204020204" pitchFamily="34" charset="-122"/>
                <a:cs typeface="+mn-ea"/>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，能够实现用户退出功能</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用户退出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4303789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用户退出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025135" y="981522"/>
            <a:ext cx="10182639" cy="553998"/>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当用户</a:t>
            </a:r>
            <a:r>
              <a:rPr lang="zh-CN" altLang="en-US" sz="2000">
                <a:solidFill>
                  <a:srgbClr val="0075CC"/>
                </a:solidFill>
                <a:latin typeface="微软雅黑" panose="020B0503020204020204" pitchFamily="34" charset="-122"/>
                <a:ea typeface="微软雅黑" panose="020B0503020204020204" pitchFamily="34" charset="-122"/>
              </a:rPr>
              <a:t>登录成功</a:t>
            </a:r>
            <a:r>
              <a:rPr lang="zh-CN" altLang="en-US" sz="2000">
                <a:solidFill>
                  <a:srgbClr val="595959"/>
                </a:solidFill>
                <a:latin typeface="微软雅黑" panose="020B0503020204020204" pitchFamily="34" charset="-122"/>
                <a:ea typeface="微软雅黑" panose="020B0503020204020204" pitchFamily="34" charset="-122"/>
              </a:rPr>
              <a:t>后，页面上方的</a:t>
            </a:r>
            <a:r>
              <a:rPr lang="zh-CN" altLang="en-US" sz="2000">
                <a:solidFill>
                  <a:srgbClr val="0075CC"/>
                </a:solidFill>
                <a:latin typeface="微软雅黑" panose="020B0503020204020204" pitchFamily="34" charset="-122"/>
                <a:ea typeface="微软雅黑" panose="020B0503020204020204" pitchFamily="34" charset="-122"/>
              </a:rPr>
              <a:t>导航栏</a:t>
            </a:r>
            <a:r>
              <a:rPr lang="zh-CN" altLang="en-US" sz="2000">
                <a:solidFill>
                  <a:srgbClr val="595959"/>
                </a:solidFill>
                <a:latin typeface="微软雅黑" panose="020B0503020204020204" pitchFamily="34" charset="-122"/>
                <a:ea typeface="微软雅黑" panose="020B0503020204020204" pitchFamily="34" charset="-122"/>
              </a:rPr>
              <a:t>中会</a:t>
            </a:r>
            <a:r>
              <a:rPr lang="zh-CN" altLang="en-US" sz="2000">
                <a:solidFill>
                  <a:srgbClr val="0075CC"/>
                </a:solidFill>
                <a:latin typeface="微软雅黑" panose="020B0503020204020204" pitchFamily="34" charset="-122"/>
                <a:ea typeface="微软雅黑" panose="020B0503020204020204" pitchFamily="34" charset="-122"/>
              </a:rPr>
              <a:t>显示</a:t>
            </a:r>
            <a:r>
              <a:rPr lang="zh-CN" altLang="en-US" sz="2000">
                <a:solidFill>
                  <a:srgbClr val="595959"/>
                </a:solidFill>
                <a:latin typeface="微软雅黑" panose="020B0503020204020204" pitchFamily="34" charset="-122"/>
                <a:ea typeface="微软雅黑" panose="020B0503020204020204" pitchFamily="34" charset="-122"/>
              </a:rPr>
              <a:t>当前登录的</a:t>
            </a:r>
            <a:r>
              <a:rPr lang="zh-CN" altLang="en-US" sz="2000">
                <a:solidFill>
                  <a:srgbClr val="0075CC"/>
                </a:solidFill>
                <a:latin typeface="微软雅黑" panose="020B0503020204020204" pitchFamily="34" charset="-122"/>
                <a:ea typeface="微软雅黑" panose="020B0503020204020204" pitchFamily="34" charset="-122"/>
              </a:rPr>
              <a:t>用户名</a:t>
            </a:r>
            <a:r>
              <a:rPr lang="zh-CN" altLang="en-US" sz="2000">
                <a:solidFill>
                  <a:srgbClr val="595959"/>
                </a:solidFill>
                <a:latin typeface="微软雅黑" panose="020B0503020204020204" pitchFamily="34" charset="-122"/>
                <a:ea typeface="微软雅黑" panose="020B0503020204020204" pitchFamily="34" charset="-122"/>
              </a:rPr>
              <a:t>以及</a:t>
            </a:r>
            <a:r>
              <a:rPr lang="zh-CN" altLang="en-US" sz="2000">
                <a:solidFill>
                  <a:srgbClr val="0075CC"/>
                </a:solidFill>
                <a:latin typeface="微软雅黑" panose="020B0503020204020204" pitchFamily="34" charset="-122"/>
                <a:ea typeface="微软雅黑" panose="020B0503020204020204" pitchFamily="34" charset="-122"/>
              </a:rPr>
              <a:t>退出登录按钮</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22" name="图片 21"/>
          <p:cNvPicPr/>
          <p:nvPr/>
        </p:nvPicPr>
        <p:blipFill>
          <a:blip r:embed="rId3">
            <a:extLst>
              <a:ext uri="{28A0092B-C50C-407E-A947-70E740481C1C}">
                <a14:useLocalDpi xmlns:a14="http://schemas.microsoft.com/office/drawing/2010/main" val="0"/>
              </a:ext>
            </a:extLst>
          </a:blip>
          <a:srcRect/>
          <a:stretch>
            <a:fillRect/>
          </a:stretch>
        </p:blipFill>
        <p:spPr bwMode="auto">
          <a:xfrm>
            <a:off x="3718942" y="1912322"/>
            <a:ext cx="4910852" cy="881435"/>
          </a:xfrm>
          <a:prstGeom prst="rect">
            <a:avLst/>
          </a:prstGeom>
          <a:noFill/>
          <a:ln>
            <a:solidFill>
              <a:schemeClr val="tx1"/>
            </a:solidFill>
          </a:ln>
        </p:spPr>
      </p:pic>
      <p:sp>
        <p:nvSpPr>
          <p:cNvPr id="4" name="矩形 3"/>
          <p:cNvSpPr/>
          <p:nvPr/>
        </p:nvSpPr>
        <p:spPr>
          <a:xfrm>
            <a:off x="1025135" y="2997746"/>
            <a:ext cx="10182639"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在用户登录后的</a:t>
            </a:r>
            <a:r>
              <a:rPr lang="zh-CN" altLang="en-US" sz="2000">
                <a:solidFill>
                  <a:srgbClr val="0075CC"/>
                </a:solidFill>
                <a:latin typeface="微软雅黑" panose="020B0503020204020204" pitchFamily="34" charset="-122"/>
                <a:ea typeface="微软雅黑" panose="020B0503020204020204" pitchFamily="34" charset="-122"/>
              </a:rPr>
              <a:t>导航栏</a:t>
            </a:r>
            <a:r>
              <a:rPr lang="zh-CN" altLang="en-US" sz="2000">
                <a:solidFill>
                  <a:srgbClr val="595959"/>
                </a:solidFill>
                <a:latin typeface="微软雅黑" panose="020B0503020204020204" pitchFamily="34" charset="-122"/>
                <a:ea typeface="微软雅黑" panose="020B0503020204020204" pitchFamily="34" charset="-122"/>
              </a:rPr>
              <a:t>中，单击“</a:t>
            </a:r>
            <a:r>
              <a:rPr lang="zh-CN" altLang="en-US" sz="2000">
                <a:solidFill>
                  <a:srgbClr val="0075CC"/>
                </a:solidFill>
                <a:latin typeface="微软雅黑" panose="020B0503020204020204" pitchFamily="34" charset="-122"/>
                <a:ea typeface="微软雅黑" panose="020B0503020204020204" pitchFamily="34" charset="-122"/>
              </a:rPr>
              <a:t>退出登录</a:t>
            </a:r>
            <a:r>
              <a:rPr lang="zh-CN" altLang="en-US" sz="2000">
                <a:solidFill>
                  <a:srgbClr val="595959"/>
                </a:solidFill>
                <a:latin typeface="微软雅黑" panose="020B0503020204020204" pitchFamily="34" charset="-122"/>
                <a:ea typeface="微软雅黑" panose="020B0503020204020204" pitchFamily="34" charset="-122"/>
              </a:rPr>
              <a:t>”按钮会在页面顶部弹出一个</a:t>
            </a:r>
            <a:r>
              <a:rPr lang="zh-CN" altLang="en-US" sz="2000">
                <a:solidFill>
                  <a:srgbClr val="0075CC"/>
                </a:solidFill>
                <a:latin typeface="微软雅黑" panose="020B0503020204020204" pitchFamily="34" charset="-122"/>
                <a:ea typeface="微软雅黑" panose="020B0503020204020204" pitchFamily="34" charset="-122"/>
              </a:rPr>
              <a:t>退出成功</a:t>
            </a:r>
            <a:r>
              <a:rPr lang="zh-CN" altLang="en-US" sz="2000">
                <a:solidFill>
                  <a:srgbClr val="595959"/>
                </a:solidFill>
                <a:latin typeface="微软雅黑" panose="020B0503020204020204" pitchFamily="34" charset="-122"/>
                <a:ea typeface="微软雅黑" panose="020B0503020204020204" pitchFamily="34" charset="-122"/>
              </a:rPr>
              <a:t>的</a:t>
            </a:r>
            <a:r>
              <a:rPr lang="zh-CN" altLang="en-US" sz="2000">
                <a:solidFill>
                  <a:srgbClr val="0075CC"/>
                </a:solidFill>
                <a:latin typeface="微软雅黑" panose="020B0503020204020204" pitchFamily="34" charset="-122"/>
                <a:ea typeface="微软雅黑" panose="020B0503020204020204" pitchFamily="34" charset="-122"/>
              </a:rPr>
              <a:t>警告框</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23" name="图片 22"/>
          <p:cNvPicPr/>
          <p:nvPr/>
        </p:nvPicPr>
        <p:blipFill>
          <a:blip r:embed="rId4">
            <a:extLst>
              <a:ext uri="{28A0092B-C50C-407E-A947-70E740481C1C}">
                <a14:useLocalDpi xmlns:a14="http://schemas.microsoft.com/office/drawing/2010/main" val="0"/>
              </a:ext>
            </a:extLst>
          </a:blip>
          <a:srcRect/>
          <a:stretch>
            <a:fillRect/>
          </a:stretch>
        </p:blipFill>
        <p:spPr bwMode="auto">
          <a:xfrm>
            <a:off x="3788833" y="3861842"/>
            <a:ext cx="4655242" cy="1364729"/>
          </a:xfrm>
          <a:prstGeom prst="rect">
            <a:avLst/>
          </a:prstGeom>
          <a:noFill/>
          <a:ln>
            <a:solidFill>
              <a:schemeClr val="tx1"/>
            </a:solidFill>
          </a:ln>
        </p:spPr>
      </p:pic>
      <p:sp>
        <p:nvSpPr>
          <p:cNvPr id="5" name="矩形 4"/>
          <p:cNvSpPr/>
          <p:nvPr/>
        </p:nvSpPr>
        <p:spPr>
          <a:xfrm>
            <a:off x="1025135" y="5289460"/>
            <a:ext cx="10182639"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单击“</a:t>
            </a:r>
            <a:r>
              <a:rPr lang="zh-CN" altLang="en-US" sz="2000">
                <a:solidFill>
                  <a:srgbClr val="0075CC"/>
                </a:solidFill>
                <a:latin typeface="微软雅黑" panose="020B0503020204020204" pitchFamily="34" charset="-122"/>
                <a:ea typeface="微软雅黑" panose="020B0503020204020204" pitchFamily="34" charset="-122"/>
              </a:rPr>
              <a:t>确定</a:t>
            </a:r>
            <a:r>
              <a:rPr lang="zh-CN" altLang="en-US" sz="2000">
                <a:solidFill>
                  <a:srgbClr val="595959"/>
                </a:solidFill>
                <a:latin typeface="微软雅黑" panose="020B0503020204020204" pitchFamily="34" charset="-122"/>
                <a:ea typeface="微软雅黑" panose="020B0503020204020204" pitchFamily="34" charset="-122"/>
              </a:rPr>
              <a:t>”按钮会</a:t>
            </a:r>
            <a:r>
              <a:rPr lang="zh-CN" altLang="en-US" sz="2000">
                <a:solidFill>
                  <a:srgbClr val="0075CC"/>
                </a:solidFill>
                <a:latin typeface="微软雅黑" panose="020B0503020204020204" pitchFamily="34" charset="-122"/>
                <a:ea typeface="微软雅黑" panose="020B0503020204020204" pitchFamily="34" charset="-122"/>
              </a:rPr>
              <a:t>跳转</a:t>
            </a:r>
            <a:r>
              <a:rPr lang="zh-CN" altLang="en-US" sz="2000">
                <a:solidFill>
                  <a:srgbClr val="595959"/>
                </a:solidFill>
                <a:latin typeface="微软雅黑" panose="020B0503020204020204" pitchFamily="34" charset="-122"/>
                <a:ea typeface="微软雅黑" panose="020B0503020204020204" pitchFamily="34" charset="-122"/>
              </a:rPr>
              <a:t>到智能租房的</a:t>
            </a:r>
            <a:r>
              <a:rPr lang="zh-CN" altLang="en-US" sz="2000">
                <a:solidFill>
                  <a:srgbClr val="0075CC"/>
                </a:solidFill>
                <a:latin typeface="微软雅黑" panose="020B0503020204020204" pitchFamily="34" charset="-122"/>
                <a:ea typeface="微软雅黑" panose="020B0503020204020204" pitchFamily="34" charset="-122"/>
              </a:rPr>
              <a:t>首页</a:t>
            </a:r>
            <a:r>
              <a:rPr lang="zh-CN" altLang="en-US" sz="2000">
                <a:solidFill>
                  <a:srgbClr val="595959"/>
                </a:solidFill>
                <a:latin typeface="微软雅黑" panose="020B0503020204020204" pitchFamily="34" charset="-122"/>
                <a:ea typeface="微软雅黑" panose="020B0503020204020204" pitchFamily="34" charset="-122"/>
              </a:rPr>
              <a:t>，此时</a:t>
            </a:r>
            <a:r>
              <a:rPr lang="zh-CN" altLang="en-US" sz="2000">
                <a:solidFill>
                  <a:srgbClr val="0075CC"/>
                </a:solidFill>
                <a:latin typeface="微软雅黑" panose="020B0503020204020204" pitchFamily="34" charset="-122"/>
                <a:ea typeface="微软雅黑" panose="020B0503020204020204" pitchFamily="34" charset="-122"/>
              </a:rPr>
              <a:t>导航栏</a:t>
            </a:r>
            <a:r>
              <a:rPr lang="zh-CN" altLang="en-US" sz="2000">
                <a:solidFill>
                  <a:srgbClr val="595959"/>
                </a:solidFill>
                <a:latin typeface="微软雅黑" panose="020B0503020204020204" pitchFamily="34" charset="-122"/>
                <a:ea typeface="微软雅黑" panose="020B0503020204020204" pitchFamily="34" charset="-122"/>
              </a:rPr>
              <a:t>中只包含“</a:t>
            </a:r>
            <a:r>
              <a:rPr lang="zh-CN" altLang="en-US" sz="2000">
                <a:solidFill>
                  <a:srgbClr val="0075CC"/>
                </a:solidFill>
                <a:latin typeface="微软雅黑" panose="020B0503020204020204" pitchFamily="34" charset="-122"/>
                <a:ea typeface="微软雅黑" panose="020B0503020204020204" pitchFamily="34" charset="-122"/>
              </a:rPr>
              <a:t>首页</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登录</a:t>
            </a:r>
            <a:r>
              <a:rPr lang="zh-CN" altLang="en-US" sz="2000">
                <a:solidFill>
                  <a:srgbClr val="595959"/>
                </a:solidFill>
                <a:latin typeface="微软雅黑" panose="020B0503020204020204" pitchFamily="34" charset="-122"/>
                <a:ea typeface="微软雅黑" panose="020B0503020204020204" pitchFamily="34" charset="-122"/>
              </a:rPr>
              <a:t>”按钮。</a:t>
            </a:r>
          </a:p>
        </p:txBody>
      </p:sp>
    </p:spTree>
    <p:extLst>
      <p:ext uri="{BB962C8B-B14F-4D97-AF65-F5344CB8AC3E}">
        <p14:creationId xmlns:p14="http://schemas.microsoft.com/office/powerpoint/2010/main" val="3465086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用户退出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045025" y="981522"/>
            <a:ext cx="3393997"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用户退出的接口设计</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18364"/>
            <a:ext cx="10470670" cy="1200329"/>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由于用户退出登录后页面会跳转到智能租房首页，所以请求页面为</a:t>
            </a:r>
            <a:r>
              <a:rPr lang="zh-CN" altLang="en-US" sz="1600">
                <a:solidFill>
                  <a:srgbClr val="0075CC"/>
                </a:solidFill>
                <a:latin typeface="微软雅黑" panose="020B0503020204020204" pitchFamily="34" charset="-122"/>
                <a:ea typeface="微软雅黑" panose="020B0503020204020204" pitchFamily="34" charset="-122"/>
              </a:rPr>
              <a:t>index.html</a:t>
            </a:r>
            <a:r>
              <a:rPr lang="zh-CN" altLang="en-US" sz="1600">
                <a:solidFill>
                  <a:srgbClr val="595959"/>
                </a:solidFill>
                <a:latin typeface="微软雅黑" panose="020B0503020204020204" pitchFamily="34" charset="-122"/>
                <a:ea typeface="微软雅黑" panose="020B0503020204020204" pitchFamily="34" charset="-122"/>
              </a:rPr>
              <a:t>；用户发送退出登录请求后只需要获取首页的数据，因此请求方式为</a:t>
            </a:r>
            <a:r>
              <a:rPr lang="zh-CN" altLang="en-US" sz="1600">
                <a:solidFill>
                  <a:srgbClr val="0075CC"/>
                </a:solidFill>
                <a:latin typeface="微软雅黑" panose="020B0503020204020204" pitchFamily="34" charset="-122"/>
                <a:ea typeface="微软雅黑" panose="020B0503020204020204" pitchFamily="34" charset="-122"/>
              </a:rPr>
              <a:t>GET</a:t>
            </a:r>
            <a:r>
              <a:rPr lang="zh-CN" altLang="en-US" sz="1600">
                <a:solidFill>
                  <a:srgbClr val="595959"/>
                </a:solidFill>
                <a:latin typeface="微软雅黑" panose="020B0503020204020204" pitchFamily="34" charset="-122"/>
                <a:ea typeface="微软雅黑" panose="020B0503020204020204" pitchFamily="34" charset="-122"/>
              </a:rPr>
              <a:t>，请求地址为</a:t>
            </a:r>
            <a:r>
              <a:rPr lang="zh-CN" altLang="en-US" sz="1600">
                <a:solidFill>
                  <a:srgbClr val="0075CC"/>
                </a:solidFill>
                <a:latin typeface="微软雅黑" panose="020B0503020204020204" pitchFamily="34" charset="-122"/>
                <a:ea typeface="微软雅黑" panose="020B0503020204020204" pitchFamily="34" charset="-122"/>
              </a:rPr>
              <a:t>/logout</a:t>
            </a:r>
            <a:r>
              <a:rPr lang="zh-CN" altLang="en-US" sz="1600">
                <a:solidFill>
                  <a:srgbClr val="595959"/>
                </a:solidFill>
                <a:latin typeface="微软雅黑" panose="020B0503020204020204" pitchFamily="34" charset="-122"/>
                <a:ea typeface="微软雅黑" panose="020B0503020204020204" pitchFamily="34" charset="-122"/>
              </a:rPr>
              <a:t>；请求完成后会返回一组包含</a:t>
            </a:r>
            <a:r>
              <a:rPr lang="zh-CN" altLang="en-US" sz="1600">
                <a:solidFill>
                  <a:srgbClr val="0075CC"/>
                </a:solidFill>
                <a:latin typeface="微软雅黑" panose="020B0503020204020204" pitchFamily="34" charset="-122"/>
                <a:ea typeface="微软雅黑" panose="020B0503020204020204" pitchFamily="34" charset="-122"/>
              </a:rPr>
              <a:t>退出状态</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退出信息</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数据。</a:t>
            </a:r>
          </a:p>
        </p:txBody>
      </p:sp>
      <p:graphicFrame>
        <p:nvGraphicFramePr>
          <p:cNvPr id="13" name="表格 12"/>
          <p:cNvGraphicFramePr>
            <a:graphicFrameLocks noGrp="1"/>
          </p:cNvGraphicFramePr>
          <p:nvPr>
            <p:extLst>
              <p:ext uri="{D42A27DB-BD31-4B8C-83A1-F6EECF244321}">
                <p14:modId xmlns:p14="http://schemas.microsoft.com/office/powerpoint/2010/main" val="2184234294"/>
              </p:ext>
            </p:extLst>
          </p:nvPr>
        </p:nvGraphicFramePr>
        <p:xfrm>
          <a:off x="2647372" y="2852131"/>
          <a:ext cx="6942279" cy="2304255"/>
        </p:xfrm>
        <a:graphic>
          <a:graphicData uri="http://schemas.openxmlformats.org/drawingml/2006/table">
            <a:tbl>
              <a:tblPr/>
              <a:tblGrid>
                <a:gridCol w="1901719">
                  <a:extLst>
                    <a:ext uri="{9D8B030D-6E8A-4147-A177-3AD203B41FA5}">
                      <a16:colId xmlns:a16="http://schemas.microsoft.com/office/drawing/2014/main" val="3778545926"/>
                    </a:ext>
                  </a:extLst>
                </a:gridCol>
                <a:gridCol w="5040560">
                  <a:extLst>
                    <a:ext uri="{9D8B030D-6E8A-4147-A177-3AD203B41FA5}">
                      <a16:colId xmlns:a16="http://schemas.microsoft.com/office/drawing/2014/main" val="2034797012"/>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请求页面</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altLang="zh-CN" sz="1600" kern="1200">
                          <a:solidFill>
                            <a:schemeClr val="tx1"/>
                          </a:solidFill>
                          <a:effectLst/>
                          <a:latin typeface="微软雅黑" panose="020B0503020204020204" pitchFamily="34" charset="-122"/>
                          <a:ea typeface="微软雅黑" panose="020B0503020204020204" pitchFamily="34" charset="-122"/>
                          <a:cs typeface="+mn-cs"/>
                        </a:rPr>
                        <a:t>index</a:t>
                      </a:r>
                      <a:r>
                        <a:rPr lang="en-US" sz="1600" kern="1200">
                          <a:solidFill>
                            <a:schemeClr val="tx1"/>
                          </a:solidFill>
                          <a:effectLst/>
                          <a:latin typeface="微软雅黑" panose="020B0503020204020204" pitchFamily="34" charset="-122"/>
                          <a:ea typeface="微软雅黑" panose="020B0503020204020204" pitchFamily="34" charset="-122"/>
                          <a:cs typeface="+mn-cs"/>
                        </a:rPr>
                        <a:t>.html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GET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a:t>
                      </a:r>
                      <a:r>
                        <a:rPr lang="en-US" altLang="zh-CN" sz="1600" kern="1200">
                          <a:solidFill>
                            <a:schemeClr val="tx1"/>
                          </a:solidFill>
                          <a:effectLst/>
                          <a:latin typeface="微软雅黑" panose="020B0503020204020204" pitchFamily="34" charset="-122"/>
                          <a:ea typeface="微软雅黑" panose="020B0503020204020204" pitchFamily="34" charset="-122"/>
                          <a:cs typeface="+mn-cs"/>
                        </a:rPr>
                        <a:t>logout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altLang="zh-CN" sz="1600" kern="1200">
                          <a:solidFill>
                            <a:schemeClr val="tx1"/>
                          </a:solidFill>
                          <a:effectLst/>
                          <a:latin typeface="微软雅黑" panose="020B0503020204020204" pitchFamily="34" charset="-122"/>
                          <a:ea typeface="微软雅黑" panose="020B0503020204020204" pitchFamily="34" charset="-122"/>
                          <a:cs typeface="+mn-cs"/>
                        </a:rPr>
                        <a:t>JSON</a:t>
                      </a:r>
                      <a:r>
                        <a:rPr lang="zh-CN" altLang="zh-CN" sz="1600" kern="1200">
                          <a:solidFill>
                            <a:schemeClr val="tx1"/>
                          </a:solidFill>
                          <a:effectLst/>
                          <a:latin typeface="微软雅黑" panose="020B0503020204020204" pitchFamily="34" charset="-122"/>
                          <a:ea typeface="微软雅黑" panose="020B0503020204020204" pitchFamily="34" charset="-122"/>
                          <a:cs typeface="+mn-cs"/>
                        </a:rPr>
                        <a:t>数据，例如</a:t>
                      </a:r>
                      <a:r>
                        <a:rPr lang="en-US" altLang="zh-CN" sz="1600" kern="1200">
                          <a:solidFill>
                            <a:schemeClr val="tx1"/>
                          </a:solidFill>
                          <a:effectLst/>
                          <a:latin typeface="微软雅黑" panose="020B0503020204020204" pitchFamily="34" charset="-122"/>
                          <a:ea typeface="微软雅黑" panose="020B0503020204020204" pitchFamily="34" charset="-122"/>
                          <a:cs typeface="+mn-cs"/>
                        </a:rPr>
                        <a:t>{'valid': '0', 'msg': '</a:t>
                      </a:r>
                      <a:r>
                        <a:rPr lang="zh-CN" altLang="zh-CN" sz="1600" kern="1200">
                          <a:solidFill>
                            <a:schemeClr val="tx1"/>
                          </a:solidFill>
                          <a:effectLst/>
                          <a:latin typeface="微软雅黑" panose="020B0503020204020204" pitchFamily="34" charset="-122"/>
                          <a:ea typeface="微软雅黑" panose="020B0503020204020204" pitchFamily="34" charset="-122"/>
                          <a:cs typeface="+mn-cs"/>
                        </a:rPr>
                        <a:t>未登录</a:t>
                      </a:r>
                      <a:r>
                        <a:rPr lang="en-US" altLang="zh-CN" sz="1600" kern="1200">
                          <a:solidFill>
                            <a:schemeClr val="tx1"/>
                          </a:solidFill>
                          <a:effectLst/>
                          <a:latin typeface="微软雅黑" panose="020B0503020204020204" pitchFamily="34" charset="-122"/>
                          <a:ea typeface="微软雅黑" panose="020B0503020204020204" pitchFamily="34" charset="-122"/>
                          <a:cs typeface="+mn-cs"/>
                        </a:rPr>
                        <a: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bl>
          </a:graphicData>
        </a:graphic>
      </p:graphicFrame>
      <p:sp>
        <p:nvSpPr>
          <p:cNvPr id="6" name="矩形 5"/>
          <p:cNvSpPr/>
          <p:nvPr/>
        </p:nvSpPr>
        <p:spPr>
          <a:xfrm>
            <a:off x="1045025" y="5302002"/>
            <a:ext cx="10450780"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JSON数据示例由</a:t>
            </a:r>
            <a:r>
              <a:rPr lang="zh-CN" altLang="en-US"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组成，其中</a:t>
            </a:r>
            <a:r>
              <a:rPr lang="zh-CN" altLang="en-US"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标志位</a:t>
            </a:r>
            <a:r>
              <a:rPr lang="zh-CN" altLang="en-US" sz="1600">
                <a:solidFill>
                  <a:srgbClr val="595959"/>
                </a:solidFill>
                <a:latin typeface="微软雅黑" panose="020B0503020204020204" pitchFamily="34" charset="-122"/>
                <a:ea typeface="微软雅黑" panose="020B0503020204020204" pitchFamily="34" charset="-122"/>
              </a:rPr>
              <a:t>，值为</a:t>
            </a:r>
            <a:r>
              <a:rPr lang="zh-CN" altLang="en-US" sz="1600">
                <a:solidFill>
                  <a:srgbClr val="0075CC"/>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退出登录成功</a:t>
            </a:r>
            <a:r>
              <a:rPr lang="zh-CN" altLang="en-US" sz="1600">
                <a:solidFill>
                  <a:srgbClr val="595959"/>
                </a:solidFill>
                <a:latin typeface="微软雅黑" panose="020B0503020204020204" pitchFamily="34" charset="-122"/>
                <a:ea typeface="微软雅黑" panose="020B0503020204020204" pitchFamily="34" charset="-122"/>
              </a:rPr>
              <a:t>，值为</a:t>
            </a:r>
            <a:r>
              <a:rPr lang="zh-CN" altLang="en-US" sz="1600">
                <a:solidFill>
                  <a:srgbClr val="0075CC"/>
                </a:solidFill>
                <a:latin typeface="微软雅黑" panose="020B0503020204020204" pitchFamily="34" charset="-122"/>
                <a:ea typeface="微软雅黑" panose="020B0503020204020204" pitchFamily="34" charset="-122"/>
              </a:rPr>
              <a:t>0</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退出登录失败</a:t>
            </a:r>
            <a:r>
              <a:rPr lang="zh-CN" altLang="en-US" sz="1600">
                <a:solidFill>
                  <a:srgbClr val="595959"/>
                </a:solidFill>
                <a:latin typeface="微软雅黑" panose="020B0503020204020204" pitchFamily="34" charset="-122"/>
                <a:ea typeface="微软雅黑" panose="020B0503020204020204" pitchFamily="34" charset="-122"/>
              </a:rPr>
              <a:t>；</a:t>
            </a:r>
            <a:r>
              <a:rPr lang="zh-CN" altLang="en-US"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退出登录状态信息</a:t>
            </a:r>
            <a:r>
              <a:rPr lang="zh-CN" altLang="en-US" sz="1600">
                <a:solidFill>
                  <a:srgbClr val="595959"/>
                </a:solidFill>
                <a:latin typeface="微软雅黑" panose="020B0503020204020204" pitchFamily="34" charset="-122"/>
                <a:ea typeface="微软雅黑" panose="020B0503020204020204" pitchFamily="34" charset="-122"/>
              </a:rPr>
              <a:t>，退出登录成功时值为“</a:t>
            </a:r>
            <a:r>
              <a:rPr lang="zh-CN" altLang="en-US" sz="1600">
                <a:solidFill>
                  <a:srgbClr val="0075CC"/>
                </a:solidFill>
                <a:latin typeface="微软雅黑" panose="020B0503020204020204" pitchFamily="34" charset="-122"/>
                <a:ea typeface="微软雅黑" panose="020B0503020204020204" pitchFamily="34" charset="-122"/>
              </a:rPr>
              <a:t>退出登录成功</a:t>
            </a:r>
            <a:r>
              <a:rPr lang="zh-CN" altLang="en-US" sz="1600">
                <a:solidFill>
                  <a:srgbClr val="595959"/>
                </a:solidFill>
                <a:latin typeface="微软雅黑" panose="020B0503020204020204" pitchFamily="34" charset="-122"/>
                <a:ea typeface="微软雅黑" panose="020B0503020204020204" pitchFamily="34" charset="-122"/>
              </a:rPr>
              <a:t>”，退出登录失败时值为“</a:t>
            </a:r>
            <a:r>
              <a:rPr lang="zh-CN" altLang="en-US" sz="1600">
                <a:solidFill>
                  <a:srgbClr val="0075CC"/>
                </a:solidFill>
                <a:latin typeface="微软雅黑" panose="020B0503020204020204" pitchFamily="34" charset="-122"/>
                <a:ea typeface="微软雅黑" panose="020B0503020204020204" pitchFamily="34" charset="-122"/>
              </a:rPr>
              <a:t>未登录</a:t>
            </a:r>
            <a:r>
              <a:rPr lang="zh-CN" altLang="en-US" sz="16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191967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用户退出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045025" y="981522"/>
            <a:ext cx="3393997"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用户退出的后端实现</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51770" y="2134082"/>
            <a:ext cx="5358103" cy="300082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由于</a:t>
            </a:r>
            <a:r>
              <a:rPr lang="zh-CN" altLang="en-US" sz="1800">
                <a:solidFill>
                  <a:srgbClr val="0075CC"/>
                </a:solidFill>
                <a:latin typeface="微软雅黑" panose="020B0503020204020204" pitchFamily="34" charset="-122"/>
                <a:ea typeface="微软雅黑" panose="020B0503020204020204" pitchFamily="34" charset="-122"/>
              </a:rPr>
              <a:t>用户登录</a:t>
            </a:r>
            <a:r>
              <a:rPr lang="zh-CN" altLang="en-US" sz="1800">
                <a:solidFill>
                  <a:srgbClr val="595959"/>
                </a:solidFill>
                <a:latin typeface="微软雅黑" panose="020B0503020204020204" pitchFamily="34" charset="-122"/>
                <a:ea typeface="微软雅黑" panose="020B0503020204020204" pitchFamily="34" charset="-122"/>
              </a:rPr>
              <a:t>时已经在</a:t>
            </a:r>
            <a:r>
              <a:rPr lang="en-US" altLang="zh-CN" sz="1800">
                <a:solidFill>
                  <a:srgbClr val="0075CC"/>
                </a:solidFill>
                <a:latin typeface="微软雅黑" panose="020B0503020204020204" pitchFamily="34" charset="-122"/>
                <a:ea typeface="微软雅黑" panose="020B0503020204020204" pitchFamily="34" charset="-122"/>
              </a:rPr>
              <a:t>Cookie</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保存</a:t>
            </a:r>
            <a:r>
              <a:rPr lang="zh-CN" altLang="en-US" sz="1800">
                <a:solidFill>
                  <a:srgbClr val="595959"/>
                </a:solidFill>
                <a:latin typeface="微软雅黑" panose="020B0503020204020204" pitchFamily="34" charset="-122"/>
                <a:ea typeface="微软雅黑" panose="020B0503020204020204" pitchFamily="34" charset="-122"/>
              </a:rPr>
              <a:t>了</a:t>
            </a:r>
            <a:r>
              <a:rPr lang="zh-CN" altLang="en-US" sz="1800">
                <a:solidFill>
                  <a:srgbClr val="0075CC"/>
                </a:solidFill>
                <a:latin typeface="微软雅黑" panose="020B0503020204020204" pitchFamily="34" charset="-122"/>
                <a:ea typeface="微软雅黑" panose="020B0503020204020204" pitchFamily="34" charset="-122"/>
              </a:rPr>
              <a:t>用户信息</a:t>
            </a:r>
            <a:r>
              <a:rPr lang="zh-CN" altLang="en-US" sz="1800">
                <a:solidFill>
                  <a:srgbClr val="595959"/>
                </a:solidFill>
                <a:latin typeface="微软雅黑" panose="020B0503020204020204" pitchFamily="34" charset="-122"/>
                <a:ea typeface="微软雅黑" panose="020B0503020204020204" pitchFamily="34" charset="-122"/>
              </a:rPr>
              <a:t>，所以后端可以根据用户信息的有无判断用户登录的状态：若从</a:t>
            </a:r>
            <a:r>
              <a:rPr lang="en-US" altLang="zh-CN" sz="1800">
                <a:solidFill>
                  <a:srgbClr val="0075CC"/>
                </a:solidFill>
                <a:latin typeface="微软雅黑" panose="020B0503020204020204" pitchFamily="34" charset="-122"/>
                <a:ea typeface="微软雅黑" panose="020B0503020204020204" pitchFamily="34" charset="-122"/>
              </a:rPr>
              <a:t>Cookie</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获取到用户名</a:t>
            </a:r>
            <a:r>
              <a:rPr lang="zh-CN" altLang="en-US" sz="1800">
                <a:solidFill>
                  <a:srgbClr val="595959"/>
                </a:solidFill>
                <a:latin typeface="微软雅黑" panose="020B0503020204020204" pitchFamily="34" charset="-122"/>
                <a:ea typeface="微软雅黑" panose="020B0503020204020204" pitchFamily="34" charset="-122"/>
              </a:rPr>
              <a:t>，则说明当前</a:t>
            </a:r>
            <a:r>
              <a:rPr lang="zh-CN" altLang="en-US" sz="1800">
                <a:solidFill>
                  <a:srgbClr val="0075CC"/>
                </a:solidFill>
                <a:latin typeface="微软雅黑" panose="020B0503020204020204" pitchFamily="34" charset="-122"/>
                <a:ea typeface="微软雅黑" panose="020B0503020204020204" pitchFamily="34" charset="-122"/>
              </a:rPr>
              <a:t>用户已经登录</a:t>
            </a:r>
            <a:r>
              <a:rPr lang="zh-CN" altLang="en-US" sz="1800">
                <a:solidFill>
                  <a:srgbClr val="595959"/>
                </a:solidFill>
                <a:latin typeface="微软雅黑" panose="020B0503020204020204" pitchFamily="34" charset="-122"/>
                <a:ea typeface="微软雅黑" panose="020B0503020204020204" pitchFamily="34" charset="-122"/>
              </a:rPr>
              <a:t>，此时需要构建退出登录成功的返回数据，并从</a:t>
            </a:r>
            <a:r>
              <a:rPr lang="en-US" altLang="zh-CN" sz="1800">
                <a:solidFill>
                  <a:srgbClr val="0075CC"/>
                </a:solidFill>
                <a:latin typeface="微软雅黑" panose="020B0503020204020204" pitchFamily="34" charset="-122"/>
                <a:ea typeface="微软雅黑" panose="020B0503020204020204" pitchFamily="34" charset="-122"/>
              </a:rPr>
              <a:t>Cookie</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删除用户信息</a:t>
            </a:r>
            <a:r>
              <a:rPr lang="zh-CN" altLang="en-US" sz="1800">
                <a:solidFill>
                  <a:srgbClr val="595959"/>
                </a:solidFill>
                <a:latin typeface="微软雅黑" panose="020B0503020204020204" pitchFamily="34" charset="-122"/>
                <a:ea typeface="微软雅黑" panose="020B0503020204020204" pitchFamily="34" charset="-122"/>
              </a:rPr>
              <a:t>；若从</a:t>
            </a:r>
            <a:r>
              <a:rPr lang="en-US" altLang="zh-CN" sz="1800">
                <a:solidFill>
                  <a:srgbClr val="595959"/>
                </a:solidFill>
                <a:latin typeface="微软雅黑" panose="020B0503020204020204" pitchFamily="34" charset="-122"/>
                <a:ea typeface="微软雅黑" panose="020B0503020204020204" pitchFamily="34" charset="-122"/>
              </a:rPr>
              <a:t>Cookie</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没有</a:t>
            </a:r>
            <a:r>
              <a:rPr lang="zh-CN" altLang="en-US" sz="1800">
                <a:solidFill>
                  <a:srgbClr val="595959"/>
                </a:solidFill>
                <a:latin typeface="微软雅黑" panose="020B0503020204020204" pitchFamily="34" charset="-122"/>
                <a:ea typeface="微软雅黑" panose="020B0503020204020204" pitchFamily="34" charset="-122"/>
              </a:rPr>
              <a:t>获取到</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，则说明当前</a:t>
            </a:r>
            <a:r>
              <a:rPr lang="zh-CN" altLang="en-US" sz="1800">
                <a:solidFill>
                  <a:srgbClr val="0075CC"/>
                </a:solidFill>
                <a:latin typeface="微软雅黑" panose="020B0503020204020204" pitchFamily="34" charset="-122"/>
                <a:ea typeface="微软雅黑" panose="020B0503020204020204" pitchFamily="34" charset="-122"/>
              </a:rPr>
              <a:t>用户未登录</a:t>
            </a:r>
            <a:r>
              <a:rPr lang="zh-CN" altLang="en-US" sz="1800">
                <a:solidFill>
                  <a:srgbClr val="595959"/>
                </a:solidFill>
                <a:latin typeface="微软雅黑" panose="020B0503020204020204" pitchFamily="34" charset="-122"/>
                <a:ea typeface="微软雅黑" panose="020B0503020204020204" pitchFamily="34" charset="-122"/>
              </a:rPr>
              <a:t>，此时需要构建退出</a:t>
            </a:r>
            <a:r>
              <a:rPr lang="zh-CN" altLang="en-US" sz="1800">
                <a:solidFill>
                  <a:srgbClr val="0075CC"/>
                </a:solidFill>
                <a:latin typeface="微软雅黑" panose="020B0503020204020204" pitchFamily="34" charset="-122"/>
                <a:ea typeface="微软雅黑" panose="020B0503020204020204" pitchFamily="34" charset="-122"/>
              </a:rPr>
              <a:t>登录失败</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返回数据</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12" name="图片 11"/>
          <p:cNvPicPr/>
          <p:nvPr/>
        </p:nvPicPr>
        <p:blipFill>
          <a:blip r:embed="rId3">
            <a:extLst>
              <a:ext uri="{28A0092B-C50C-407E-A947-70E740481C1C}">
                <a14:useLocalDpi xmlns:a14="http://schemas.microsoft.com/office/drawing/2010/main" val="0"/>
              </a:ext>
            </a:extLst>
          </a:blip>
          <a:srcRect/>
          <a:stretch>
            <a:fillRect/>
          </a:stretch>
        </p:blipFill>
        <p:spPr bwMode="auto">
          <a:xfrm>
            <a:off x="6959302" y="1941888"/>
            <a:ext cx="2933413" cy="3336285"/>
          </a:xfrm>
          <a:prstGeom prst="rect">
            <a:avLst/>
          </a:prstGeom>
          <a:noFill/>
          <a:ln>
            <a:noFill/>
          </a:ln>
        </p:spPr>
      </p:pic>
      <p:grpSp>
        <p:nvGrpSpPr>
          <p:cNvPr id="14" name="组合 18">
            <a:extLst>
              <a:ext uri="{FF2B5EF4-FFF2-40B4-BE49-F238E27FC236}">
                <a16:creationId xmlns:a16="http://schemas.microsoft.com/office/drawing/2014/main" id="{2B542E9E-0ADD-4266-A889-F99B1E170665}"/>
              </a:ext>
            </a:extLst>
          </p:cNvPr>
          <p:cNvGrpSpPr>
            <a:grpSpLocks/>
          </p:cNvGrpSpPr>
          <p:nvPr/>
        </p:nvGrpSpPr>
        <p:grpSpPr bwMode="auto">
          <a:xfrm>
            <a:off x="9191550" y="5518026"/>
            <a:ext cx="2119312" cy="387350"/>
            <a:chOff x="6356350" y="4705038"/>
            <a:chExt cx="2119842" cy="387349"/>
          </a:xfrm>
        </p:grpSpPr>
        <p:pic>
          <p:nvPicPr>
            <p:cNvPr id="15"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7"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8"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 name="半闭框 18">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0" name="半闭框 19">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2"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92488748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10.3.2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用户退出</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045025" y="981522"/>
            <a:ext cx="3393997"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用户退出的前端说明</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76871" y="3100519"/>
            <a:ext cx="4842271" cy="1754326"/>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前端需要根据用户的</a:t>
            </a:r>
            <a:r>
              <a:rPr lang="zh-CN" altLang="en-US" sz="1800">
                <a:solidFill>
                  <a:srgbClr val="0075CC"/>
                </a:solidFill>
                <a:latin typeface="微软雅黑" panose="020B0503020204020204" pitchFamily="34" charset="-122"/>
                <a:ea typeface="微软雅黑" panose="020B0503020204020204" pitchFamily="34" charset="-122"/>
              </a:rPr>
              <a:t>登录状态</a:t>
            </a:r>
            <a:r>
              <a:rPr lang="zh-CN" altLang="en-US" sz="1800">
                <a:solidFill>
                  <a:srgbClr val="595959"/>
                </a:solidFill>
                <a:latin typeface="微软雅黑" panose="020B0503020204020204" pitchFamily="34" charset="-122"/>
                <a:ea typeface="微软雅黑" panose="020B0503020204020204" pitchFamily="34" charset="-122"/>
              </a:rPr>
              <a:t>，在单击退出登录按钮后弹出退出成功的警告框或者退出失败的</a:t>
            </a:r>
            <a:r>
              <a:rPr lang="zh-CN" altLang="en-US" sz="1800">
                <a:solidFill>
                  <a:srgbClr val="0075CC"/>
                </a:solidFill>
                <a:latin typeface="微软雅黑" panose="020B0503020204020204" pitchFamily="34" charset="-122"/>
                <a:ea typeface="微软雅黑" panose="020B0503020204020204" pitchFamily="34" charset="-122"/>
              </a:rPr>
              <a:t>警告框</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0075CC"/>
                </a:solidFill>
                <a:latin typeface="微软雅黑" panose="020B0503020204020204" pitchFamily="34" charset="-122"/>
                <a:ea typeface="微软雅黑" panose="020B0503020204020204" pitchFamily="34" charset="-122"/>
              </a:rPr>
              <a:t>login.js</a:t>
            </a:r>
            <a:r>
              <a:rPr lang="zh-CN" altLang="en-US" sz="1800">
                <a:solidFill>
                  <a:srgbClr val="595959"/>
                </a:solidFill>
                <a:latin typeface="微软雅黑" panose="020B0503020204020204" pitchFamily="34" charset="-122"/>
                <a:ea typeface="微软雅黑" panose="020B0503020204020204" pitchFamily="34" charset="-122"/>
              </a:rPr>
              <a:t>文件中</a:t>
            </a:r>
            <a:r>
              <a:rPr lang="zh-CN" altLang="en-US" sz="1800">
                <a:solidFill>
                  <a:srgbClr val="0075CC"/>
                </a:solidFill>
                <a:latin typeface="微软雅黑" panose="020B0503020204020204" pitchFamily="34" charset="-122"/>
                <a:ea typeface="微软雅黑" panose="020B0503020204020204" pitchFamily="34" charset="-122"/>
              </a:rPr>
              <a:t>已经实现</a:t>
            </a:r>
            <a:r>
              <a:rPr lang="zh-CN" altLang="en-US" sz="1800">
                <a:solidFill>
                  <a:srgbClr val="595959"/>
                </a:solidFill>
                <a:latin typeface="微软雅黑" panose="020B0503020204020204" pitchFamily="34" charset="-122"/>
                <a:ea typeface="微软雅黑" panose="020B0503020204020204" pitchFamily="34" charset="-122"/>
              </a:rPr>
              <a:t>了</a:t>
            </a:r>
            <a:r>
              <a:rPr lang="zh-CN" altLang="en-US" sz="1800">
                <a:solidFill>
                  <a:srgbClr val="0075CC"/>
                </a:solidFill>
                <a:latin typeface="微软雅黑" panose="020B0503020204020204" pitchFamily="34" charset="-122"/>
                <a:ea typeface="微软雅黑" panose="020B0503020204020204" pitchFamily="34" charset="-122"/>
              </a:rPr>
              <a:t>用户退出</a:t>
            </a:r>
            <a:r>
              <a:rPr lang="zh-CN" altLang="en-US" sz="1800">
                <a:solidFill>
                  <a:srgbClr val="595959"/>
                </a:solidFill>
                <a:latin typeface="微软雅黑" panose="020B0503020204020204" pitchFamily="34" charset="-122"/>
                <a:ea typeface="微软雅黑" panose="020B0503020204020204" pitchFamily="34" charset="-122"/>
              </a:rPr>
              <a:t>功能的</a:t>
            </a:r>
            <a:r>
              <a:rPr lang="zh-CN" altLang="en-US" sz="1800">
                <a:solidFill>
                  <a:srgbClr val="0075CC"/>
                </a:solidFill>
                <a:latin typeface="微软雅黑" panose="020B0503020204020204" pitchFamily="34" charset="-122"/>
                <a:ea typeface="微软雅黑" panose="020B0503020204020204" pitchFamily="34" charset="-122"/>
              </a:rPr>
              <a:t>前端逻辑</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23" name="矩形 22"/>
          <p:cNvSpPr/>
          <p:nvPr/>
        </p:nvSpPr>
        <p:spPr bwMode="auto">
          <a:xfrm>
            <a:off x="5911890" y="1737053"/>
            <a:ext cx="5058562" cy="4481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$("#logout").on('click', function ()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$.ajax({</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url: '/logout',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type: 'get',</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dataType: 'json',</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success: function (res)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if (res["valid"] == '1') {   // </a:t>
            </a:r>
            <a:r>
              <a:rPr lang="zh-CN" altLang="en-US" sz="1600">
                <a:solidFill>
                  <a:srgbClr val="595959"/>
                </a:solidFill>
                <a:latin typeface="微软雅黑" panose="020B0503020204020204" pitchFamily="34" charset="-122"/>
                <a:ea typeface="微软雅黑" panose="020B0503020204020204" pitchFamily="34" charset="-122"/>
                <a:sym typeface="+mn-ea"/>
              </a:rPr>
              <a:t>退出成功</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alert(res["msg"]);</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window.location.href = '/';</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 else {                        // </a:t>
            </a:r>
            <a:r>
              <a:rPr lang="zh-CN" altLang="en-US" sz="1600">
                <a:solidFill>
                  <a:srgbClr val="595959"/>
                </a:solidFill>
                <a:latin typeface="微软雅黑" panose="020B0503020204020204" pitchFamily="34" charset="-122"/>
                <a:ea typeface="微软雅黑" panose="020B0503020204020204" pitchFamily="34" charset="-122"/>
                <a:sym typeface="+mn-ea"/>
              </a:rPr>
              <a:t>退出失败</a:t>
            </a:r>
          </a:p>
          <a:p>
            <a:pPr>
              <a:lnSpc>
                <a:spcPct val="150000"/>
              </a:lnSpc>
              <a:defRPr/>
            </a:pPr>
            <a:r>
              <a:rPr lang="zh-CN" altLang="en-US" sz="1600">
                <a:solidFill>
                  <a:srgbClr val="595959"/>
                </a:solidFill>
                <a:latin typeface="微软雅黑" panose="020B0503020204020204" pitchFamily="34" charset="-122"/>
                <a:ea typeface="微软雅黑" panose="020B0503020204020204" pitchFamily="34" charset="-122"/>
                <a:sym typeface="+mn-ea"/>
              </a:rPr>
              <a:t>                </a:t>
            </a:r>
            <a:r>
              <a:rPr lang="en-US" altLang="zh-CN" sz="1600">
                <a:solidFill>
                  <a:srgbClr val="595959"/>
                </a:solidFill>
                <a:latin typeface="微软雅黑" panose="020B0503020204020204" pitchFamily="34" charset="-122"/>
                <a:ea typeface="微软雅黑" panose="020B0503020204020204" pitchFamily="34" charset="-122"/>
                <a:sym typeface="+mn-ea"/>
              </a:rPr>
              <a:t>alert(res["msg"]);</a:t>
            </a:r>
          </a:p>
          <a:p>
            <a:pPr>
              <a:lnSpc>
                <a:spcPct val="150000"/>
              </a:lnSpc>
              <a:defRPr/>
            </a:pPr>
            <a:r>
              <a:rPr lang="en-US" altLang="zh-CN" sz="1600">
                <a:solidFill>
                  <a:srgbClr val="595959"/>
                </a:solidFill>
                <a:latin typeface="微软雅黑" panose="020B0503020204020204" pitchFamily="34" charset="-122"/>
                <a:ea typeface="微软雅黑" panose="020B0503020204020204" pitchFamily="34" charset="-122"/>
                <a:sym typeface="+mn-ea"/>
              </a:rPr>
              <a:t>            }}})});</a:t>
            </a:r>
          </a:p>
        </p:txBody>
      </p:sp>
    </p:spTree>
    <p:extLst>
      <p:ext uri="{BB962C8B-B14F-4D97-AF65-F5344CB8AC3E}">
        <p14:creationId xmlns:p14="http://schemas.microsoft.com/office/powerpoint/2010/main" val="179745705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8101752" cy="830997"/>
          </a:xfrm>
          <a:prstGeom prst="rect">
            <a:avLst/>
          </a:prstGeom>
          <a:noFill/>
        </p:spPr>
        <p:txBody>
          <a:bodyPr wrap="square" lIns="91443" tIns="45720" rIns="91443" bIns="45720"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账号信息修改</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270670" y="2809240"/>
            <a:ext cx="2091020" cy="1107996"/>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10.4</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631124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13242" y="3416379"/>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掌握</a:t>
            </a:r>
            <a:r>
              <a:rPr lang="zh-CN" altLang="en-US" sz="2000">
                <a:solidFill>
                  <a:srgbClr val="0075CC"/>
                </a:solidFill>
                <a:latin typeface="微软雅黑" panose="020B0503020204020204" pitchFamily="34" charset="-122"/>
                <a:ea typeface="微软雅黑" panose="020B0503020204020204" pitchFamily="34" charset="-122"/>
                <a:cs typeface="+mn-ea"/>
              </a:rPr>
              <a:t>账号信息修改</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的</a:t>
            </a:r>
            <a:r>
              <a:rPr lang="zh-CN" altLang="en-US" sz="2000">
                <a:solidFill>
                  <a:srgbClr val="0075CC"/>
                </a:solidFill>
                <a:latin typeface="微软雅黑" panose="020B0503020204020204" pitchFamily="34" charset="-122"/>
                <a:ea typeface="微软雅黑" panose="020B0503020204020204" pitchFamily="34" charset="-122"/>
                <a:cs typeface="+mn-ea"/>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，能够实现账号信息修改功能</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账号信息修改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862073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91396" y="1125538"/>
            <a:ext cx="10260393" cy="923330"/>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在智能租房中，用户中心页提供了账号信息修改功能，该功能用于对当前登录用户的基本信息进行修改，包括</a:t>
            </a:r>
            <a:r>
              <a:rPr lang="zh-CN" altLang="en-US" sz="1800">
                <a:solidFill>
                  <a:srgbClr val="0075CC"/>
                </a:solidFill>
                <a:latin typeface="微软雅黑" panose="020B0503020204020204" pitchFamily="34" charset="-122"/>
                <a:ea typeface="微软雅黑" panose="020B0503020204020204" pitchFamily="34" charset="-122"/>
              </a:rPr>
              <a:t>昵称</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住址</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密码</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邮箱</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账号信息修改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6" name="图片 5" descr="图片1"/>
          <p:cNvPicPr/>
          <p:nvPr/>
        </p:nvPicPr>
        <p:blipFill>
          <a:blip r:embed="rId2">
            <a:extLst>
              <a:ext uri="{28A0092B-C50C-407E-A947-70E740481C1C}">
                <a14:useLocalDpi xmlns:a14="http://schemas.microsoft.com/office/drawing/2010/main" val="0"/>
              </a:ext>
            </a:extLst>
          </a:blip>
          <a:srcRect/>
          <a:stretch>
            <a:fillRect/>
          </a:stretch>
        </p:blipFill>
        <p:spPr bwMode="auto">
          <a:xfrm>
            <a:off x="2942543" y="2094781"/>
            <a:ext cx="6558097" cy="1983085"/>
          </a:xfrm>
          <a:prstGeom prst="rect">
            <a:avLst/>
          </a:prstGeom>
          <a:noFill/>
          <a:ln>
            <a:noFill/>
          </a:ln>
        </p:spPr>
      </p:pic>
      <p:sp>
        <p:nvSpPr>
          <p:cNvPr id="2" name="矩形 1"/>
          <p:cNvSpPr/>
          <p:nvPr/>
        </p:nvSpPr>
        <p:spPr>
          <a:xfrm>
            <a:off x="1023053" y="4339764"/>
            <a:ext cx="10328736" cy="1754326"/>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单击图中的“</a:t>
            </a:r>
            <a:r>
              <a:rPr lang="zh-CN" altLang="en-US" sz="1800">
                <a:solidFill>
                  <a:srgbClr val="0075CC"/>
                </a:solidFill>
                <a:latin typeface="微软雅黑" panose="020B0503020204020204" pitchFamily="34" charset="-122"/>
                <a:ea typeface="微软雅黑" panose="020B0503020204020204" pitchFamily="34" charset="-122"/>
              </a:rPr>
              <a:t>编辑</a:t>
            </a:r>
            <a:r>
              <a:rPr lang="zh-CN" altLang="en-US" sz="1800">
                <a:solidFill>
                  <a:srgbClr val="595959"/>
                </a:solidFill>
                <a:latin typeface="微软雅黑" panose="020B0503020204020204" pitchFamily="34" charset="-122"/>
                <a:ea typeface="微软雅黑" panose="020B0503020204020204" pitchFamily="34" charset="-122"/>
              </a:rPr>
              <a:t>”按钮，该按钮的</a:t>
            </a:r>
            <a:r>
              <a:rPr lang="zh-CN" altLang="en-US" sz="1800">
                <a:solidFill>
                  <a:srgbClr val="0075CC"/>
                </a:solidFill>
                <a:latin typeface="微软雅黑" panose="020B0503020204020204" pitchFamily="34" charset="-122"/>
                <a:ea typeface="微软雅黑" panose="020B0503020204020204" pitchFamily="34" charset="-122"/>
              </a:rPr>
              <a:t>标题</a:t>
            </a:r>
            <a:r>
              <a:rPr lang="zh-CN" altLang="en-US" sz="1800">
                <a:solidFill>
                  <a:srgbClr val="595959"/>
                </a:solidFill>
                <a:latin typeface="微软雅黑" panose="020B0503020204020204" pitchFamily="34" charset="-122"/>
                <a:ea typeface="微软雅黑" panose="020B0503020204020204" pitchFamily="34" charset="-122"/>
              </a:rPr>
              <a:t>会</a:t>
            </a:r>
            <a:r>
              <a:rPr lang="zh-CN" altLang="en-US" sz="1800">
                <a:solidFill>
                  <a:srgbClr val="0075CC"/>
                </a:solidFill>
                <a:latin typeface="微软雅黑" panose="020B0503020204020204" pitchFamily="34" charset="-122"/>
                <a:ea typeface="微软雅黑" panose="020B0503020204020204" pitchFamily="34" charset="-122"/>
              </a:rPr>
              <a:t>变为提交</a:t>
            </a:r>
            <a:r>
              <a:rPr lang="zh-CN" altLang="en-US" sz="1800">
                <a:solidFill>
                  <a:srgbClr val="595959"/>
                </a:solidFill>
                <a:latin typeface="微软雅黑" panose="020B0503020204020204" pitchFamily="34" charset="-122"/>
                <a:ea typeface="微软雅黑" panose="020B0503020204020204" pitchFamily="34" charset="-122"/>
              </a:rPr>
              <a:t>，对应的账号信息变成</a:t>
            </a:r>
            <a:r>
              <a:rPr lang="zh-CN" altLang="en-US" sz="1800">
                <a:solidFill>
                  <a:srgbClr val="0075CC"/>
                </a:solidFill>
                <a:latin typeface="微软雅黑" panose="020B0503020204020204" pitchFamily="34" charset="-122"/>
                <a:ea typeface="微软雅黑" panose="020B0503020204020204" pitchFamily="34" charset="-122"/>
              </a:rPr>
              <a:t>可编辑</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输入框</a:t>
            </a:r>
            <a:r>
              <a:rPr lang="zh-CN" altLang="en-US" sz="1800">
                <a:solidFill>
                  <a:srgbClr val="595959"/>
                </a:solidFill>
                <a:latin typeface="微软雅黑" panose="020B0503020204020204" pitchFamily="34" charset="-122"/>
                <a:ea typeface="微软雅黑" panose="020B0503020204020204" pitchFamily="34" charset="-122"/>
              </a:rPr>
              <a:t>，用户在输入框中需要按照提示文本的格式要求填写账号信息。填完账号信息后，单击“</a:t>
            </a:r>
            <a:r>
              <a:rPr lang="zh-CN" altLang="en-US" sz="1800">
                <a:solidFill>
                  <a:srgbClr val="0075CC"/>
                </a:solidFill>
                <a:latin typeface="微软雅黑" panose="020B0503020204020204" pitchFamily="34" charset="-122"/>
                <a:ea typeface="微软雅黑" panose="020B0503020204020204" pitchFamily="34" charset="-122"/>
              </a:rPr>
              <a:t>提交</a:t>
            </a:r>
            <a:r>
              <a:rPr lang="zh-CN" altLang="en-US" sz="1800">
                <a:solidFill>
                  <a:srgbClr val="595959"/>
                </a:solidFill>
                <a:latin typeface="微软雅黑" panose="020B0503020204020204" pitchFamily="34" charset="-122"/>
                <a:ea typeface="微软雅黑" panose="020B0503020204020204" pitchFamily="34" charset="-122"/>
              </a:rPr>
              <a:t>”按钮，浏览器会</a:t>
            </a:r>
            <a:r>
              <a:rPr lang="zh-CN" altLang="en-US" sz="1800">
                <a:solidFill>
                  <a:srgbClr val="0075CC"/>
                </a:solidFill>
                <a:latin typeface="微软雅黑" panose="020B0503020204020204" pitchFamily="34" charset="-122"/>
                <a:ea typeface="微软雅黑" panose="020B0503020204020204" pitchFamily="34" charset="-122"/>
              </a:rPr>
              <a:t>向后端</a:t>
            </a:r>
            <a:r>
              <a:rPr lang="zh-CN" altLang="en-US" sz="1800">
                <a:solidFill>
                  <a:srgbClr val="595959"/>
                </a:solidFill>
                <a:latin typeface="微软雅黑" panose="020B0503020204020204" pitchFamily="34" charset="-122"/>
                <a:ea typeface="微软雅黑" panose="020B0503020204020204" pitchFamily="34" charset="-122"/>
              </a:rPr>
              <a:t>发送</a:t>
            </a:r>
            <a:r>
              <a:rPr lang="zh-CN" altLang="en-US" sz="1800">
                <a:solidFill>
                  <a:srgbClr val="0075CC"/>
                </a:solidFill>
                <a:latin typeface="微软雅黑" panose="020B0503020204020204" pitchFamily="34" charset="-122"/>
                <a:ea typeface="微软雅黑" panose="020B0503020204020204" pitchFamily="34" charset="-122"/>
              </a:rPr>
              <a:t>账号信息修改请求</a:t>
            </a:r>
            <a:r>
              <a:rPr lang="zh-CN" altLang="en-US" sz="1800">
                <a:solidFill>
                  <a:srgbClr val="595959"/>
                </a:solidFill>
                <a:latin typeface="微软雅黑" panose="020B0503020204020204" pitchFamily="34" charset="-122"/>
                <a:ea typeface="微软雅黑" panose="020B0503020204020204" pitchFamily="34" charset="-122"/>
              </a:rPr>
              <a:t>，对</a:t>
            </a:r>
            <a:r>
              <a:rPr lang="zh-CN" altLang="en-US" sz="1800">
                <a:solidFill>
                  <a:srgbClr val="0075CC"/>
                </a:solidFill>
                <a:latin typeface="微软雅黑" panose="020B0503020204020204" pitchFamily="34" charset="-122"/>
                <a:ea typeface="微软雅黑" panose="020B0503020204020204" pitchFamily="34" charset="-122"/>
              </a:rPr>
              <a:t>账号信息</a:t>
            </a:r>
            <a:r>
              <a:rPr lang="zh-CN" altLang="en-US" sz="1800">
                <a:solidFill>
                  <a:srgbClr val="595959"/>
                </a:solidFill>
                <a:latin typeface="微软雅黑" panose="020B0503020204020204" pitchFamily="34" charset="-122"/>
                <a:ea typeface="微软雅黑" panose="020B0503020204020204" pitchFamily="34" charset="-122"/>
              </a:rPr>
              <a:t>进行简单</a:t>
            </a:r>
            <a:r>
              <a:rPr lang="zh-CN" altLang="en-US" sz="1800">
                <a:solidFill>
                  <a:srgbClr val="0075CC"/>
                </a:solidFill>
                <a:latin typeface="微软雅黑" panose="020B0503020204020204" pitchFamily="34" charset="-122"/>
                <a:ea typeface="微软雅黑" panose="020B0503020204020204" pitchFamily="34" charset="-122"/>
              </a:rPr>
              <a:t>校验</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校验通过</a:t>
            </a:r>
            <a:r>
              <a:rPr lang="zh-CN" altLang="en-US" sz="1800">
                <a:solidFill>
                  <a:srgbClr val="595959"/>
                </a:solidFill>
                <a:latin typeface="微软雅黑" panose="020B0503020204020204" pitchFamily="34" charset="-122"/>
                <a:ea typeface="微软雅黑" panose="020B0503020204020204" pitchFamily="34" charset="-122"/>
              </a:rPr>
              <a:t>，则将</a:t>
            </a:r>
            <a:r>
              <a:rPr lang="zh-CN" altLang="en-US" sz="1800">
                <a:solidFill>
                  <a:srgbClr val="0075CC"/>
                </a:solidFill>
                <a:latin typeface="微软雅黑" panose="020B0503020204020204" pitchFamily="34" charset="-122"/>
                <a:ea typeface="微软雅黑" panose="020B0503020204020204" pitchFamily="34" charset="-122"/>
              </a:rPr>
              <a:t>修改</a:t>
            </a:r>
            <a:r>
              <a:rPr lang="zh-CN" altLang="en-US" sz="1800">
                <a:solidFill>
                  <a:srgbClr val="595959"/>
                </a:solidFill>
                <a:latin typeface="微软雅黑" panose="020B0503020204020204" pitchFamily="34" charset="-122"/>
                <a:ea typeface="微软雅黑" panose="020B0503020204020204" pitchFamily="34" charset="-122"/>
              </a:rPr>
              <a:t>后的</a:t>
            </a:r>
            <a:r>
              <a:rPr lang="zh-CN" altLang="en-US" sz="1800">
                <a:solidFill>
                  <a:srgbClr val="0075CC"/>
                </a:solidFill>
                <a:latin typeface="微软雅黑" panose="020B0503020204020204" pitchFamily="34" charset="-122"/>
                <a:ea typeface="微软雅黑" panose="020B0503020204020204" pitchFamily="34" charset="-122"/>
              </a:rPr>
              <a:t>账号信息</a:t>
            </a:r>
            <a:r>
              <a:rPr lang="zh-CN" altLang="en-US" sz="1800">
                <a:solidFill>
                  <a:srgbClr val="595959"/>
                </a:solidFill>
                <a:latin typeface="微软雅黑" panose="020B0503020204020204" pitchFamily="34" charset="-122"/>
                <a:ea typeface="微软雅黑" panose="020B0503020204020204" pitchFamily="34" charset="-122"/>
              </a:rPr>
              <a:t>存入数据库；若</a:t>
            </a:r>
            <a:r>
              <a:rPr lang="zh-CN" altLang="en-US" sz="1800">
                <a:solidFill>
                  <a:srgbClr val="0075CC"/>
                </a:solidFill>
                <a:latin typeface="微软雅黑" panose="020B0503020204020204" pitchFamily="34" charset="-122"/>
                <a:ea typeface="微软雅黑" panose="020B0503020204020204" pitchFamily="34" charset="-122"/>
              </a:rPr>
              <a:t>校验失败</a:t>
            </a:r>
            <a:r>
              <a:rPr lang="zh-CN" altLang="en-US" sz="1800">
                <a:solidFill>
                  <a:srgbClr val="595959"/>
                </a:solidFill>
                <a:latin typeface="微软雅黑" panose="020B0503020204020204" pitchFamily="34" charset="-122"/>
                <a:ea typeface="微软雅黑" panose="020B0503020204020204" pitchFamily="34" charset="-122"/>
              </a:rPr>
              <a:t>，则会</a:t>
            </a:r>
            <a:r>
              <a:rPr lang="zh-CN" altLang="en-US" sz="1800">
                <a:solidFill>
                  <a:srgbClr val="0075CC"/>
                </a:solidFill>
                <a:latin typeface="微软雅黑" panose="020B0503020204020204" pitchFamily="34" charset="-122"/>
                <a:ea typeface="微软雅黑" panose="020B0503020204020204" pitchFamily="34" charset="-122"/>
              </a:rPr>
              <a:t>弹出相应的警告框</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0333535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5006" y="2637706"/>
            <a:ext cx="6611674" cy="2169825"/>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账号信息修改功能需要分成前端和后端实现，其中前端逻辑包括</a:t>
            </a:r>
            <a:r>
              <a:rPr lang="zh-CN" altLang="en-US" sz="1800">
                <a:solidFill>
                  <a:srgbClr val="0075CC"/>
                </a:solidFill>
                <a:latin typeface="微软雅黑" panose="020B0503020204020204" pitchFamily="34" charset="-122"/>
                <a:ea typeface="微软雅黑" panose="020B0503020204020204" pitchFamily="34" charset="-122"/>
              </a:rPr>
              <a:t>校验修改后的昵称</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住址</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密码</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邮箱</a:t>
            </a:r>
            <a:r>
              <a:rPr lang="zh-CN" altLang="en-US" sz="1800">
                <a:solidFill>
                  <a:srgbClr val="595959"/>
                </a:solidFill>
                <a:latin typeface="微软雅黑" panose="020B0503020204020204" pitchFamily="34" charset="-122"/>
                <a:ea typeface="微软雅黑" panose="020B0503020204020204" pitchFamily="34" charset="-122"/>
              </a:rPr>
              <a:t>是否符合格式要求、修改按钮标题、添加输入框等；后端主要对账号信息修改请求进行处理，更新数据表中保存的账号信息。其中</a:t>
            </a:r>
            <a:r>
              <a:rPr lang="zh-CN" altLang="en-US" sz="1800">
                <a:solidFill>
                  <a:srgbClr val="0075CC"/>
                </a:solidFill>
                <a:latin typeface="微软雅黑" panose="020B0503020204020204" pitchFamily="34" charset="-122"/>
                <a:ea typeface="微软雅黑" panose="020B0503020204020204" pitchFamily="34" charset="-122"/>
              </a:rPr>
              <a:t>前端逻辑</a:t>
            </a:r>
            <a:r>
              <a:rPr lang="zh-CN" altLang="en-US" sz="1800">
                <a:solidFill>
                  <a:srgbClr val="595959"/>
                </a:solidFill>
                <a:latin typeface="微软雅黑" panose="020B0503020204020204" pitchFamily="34" charset="-122"/>
                <a:ea typeface="微软雅黑" panose="020B0503020204020204" pitchFamily="34" charset="-122"/>
              </a:rPr>
              <a:t>已经在</a:t>
            </a:r>
            <a:r>
              <a:rPr lang="en-US" altLang="zh-CN" sz="1800">
                <a:solidFill>
                  <a:srgbClr val="0075CC"/>
                </a:solidFill>
                <a:latin typeface="微软雅黑" panose="020B0503020204020204" pitchFamily="34" charset="-122"/>
                <a:ea typeface="微软雅黑" panose="020B0503020204020204" pitchFamily="34" charset="-122"/>
              </a:rPr>
              <a:t>user_page.html</a:t>
            </a:r>
            <a:r>
              <a:rPr lang="zh-CN" altLang="en-US" sz="1800">
                <a:solidFill>
                  <a:srgbClr val="595959"/>
                </a:solidFill>
                <a:latin typeface="微软雅黑" panose="020B0503020204020204" pitchFamily="34" charset="-122"/>
                <a:ea typeface="微软雅黑" panose="020B0503020204020204" pitchFamily="34" charset="-122"/>
              </a:rPr>
              <a:t>文件中的</a:t>
            </a:r>
            <a:r>
              <a:rPr lang="en-US" altLang="zh-CN" sz="1800">
                <a:solidFill>
                  <a:srgbClr val="595959"/>
                </a:solidFill>
                <a:latin typeface="微软雅黑" panose="020B0503020204020204" pitchFamily="34" charset="-122"/>
                <a:ea typeface="微软雅黑" panose="020B0503020204020204" pitchFamily="34" charset="-122"/>
              </a:rPr>
              <a:t>Javascript</a:t>
            </a:r>
            <a:r>
              <a:rPr lang="zh-CN" altLang="en-US" sz="1800">
                <a:solidFill>
                  <a:srgbClr val="595959"/>
                </a:solidFill>
                <a:latin typeface="微软雅黑" panose="020B0503020204020204" pitchFamily="34" charset="-122"/>
                <a:ea typeface="微软雅黑" panose="020B0503020204020204" pitchFamily="34" charset="-122"/>
              </a:rPr>
              <a:t>代码中实现。</a:t>
            </a: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账号信息修改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2"/>
          <a:stretch>
            <a:fillRect/>
          </a:stretch>
        </p:blipFill>
        <p:spPr>
          <a:xfrm>
            <a:off x="910630" y="2107744"/>
            <a:ext cx="2995709" cy="3229748"/>
          </a:xfrm>
          <a:prstGeom prst="rect">
            <a:avLst/>
          </a:prstGeom>
        </p:spPr>
      </p:pic>
    </p:spTree>
    <p:extLst>
      <p:ext uri="{BB962C8B-B14F-4D97-AF65-F5344CB8AC3E}">
        <p14:creationId xmlns:p14="http://schemas.microsoft.com/office/powerpoint/2010/main" val="17973104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826045"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账户信息修改的接口设计</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18364"/>
            <a:ext cx="10470670"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当用户的账号信息修改完成后会重新请求用户中心页并进行展示，因此请求页面为</a:t>
            </a:r>
            <a:r>
              <a:rPr lang="en-US" altLang="zh-CN" sz="1600">
                <a:solidFill>
                  <a:srgbClr val="0075CC"/>
                </a:solidFill>
                <a:latin typeface="微软雅黑" panose="020B0503020204020204" pitchFamily="34" charset="-122"/>
                <a:ea typeface="微软雅黑" panose="020B0503020204020204" pitchFamily="34" charset="-122"/>
              </a:rPr>
              <a:t>user_page.html</a:t>
            </a:r>
            <a:r>
              <a:rPr lang="zh-CN" altLang="en-US" sz="1600">
                <a:solidFill>
                  <a:srgbClr val="595959"/>
                </a:solidFill>
                <a:latin typeface="微软雅黑" panose="020B0503020204020204" pitchFamily="34" charset="-122"/>
                <a:ea typeface="微软雅黑" panose="020B0503020204020204" pitchFamily="34" charset="-122"/>
              </a:rPr>
              <a:t>；用户发送</a:t>
            </a:r>
            <a:r>
              <a:rPr lang="zh-CN" altLang="en-US" sz="1600">
                <a:solidFill>
                  <a:srgbClr val="0075CC"/>
                </a:solidFill>
                <a:latin typeface="微软雅黑" panose="020B0503020204020204" pitchFamily="34" charset="-122"/>
                <a:ea typeface="微软雅黑" panose="020B0503020204020204" pitchFamily="34" charset="-122"/>
              </a:rPr>
              <a:t>账号信息修改</a:t>
            </a:r>
            <a:r>
              <a:rPr lang="zh-CN" altLang="en-US" sz="1600">
                <a:solidFill>
                  <a:srgbClr val="595959"/>
                </a:solidFill>
                <a:latin typeface="微软雅黑" panose="020B0503020204020204" pitchFamily="34" charset="-122"/>
                <a:ea typeface="微软雅黑" panose="020B0503020204020204" pitchFamily="34" charset="-122"/>
              </a:rPr>
              <a:t>请求时通过</a:t>
            </a:r>
            <a:r>
              <a:rPr lang="zh-CN" altLang="en-US" sz="1600">
                <a:solidFill>
                  <a:srgbClr val="0075CC"/>
                </a:solidFill>
                <a:latin typeface="微软雅黑" panose="020B0503020204020204" pitchFamily="34" charset="-122"/>
                <a:ea typeface="微软雅黑" panose="020B0503020204020204" pitchFamily="34" charset="-122"/>
              </a:rPr>
              <a:t>表单</a:t>
            </a:r>
            <a:r>
              <a:rPr lang="zh-CN" altLang="en-US" sz="1600">
                <a:solidFill>
                  <a:srgbClr val="595959"/>
                </a:solidFill>
                <a:latin typeface="微软雅黑" panose="020B0503020204020204" pitchFamily="34" charset="-122"/>
                <a:ea typeface="微软雅黑" panose="020B0503020204020204" pitchFamily="34" charset="-122"/>
              </a:rPr>
              <a:t>将</a:t>
            </a:r>
            <a:r>
              <a:rPr lang="zh-CN" altLang="en-US" sz="1600">
                <a:solidFill>
                  <a:srgbClr val="0075CC"/>
                </a:solidFill>
                <a:latin typeface="微软雅黑" panose="020B0503020204020204" pitchFamily="34" charset="-122"/>
                <a:ea typeface="微软雅黑" panose="020B0503020204020204" pitchFamily="34" charset="-122"/>
              </a:rPr>
              <a:t>用户数据</a:t>
            </a:r>
            <a:r>
              <a:rPr lang="zh-CN" altLang="en-US" sz="1600">
                <a:solidFill>
                  <a:srgbClr val="595959"/>
                </a:solidFill>
                <a:latin typeface="微软雅黑" panose="020B0503020204020204" pitchFamily="34" charset="-122"/>
                <a:ea typeface="微软雅黑" panose="020B0503020204020204" pitchFamily="34" charset="-122"/>
              </a:rPr>
              <a:t>传递到</a:t>
            </a:r>
            <a:r>
              <a:rPr lang="zh-CN" altLang="en-US" sz="1600">
                <a:solidFill>
                  <a:srgbClr val="0075CC"/>
                </a:solidFill>
                <a:latin typeface="微软雅黑" panose="020B0503020204020204" pitchFamily="34" charset="-122"/>
                <a:ea typeface="微软雅黑" panose="020B0503020204020204" pitchFamily="34" charset="-122"/>
              </a:rPr>
              <a:t>后端</a:t>
            </a:r>
            <a:r>
              <a:rPr lang="zh-CN" altLang="en-US" sz="1600">
                <a:solidFill>
                  <a:srgbClr val="595959"/>
                </a:solidFill>
                <a:latin typeface="微软雅黑" panose="020B0503020204020204" pitchFamily="34" charset="-122"/>
                <a:ea typeface="微软雅黑" panose="020B0503020204020204" pitchFamily="34" charset="-122"/>
              </a:rPr>
              <a:t>，为保证用户数据的安全性，因此请求方式为</a:t>
            </a:r>
            <a:r>
              <a:rPr lang="en-US" altLang="zh-CN" sz="1600">
                <a:solidFill>
                  <a:srgbClr val="0075CC"/>
                </a:solidFill>
                <a:latin typeface="微软雅黑" panose="020B0503020204020204" pitchFamily="34" charset="-122"/>
                <a:ea typeface="微软雅黑" panose="020B0503020204020204" pitchFamily="34" charset="-122"/>
              </a:rPr>
              <a:t>POST</a:t>
            </a:r>
            <a:r>
              <a:rPr lang="zh-CN" altLang="en-US" sz="1600">
                <a:solidFill>
                  <a:srgbClr val="595959"/>
                </a:solidFill>
                <a:latin typeface="微软雅黑" panose="020B0503020204020204" pitchFamily="34" charset="-122"/>
                <a:ea typeface="微软雅黑" panose="020B0503020204020204" pitchFamily="34" charset="-122"/>
              </a:rPr>
              <a:t>。</a:t>
            </a:r>
          </a:p>
        </p:txBody>
      </p:sp>
      <p:graphicFrame>
        <p:nvGraphicFramePr>
          <p:cNvPr id="13" name="表格 12"/>
          <p:cNvGraphicFramePr>
            <a:graphicFrameLocks noGrp="1"/>
          </p:cNvGraphicFramePr>
          <p:nvPr>
            <p:extLst>
              <p:ext uri="{D42A27DB-BD31-4B8C-83A1-F6EECF244321}">
                <p14:modId xmlns:p14="http://schemas.microsoft.com/office/powerpoint/2010/main" val="2354793868"/>
              </p:ext>
            </p:extLst>
          </p:nvPr>
        </p:nvGraphicFramePr>
        <p:xfrm>
          <a:off x="2647372" y="2852131"/>
          <a:ext cx="6942279" cy="2304255"/>
        </p:xfrm>
        <a:graphic>
          <a:graphicData uri="http://schemas.openxmlformats.org/drawingml/2006/table">
            <a:tbl>
              <a:tblPr/>
              <a:tblGrid>
                <a:gridCol w="1901719">
                  <a:extLst>
                    <a:ext uri="{9D8B030D-6E8A-4147-A177-3AD203B41FA5}">
                      <a16:colId xmlns:a16="http://schemas.microsoft.com/office/drawing/2014/main" val="3778545926"/>
                    </a:ext>
                  </a:extLst>
                </a:gridCol>
                <a:gridCol w="5040560">
                  <a:extLst>
                    <a:ext uri="{9D8B030D-6E8A-4147-A177-3AD203B41FA5}">
                      <a16:colId xmlns:a16="http://schemas.microsoft.com/office/drawing/2014/main" val="2034797012"/>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请求页面</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user_page.html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POST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/modify/user_info/&lt;option&gt;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sz="1600" kern="1200">
                          <a:solidFill>
                            <a:schemeClr val="tx1"/>
                          </a:solidFill>
                          <a:effectLst/>
                          <a:latin typeface="微软雅黑" panose="020B0503020204020204" pitchFamily="34" charset="-122"/>
                          <a:ea typeface="微软雅黑" panose="020B0503020204020204" pitchFamily="34" charset="-122"/>
                          <a:cs typeface="+mn-cs"/>
                        </a:rPr>
                        <a:t>JSON</a:t>
                      </a:r>
                      <a:r>
                        <a:rPr lang="zh-CN" sz="1600" kern="1200">
                          <a:solidFill>
                            <a:schemeClr val="tx1"/>
                          </a:solidFill>
                          <a:effectLst/>
                          <a:latin typeface="微软雅黑" panose="020B0503020204020204" pitchFamily="34" charset="-122"/>
                          <a:ea typeface="微软雅黑" panose="020B0503020204020204" pitchFamily="34" charset="-122"/>
                          <a:cs typeface="+mn-cs"/>
                        </a:rPr>
                        <a:t>数据，例如</a:t>
                      </a:r>
                      <a:r>
                        <a:rPr lang="en-US" sz="1600" kern="1200">
                          <a:solidFill>
                            <a:schemeClr val="tx1"/>
                          </a:solidFill>
                          <a:effectLst/>
                          <a:latin typeface="微软雅黑" panose="020B0503020204020204" pitchFamily="34" charset="-122"/>
                          <a:ea typeface="微软雅黑" panose="020B0503020204020204" pitchFamily="34" charset="-122"/>
                          <a:cs typeface="+mn-cs"/>
                        </a:rPr>
                        <a:t>{'ok': '1'}</a:t>
                      </a:r>
                      <a:r>
                        <a:rPr lang="zh-CN" sz="1600" kern="1200">
                          <a:solidFill>
                            <a:schemeClr val="tx1"/>
                          </a:solidFill>
                          <a:effectLst/>
                          <a:latin typeface="微软雅黑" panose="020B0503020204020204" pitchFamily="34" charset="-122"/>
                          <a:ea typeface="微软雅黑" panose="020B0503020204020204" pitchFamily="34" charset="-122"/>
                          <a:cs typeface="+mn-cs"/>
                        </a:rPr>
                        <a:t>或</a:t>
                      </a:r>
                      <a:r>
                        <a:rPr lang="en-US" sz="1600" kern="1200">
                          <a:solidFill>
                            <a:schemeClr val="tx1"/>
                          </a:solidFill>
                          <a:effectLst/>
                          <a:latin typeface="微软雅黑" panose="020B0503020204020204" pitchFamily="34" charset="-122"/>
                          <a:ea typeface="微软雅黑" panose="020B0503020204020204" pitchFamily="34" charset="-122"/>
                          <a:cs typeface="+mn-cs"/>
                        </a:rPr>
                        <a:t>{'ok': '0'}</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bl>
          </a:graphicData>
        </a:graphic>
      </p:graphicFrame>
      <p:sp>
        <p:nvSpPr>
          <p:cNvPr id="6" name="矩形 5"/>
          <p:cNvSpPr/>
          <p:nvPr/>
        </p:nvSpPr>
        <p:spPr>
          <a:xfrm>
            <a:off x="1045025" y="5302002"/>
            <a:ext cx="10450780" cy="461665"/>
          </a:xfrm>
          <a:prstGeom prst="rect">
            <a:avLst/>
          </a:prstGeom>
        </p:spPr>
        <p:txBody>
          <a:bodyPr wrap="square">
            <a:spAutoFit/>
          </a:bodyPr>
          <a:lstStyle/>
          <a:p>
            <a:pPr>
              <a:lnSpc>
                <a:spcPct val="150000"/>
              </a:lnSpc>
            </a:pPr>
            <a:r>
              <a:rPr lang="en-US" altLang="zh-CN" sz="1600">
                <a:solidFill>
                  <a:srgbClr val="595959"/>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数据由</a:t>
            </a:r>
            <a:r>
              <a:rPr lang="en-US" altLang="zh-CN" sz="1600">
                <a:solidFill>
                  <a:srgbClr val="0075CC"/>
                </a:solidFill>
                <a:latin typeface="微软雅黑" panose="020B0503020204020204" pitchFamily="34" charset="-122"/>
                <a:ea typeface="微软雅黑" panose="020B0503020204020204" pitchFamily="34" charset="-122"/>
              </a:rPr>
              <a:t>ok</a:t>
            </a:r>
            <a:r>
              <a:rPr lang="zh-CN" altLang="en-US" sz="1600">
                <a:solidFill>
                  <a:srgbClr val="595959"/>
                </a:solidFill>
                <a:latin typeface="微软雅黑" panose="020B0503020204020204" pitchFamily="34" charset="-122"/>
                <a:ea typeface="微软雅黑" panose="020B0503020204020204" pitchFamily="34" charset="-122"/>
              </a:rPr>
              <a:t>和其对应的值组成，当值为</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修改成功</a:t>
            </a:r>
            <a:r>
              <a:rPr lang="zh-CN" altLang="en-US" sz="1600">
                <a:solidFill>
                  <a:srgbClr val="595959"/>
                </a:solidFill>
                <a:latin typeface="微软雅黑" panose="020B0503020204020204" pitchFamily="34" charset="-122"/>
                <a:ea typeface="微软雅黑" panose="020B0503020204020204" pitchFamily="34" charset="-122"/>
              </a:rPr>
              <a:t>，当值为</a:t>
            </a:r>
            <a:r>
              <a:rPr lang="en-US" altLang="zh-CN" sz="1600">
                <a:solidFill>
                  <a:srgbClr val="0075CC"/>
                </a:solidFill>
                <a:latin typeface="微软雅黑" panose="020B0503020204020204" pitchFamily="34" charset="-122"/>
                <a:ea typeface="微软雅黑" panose="020B0503020204020204" pitchFamily="34" charset="-122"/>
              </a:rPr>
              <a:t>0</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修改失败</a:t>
            </a:r>
            <a:r>
              <a:rPr lang="zh-CN" altLang="en-US" sz="1600">
                <a:solidFill>
                  <a:srgbClr val="595959"/>
                </a:solidFill>
                <a:latin typeface="微软雅黑" panose="020B0503020204020204" pitchFamily="34" charset="-122"/>
                <a:ea typeface="微软雅黑" panose="020B0503020204020204" pitchFamily="34" charset="-122"/>
              </a:rPr>
              <a:t>。</a:t>
            </a:r>
          </a:p>
        </p:txBody>
      </p:sp>
      <p:sp>
        <p:nvSpPr>
          <p:cNvPr id="12"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账号信息修改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9911024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2998862" y="2133650"/>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2998862" y="3054048"/>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2998862" y="3984626"/>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3904414" y="2111471"/>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用户注册</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3904414" y="3037222"/>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用户中心页展示</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3904414" y="3962973"/>
            <a:ext cx="5142331" cy="613062"/>
            <a:chOff x="4315150" y="2341731"/>
            <a:chExt cx="3857250" cy="540057"/>
          </a:xfrm>
        </p:grpSpPr>
        <p:sp>
          <p:nvSpPr>
            <p:cNvPr id="67" name="矩形 66"/>
            <p:cNvSpPr/>
            <p:nvPr/>
          </p:nvSpPr>
          <p:spPr>
            <a:xfrm>
              <a:off x="4841197" y="2424395"/>
              <a:ext cx="3133455" cy="332129"/>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用户登录与退出</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p:cNvGrpSpPr/>
          <p:nvPr/>
        </p:nvGrpSpPr>
        <p:grpSpPr>
          <a:xfrm>
            <a:off x="2998862" y="4888733"/>
            <a:ext cx="1192190" cy="613062"/>
            <a:chOff x="2215144" y="982844"/>
            <a:chExt cx="1244730" cy="842780"/>
          </a:xfrm>
        </p:grpSpPr>
        <p:sp>
          <p:nvSpPr>
            <p:cNvPr id="22" name="平行四边形 21"/>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9"/>
            <p:cNvSpPr txBox="1"/>
            <p:nvPr/>
          </p:nvSpPr>
          <p:spPr>
            <a:xfrm>
              <a:off x="2393075" y="1005670"/>
              <a:ext cx="1066799" cy="803893"/>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3904414" y="4866554"/>
            <a:ext cx="5142331" cy="613062"/>
            <a:chOff x="4315150" y="953426"/>
            <a:chExt cx="3857250" cy="540057"/>
          </a:xfrm>
        </p:grpSpPr>
        <p:sp>
          <p:nvSpPr>
            <p:cNvPr id="25" name="矩形 24"/>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账号信息修改</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23679627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826045"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账户信息修改的后端实现</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439022" y="2485008"/>
            <a:ext cx="6838136" cy="300082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后端实现</a:t>
            </a:r>
            <a:r>
              <a:rPr lang="zh-CN" altLang="en-US" sz="1800">
                <a:solidFill>
                  <a:srgbClr val="0075CC"/>
                </a:solidFill>
                <a:latin typeface="微软雅黑" panose="020B0503020204020204" pitchFamily="34" charset="-122"/>
                <a:ea typeface="微软雅黑" panose="020B0503020204020204" pitchFamily="34" charset="-122"/>
              </a:rPr>
              <a:t>修改昵称</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住址</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密码</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邮箱</a:t>
            </a:r>
            <a:r>
              <a:rPr lang="zh-CN" altLang="en-US" sz="1800">
                <a:solidFill>
                  <a:srgbClr val="595959"/>
                </a:solidFill>
                <a:latin typeface="微软雅黑" panose="020B0503020204020204" pitchFamily="34" charset="-122"/>
                <a:ea typeface="微软雅黑" panose="020B0503020204020204" pitchFamily="34" charset="-122"/>
              </a:rPr>
              <a:t>的逻辑是相同的，以修改昵称为例，账号信息修改的后端逻辑为：首先</a:t>
            </a:r>
            <a:r>
              <a:rPr lang="zh-CN" altLang="en-US" sz="1800">
                <a:solidFill>
                  <a:srgbClr val="0075CC"/>
                </a:solidFill>
                <a:latin typeface="微软雅黑" panose="020B0503020204020204" pitchFamily="34" charset="-122"/>
                <a:ea typeface="微软雅黑" panose="020B0503020204020204" pitchFamily="34" charset="-122"/>
              </a:rPr>
              <a:t>判断</a:t>
            </a:r>
            <a:r>
              <a:rPr lang="zh-CN" altLang="en-US" sz="1800">
                <a:solidFill>
                  <a:srgbClr val="595959"/>
                </a:solidFill>
                <a:latin typeface="微软雅黑" panose="020B0503020204020204" pitchFamily="34" charset="-122"/>
                <a:ea typeface="微软雅黑" panose="020B0503020204020204" pitchFamily="34" charset="-122"/>
              </a:rPr>
              <a:t>用户选择</a:t>
            </a:r>
            <a:r>
              <a:rPr lang="zh-CN" altLang="en-US" sz="1800">
                <a:solidFill>
                  <a:srgbClr val="0075CC"/>
                </a:solidFill>
                <a:latin typeface="微软雅黑" panose="020B0503020204020204" pitchFamily="34" charset="-122"/>
                <a:ea typeface="微软雅黑" panose="020B0503020204020204" pitchFamily="34" charset="-122"/>
              </a:rPr>
              <a:t>修改的信息</a:t>
            </a:r>
            <a:r>
              <a:rPr lang="zh-CN" altLang="en-US" sz="1800">
                <a:solidFill>
                  <a:srgbClr val="595959"/>
                </a:solidFill>
                <a:latin typeface="微软雅黑" panose="020B0503020204020204" pitchFamily="34" charset="-122"/>
                <a:ea typeface="微软雅黑" panose="020B0503020204020204" pitchFamily="34" charset="-122"/>
              </a:rPr>
              <a:t>是否为</a:t>
            </a:r>
            <a:r>
              <a:rPr lang="zh-CN" altLang="en-US" sz="1800">
                <a:solidFill>
                  <a:srgbClr val="0075CC"/>
                </a:solidFill>
                <a:latin typeface="微软雅黑" panose="020B0503020204020204" pitchFamily="34" charset="-122"/>
                <a:ea typeface="微软雅黑" panose="020B0503020204020204" pitchFamily="34" charset="-122"/>
              </a:rPr>
              <a:t>昵称</a:t>
            </a:r>
            <a:r>
              <a:rPr lang="zh-CN" altLang="en-US" sz="1800">
                <a:solidFill>
                  <a:srgbClr val="595959"/>
                </a:solidFill>
                <a:latin typeface="微软雅黑" panose="020B0503020204020204" pitchFamily="34" charset="-122"/>
                <a:ea typeface="微软雅黑" panose="020B0503020204020204" pitchFamily="34" charset="-122"/>
              </a:rPr>
              <a:t>，若要修改的信息为昵称，则分别</a:t>
            </a:r>
            <a:r>
              <a:rPr lang="zh-CN" altLang="en-US" sz="1800">
                <a:solidFill>
                  <a:srgbClr val="0075CC"/>
                </a:solidFill>
                <a:latin typeface="微软雅黑" panose="020B0503020204020204" pitchFamily="34" charset="-122"/>
                <a:ea typeface="微软雅黑" panose="020B0503020204020204" pitchFamily="34" charset="-122"/>
              </a:rPr>
              <a:t>获取</a:t>
            </a:r>
            <a:r>
              <a:rPr lang="zh-CN" altLang="en-US" sz="1800">
                <a:solidFill>
                  <a:srgbClr val="595959"/>
                </a:solidFill>
                <a:latin typeface="微软雅黑" panose="020B0503020204020204" pitchFamily="34" charset="-122"/>
                <a:ea typeface="微软雅黑" panose="020B0503020204020204" pitchFamily="34" charset="-122"/>
              </a:rPr>
              <a:t>用户</a:t>
            </a:r>
            <a:r>
              <a:rPr lang="zh-CN" altLang="en-US" sz="1800">
                <a:solidFill>
                  <a:srgbClr val="0075CC"/>
                </a:solidFill>
                <a:latin typeface="微软雅黑" panose="020B0503020204020204" pitchFamily="34" charset="-122"/>
                <a:ea typeface="微软雅黑" panose="020B0503020204020204" pitchFamily="34" charset="-122"/>
              </a:rPr>
              <a:t>原来的昵称</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新的昵称</a:t>
            </a:r>
            <a:r>
              <a:rPr lang="zh-CN" altLang="en-US" sz="1800">
                <a:solidFill>
                  <a:srgbClr val="595959"/>
                </a:solidFill>
                <a:latin typeface="微软雅黑" panose="020B0503020204020204" pitchFamily="34" charset="-122"/>
                <a:ea typeface="微软雅黑" panose="020B0503020204020204" pitchFamily="34" charset="-122"/>
              </a:rPr>
              <a:t>，然后判断获取的用户</a:t>
            </a:r>
            <a:r>
              <a:rPr lang="zh-CN" altLang="en-US" sz="1800">
                <a:solidFill>
                  <a:srgbClr val="0075CC"/>
                </a:solidFill>
                <a:latin typeface="微软雅黑" panose="020B0503020204020204" pitchFamily="34" charset="-122"/>
                <a:ea typeface="微软雅黑" panose="020B0503020204020204" pitchFamily="34" charset="-122"/>
              </a:rPr>
              <a:t>原来的昵称是否存在</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存在</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更新用户名</a:t>
            </a:r>
            <a:r>
              <a:rPr lang="zh-CN" altLang="en-US" sz="1800">
                <a:solidFill>
                  <a:srgbClr val="595959"/>
                </a:solidFill>
                <a:latin typeface="微软雅黑" panose="020B0503020204020204" pitchFamily="34" charset="-122"/>
                <a:ea typeface="微软雅黑" panose="020B0503020204020204" pitchFamily="34" charset="-122"/>
              </a:rPr>
              <a:t>，构造响应对象，并</a:t>
            </a:r>
            <a:r>
              <a:rPr lang="zh-CN" altLang="en-US" sz="1800">
                <a:solidFill>
                  <a:srgbClr val="0075CC"/>
                </a:solidFill>
                <a:latin typeface="微软雅黑" panose="020B0503020204020204" pitchFamily="34" charset="-122"/>
                <a:ea typeface="微软雅黑" panose="020B0503020204020204" pitchFamily="34" charset="-122"/>
              </a:rPr>
              <a:t>设置登录过期时间</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不存在</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构造修改失败的数据</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user.py</a:t>
            </a:r>
            <a:r>
              <a:rPr lang="zh-CN" altLang="en-US" sz="1800">
                <a:solidFill>
                  <a:srgbClr val="595959"/>
                </a:solidFill>
                <a:latin typeface="微软雅黑" panose="020B0503020204020204" pitchFamily="34" charset="-122"/>
                <a:ea typeface="微软雅黑" panose="020B0503020204020204" pitchFamily="34" charset="-122"/>
              </a:rPr>
              <a:t>文件中按照上面的逻辑编写视图函数，用于实现账号信息修改的功能。</a:t>
            </a:r>
          </a:p>
        </p:txBody>
      </p:sp>
      <p:sp>
        <p:nvSpPr>
          <p:cNvPr id="12"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账号信息修改</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4" name="图片 13"/>
          <p:cNvPicPr>
            <a:picLocks noChangeAspect="1"/>
          </p:cNvPicPr>
          <p:nvPr/>
        </p:nvPicPr>
        <p:blipFill>
          <a:blip r:embed="rId3"/>
          <a:stretch>
            <a:fillRect/>
          </a:stretch>
        </p:blipFill>
        <p:spPr>
          <a:xfrm>
            <a:off x="910630" y="2346083"/>
            <a:ext cx="2995709" cy="3229748"/>
          </a:xfrm>
          <a:prstGeom prst="rect">
            <a:avLst/>
          </a:prstGeom>
        </p:spPr>
      </p:pic>
      <p:grpSp>
        <p:nvGrpSpPr>
          <p:cNvPr id="15" name="组合 18">
            <a:extLst>
              <a:ext uri="{FF2B5EF4-FFF2-40B4-BE49-F238E27FC236}">
                <a16:creationId xmlns:a16="http://schemas.microsoft.com/office/drawing/2014/main" id="{2B542E9E-0ADD-4266-A889-F99B1E170665}"/>
              </a:ext>
            </a:extLst>
          </p:cNvPr>
          <p:cNvGrpSpPr>
            <a:grpSpLocks/>
          </p:cNvGrpSpPr>
          <p:nvPr/>
        </p:nvGrpSpPr>
        <p:grpSpPr bwMode="auto">
          <a:xfrm>
            <a:off x="9157846" y="5575831"/>
            <a:ext cx="2119312" cy="387350"/>
            <a:chOff x="6356350" y="4705038"/>
            <a:chExt cx="2119842" cy="387349"/>
          </a:xfrm>
        </p:grpSpPr>
        <p:pic>
          <p:nvPicPr>
            <p:cNvPr id="16"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8"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9"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0" name="半闭框 19">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1" name="半闭框 20">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2"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7451902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8101752" cy="830997"/>
          </a:xfrm>
          <a:prstGeom prst="rect">
            <a:avLst/>
          </a:prstGeom>
          <a:noFill/>
        </p:spPr>
        <p:txBody>
          <a:bodyPr wrap="square" lIns="91443" tIns="45720" rIns="91443" bIns="45720"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房源收藏和取消收藏</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270670" y="2809240"/>
            <a:ext cx="2091020" cy="1107996"/>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10.5</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94177593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0570"/>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用户收藏</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，能够实现收藏房源信息功能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698120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5135" y="1125538"/>
            <a:ext cx="10470671" cy="1015663"/>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房源详情页</a:t>
            </a:r>
            <a:r>
              <a:rPr lang="zh-CN" altLang="en-US" sz="2000">
                <a:solidFill>
                  <a:srgbClr val="595959"/>
                </a:solidFill>
                <a:latin typeface="微软雅黑" panose="020B0503020204020204" pitchFamily="34" charset="-122"/>
                <a:ea typeface="微软雅黑" panose="020B0503020204020204" pitchFamily="34" charset="-122"/>
              </a:rPr>
              <a:t>提供了</a:t>
            </a:r>
            <a:r>
              <a:rPr lang="zh-CN" altLang="en-US" sz="2000">
                <a:solidFill>
                  <a:srgbClr val="0075CC"/>
                </a:solidFill>
                <a:latin typeface="微软雅黑" panose="020B0503020204020204" pitchFamily="34" charset="-122"/>
                <a:ea typeface="微软雅黑" panose="020B0503020204020204" pitchFamily="34" charset="-122"/>
              </a:rPr>
              <a:t>房源收藏</a:t>
            </a:r>
            <a:r>
              <a:rPr lang="zh-CN" altLang="en-US" sz="2000">
                <a:solidFill>
                  <a:srgbClr val="595959"/>
                </a:solidFill>
                <a:latin typeface="微软雅黑" panose="020B0503020204020204" pitchFamily="34" charset="-122"/>
                <a:ea typeface="微软雅黑" panose="020B0503020204020204" pitchFamily="34" charset="-122"/>
              </a:rPr>
              <a:t>功能的</a:t>
            </a:r>
            <a:r>
              <a:rPr lang="zh-CN" altLang="en-US" sz="2000">
                <a:solidFill>
                  <a:srgbClr val="0075CC"/>
                </a:solidFill>
                <a:latin typeface="微软雅黑" panose="020B0503020204020204" pitchFamily="34" charset="-122"/>
                <a:ea typeface="微软雅黑" panose="020B0503020204020204" pitchFamily="34" charset="-122"/>
              </a:rPr>
              <a:t>入口</a:t>
            </a:r>
            <a:r>
              <a:rPr lang="zh-CN" altLang="en-US" sz="2000">
                <a:solidFill>
                  <a:srgbClr val="595959"/>
                </a:solidFill>
                <a:latin typeface="微软雅黑" panose="020B0503020204020204" pitchFamily="34" charset="-122"/>
                <a:ea typeface="微软雅黑" panose="020B0503020204020204" pitchFamily="34" charset="-122"/>
              </a:rPr>
              <a:t>，用户在</a:t>
            </a:r>
            <a:r>
              <a:rPr lang="zh-CN" altLang="en-US" sz="2000">
                <a:solidFill>
                  <a:srgbClr val="0075CC"/>
                </a:solidFill>
                <a:latin typeface="微软雅黑" panose="020B0503020204020204" pitchFamily="34" charset="-122"/>
                <a:ea typeface="微软雅黑" panose="020B0503020204020204" pitchFamily="34" charset="-122"/>
              </a:rPr>
              <a:t>登录状态</a:t>
            </a:r>
            <a:r>
              <a:rPr lang="zh-CN" altLang="en-US" sz="2000">
                <a:solidFill>
                  <a:srgbClr val="595959"/>
                </a:solidFill>
                <a:latin typeface="微软雅黑" panose="020B0503020204020204" pitchFamily="34" charset="-122"/>
                <a:ea typeface="微软雅黑" panose="020B0503020204020204" pitchFamily="34" charset="-122"/>
              </a:rPr>
              <a:t>下可以将喜欢的房源添加到收藏列表中。</a:t>
            </a:r>
            <a:endParaRPr lang="en-US" altLang="zh-CN" sz="2000">
              <a:solidFill>
                <a:srgbClr val="595959"/>
              </a:solidFill>
              <a:latin typeface="微软雅黑" panose="020B0503020204020204" pitchFamily="34" charset="-122"/>
              <a:ea typeface="微软雅黑" panose="020B0503020204020204" pitchFamily="34" charset="-122"/>
            </a:endParaRPr>
          </a:p>
        </p:txBody>
      </p:sp>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7" name="图片 6" descr="图片1"/>
          <p:cNvPicPr/>
          <p:nvPr/>
        </p:nvPicPr>
        <p:blipFill>
          <a:blip r:embed="rId3">
            <a:extLst>
              <a:ext uri="{28A0092B-C50C-407E-A947-70E740481C1C}">
                <a14:useLocalDpi xmlns:a14="http://schemas.microsoft.com/office/drawing/2010/main" val="0"/>
              </a:ext>
            </a:extLst>
          </a:blip>
          <a:srcRect/>
          <a:stretch>
            <a:fillRect/>
          </a:stretch>
        </p:blipFill>
        <p:spPr bwMode="auto">
          <a:xfrm>
            <a:off x="1405393" y="2316571"/>
            <a:ext cx="4139990" cy="3526658"/>
          </a:xfrm>
          <a:prstGeom prst="rect">
            <a:avLst/>
          </a:prstGeom>
          <a:noFill/>
          <a:ln>
            <a:noFill/>
          </a:ln>
        </p:spPr>
      </p:pic>
      <p:sp>
        <p:nvSpPr>
          <p:cNvPr id="4" name="矩形 3"/>
          <p:cNvSpPr/>
          <p:nvPr/>
        </p:nvSpPr>
        <p:spPr>
          <a:xfrm>
            <a:off x="5925641" y="2853730"/>
            <a:ext cx="4687156" cy="2308324"/>
          </a:xfrm>
          <a:prstGeom prst="rect">
            <a:avLst/>
          </a:prstGeom>
        </p:spPr>
        <p:txBody>
          <a:bodyPr wrap="square">
            <a:spAutoFit/>
          </a:bodyPr>
          <a:lstStyle/>
          <a:p>
            <a:pPr>
              <a:lnSpc>
                <a:spcPct val="150000"/>
              </a:lnSpc>
            </a:pPr>
            <a:r>
              <a:rPr lang="zh-CN" altLang="zh-CN" sz="1600">
                <a:solidFill>
                  <a:srgbClr val="595959"/>
                </a:solidFill>
                <a:latin typeface="微软雅黑" panose="020B0503020204020204" pitchFamily="34" charset="-122"/>
                <a:ea typeface="微软雅黑" panose="020B0503020204020204" pitchFamily="34" charset="-122"/>
              </a:rPr>
              <a:t>当用户登录后，单击图中的“</a:t>
            </a:r>
            <a:r>
              <a:rPr lang="zh-CN" altLang="zh-CN" sz="1600">
                <a:solidFill>
                  <a:srgbClr val="0075CC"/>
                </a:solidFill>
                <a:latin typeface="微软雅黑" panose="020B0503020204020204" pitchFamily="34" charset="-122"/>
                <a:ea typeface="微软雅黑" panose="020B0503020204020204" pitchFamily="34" charset="-122"/>
              </a:rPr>
              <a:t>❤收藏</a:t>
            </a:r>
            <a:r>
              <a:rPr lang="zh-CN" altLang="zh-CN" sz="1600">
                <a:solidFill>
                  <a:srgbClr val="595959"/>
                </a:solidFill>
                <a:latin typeface="微软雅黑" panose="020B0503020204020204" pitchFamily="34" charset="-122"/>
                <a:ea typeface="微软雅黑" panose="020B0503020204020204" pitchFamily="34" charset="-122"/>
              </a:rPr>
              <a:t>”按钮会将房源</a:t>
            </a:r>
            <a:r>
              <a:rPr lang="zh-CN" altLang="zh-CN" sz="1600">
                <a:solidFill>
                  <a:srgbClr val="0075CC"/>
                </a:solidFill>
                <a:latin typeface="微软雅黑" panose="020B0503020204020204" pitchFamily="34" charset="-122"/>
                <a:ea typeface="微软雅黑" panose="020B0503020204020204" pitchFamily="34" charset="-122"/>
              </a:rPr>
              <a:t>添加</a:t>
            </a:r>
            <a:r>
              <a:rPr lang="zh-CN" altLang="zh-CN" sz="1600">
                <a:solidFill>
                  <a:srgbClr val="595959"/>
                </a:solidFill>
                <a:latin typeface="微软雅黑" panose="020B0503020204020204" pitchFamily="34" charset="-122"/>
                <a:ea typeface="微软雅黑" panose="020B0503020204020204" pitchFamily="34" charset="-122"/>
              </a:rPr>
              <a:t>到用户的</a:t>
            </a:r>
            <a:r>
              <a:rPr lang="zh-CN" altLang="zh-CN" sz="1600">
                <a:solidFill>
                  <a:srgbClr val="0075CC"/>
                </a:solidFill>
                <a:latin typeface="微软雅黑" panose="020B0503020204020204" pitchFamily="34" charset="-122"/>
                <a:ea typeface="微软雅黑" panose="020B0503020204020204" pitchFamily="34" charset="-122"/>
              </a:rPr>
              <a:t>收藏房源列表</a:t>
            </a:r>
            <a:r>
              <a:rPr lang="zh-CN" altLang="zh-CN" sz="1600">
                <a:solidFill>
                  <a:srgbClr val="595959"/>
                </a:solidFill>
                <a:latin typeface="微软雅黑" panose="020B0503020204020204" pitchFamily="34" charset="-122"/>
                <a:ea typeface="微软雅黑" panose="020B0503020204020204" pitchFamily="34" charset="-122"/>
              </a:rPr>
              <a:t>中。若用户</a:t>
            </a:r>
            <a:r>
              <a:rPr lang="zh-CN" altLang="zh-CN" sz="1600">
                <a:solidFill>
                  <a:srgbClr val="0075CC"/>
                </a:solidFill>
                <a:latin typeface="微软雅黑" panose="020B0503020204020204" pitchFamily="34" charset="-122"/>
                <a:ea typeface="微软雅黑" panose="020B0503020204020204" pitchFamily="34" charset="-122"/>
              </a:rPr>
              <a:t>已经收藏</a:t>
            </a:r>
            <a:r>
              <a:rPr lang="zh-CN" altLang="zh-CN" sz="1600">
                <a:solidFill>
                  <a:srgbClr val="595959"/>
                </a:solidFill>
                <a:latin typeface="微软雅黑" panose="020B0503020204020204" pitchFamily="34" charset="-122"/>
                <a:ea typeface="微软雅黑" panose="020B0503020204020204" pitchFamily="34" charset="-122"/>
              </a:rPr>
              <a:t>过该房源，</a:t>
            </a:r>
            <a:r>
              <a:rPr lang="zh-CN" altLang="zh-CN" sz="1600">
                <a:solidFill>
                  <a:srgbClr val="0075CC"/>
                </a:solidFill>
                <a:latin typeface="微软雅黑" panose="020B0503020204020204" pitchFamily="34" charset="-122"/>
                <a:ea typeface="微软雅黑" panose="020B0503020204020204" pitchFamily="34" charset="-122"/>
              </a:rPr>
              <a:t>再次单击</a:t>
            </a:r>
            <a:r>
              <a:rPr lang="zh-CN" altLang="zh-CN" sz="1600">
                <a:solidFill>
                  <a:srgbClr val="595959"/>
                </a:solidFill>
                <a:latin typeface="微软雅黑" panose="020B0503020204020204" pitchFamily="34" charset="-122"/>
                <a:ea typeface="微软雅黑" panose="020B0503020204020204" pitchFamily="34" charset="-122"/>
              </a:rPr>
              <a:t>“</a:t>
            </a:r>
            <a:r>
              <a:rPr lang="zh-CN" altLang="zh-CN" sz="1600">
                <a:solidFill>
                  <a:srgbClr val="0075CC"/>
                </a:solidFill>
                <a:latin typeface="微软雅黑" panose="020B0503020204020204" pitchFamily="34" charset="-122"/>
                <a:ea typeface="微软雅黑" panose="020B0503020204020204" pitchFamily="34" charset="-122"/>
              </a:rPr>
              <a:t>❤收藏</a:t>
            </a:r>
            <a:r>
              <a:rPr lang="zh-CN" altLang="zh-CN" sz="1600">
                <a:solidFill>
                  <a:srgbClr val="595959"/>
                </a:solidFill>
                <a:latin typeface="微软雅黑" panose="020B0503020204020204" pitchFamily="34" charset="-122"/>
                <a:ea typeface="微软雅黑" panose="020B0503020204020204" pitchFamily="34" charset="-122"/>
              </a:rPr>
              <a:t>”按钮后会提示 “</a:t>
            </a:r>
            <a:r>
              <a:rPr lang="zh-CN" altLang="zh-CN" sz="1600">
                <a:solidFill>
                  <a:srgbClr val="0075CC"/>
                </a:solidFill>
                <a:latin typeface="微软雅黑" panose="020B0503020204020204" pitchFamily="34" charset="-122"/>
                <a:ea typeface="微软雅黑" panose="020B0503020204020204" pitchFamily="34" charset="-122"/>
              </a:rPr>
              <a:t>已经收藏过了</a:t>
            </a:r>
            <a:r>
              <a:rPr lang="en-US" altLang="zh-CN" sz="1600">
                <a:solidFill>
                  <a:srgbClr val="0075CC"/>
                </a:solidFill>
                <a:latin typeface="微软雅黑" panose="020B0503020204020204" pitchFamily="34" charset="-122"/>
                <a:ea typeface="微软雅黑" panose="020B0503020204020204" pitchFamily="34" charset="-122"/>
              </a:rPr>
              <a:t>!</a:t>
            </a:r>
            <a:r>
              <a:rPr lang="zh-CN" altLang="zh-CN" sz="1600">
                <a:solidFill>
                  <a:srgbClr val="595959"/>
                </a:solidFill>
                <a:latin typeface="微软雅黑" panose="020B0503020204020204" pitchFamily="34" charset="-122"/>
                <a:ea typeface="微软雅黑" panose="020B0503020204020204" pitchFamily="34" charset="-122"/>
              </a:rPr>
              <a:t>”；若用户</a:t>
            </a:r>
            <a:r>
              <a:rPr lang="zh-CN" altLang="zh-CN" sz="1600">
                <a:solidFill>
                  <a:srgbClr val="0075CC"/>
                </a:solidFill>
                <a:latin typeface="微软雅黑" panose="020B0503020204020204" pitchFamily="34" charset="-122"/>
                <a:ea typeface="微软雅黑" panose="020B0503020204020204" pitchFamily="34" charset="-122"/>
              </a:rPr>
              <a:t>未登录</a:t>
            </a:r>
            <a:r>
              <a:rPr lang="zh-CN" altLang="zh-CN" sz="1600">
                <a:solidFill>
                  <a:srgbClr val="595959"/>
                </a:solidFill>
                <a:latin typeface="微软雅黑" panose="020B0503020204020204" pitchFamily="34" charset="-122"/>
                <a:ea typeface="微软雅黑" panose="020B0503020204020204" pitchFamily="34" charset="-122"/>
              </a:rPr>
              <a:t>平台，单击“</a:t>
            </a:r>
            <a:r>
              <a:rPr lang="zh-CN" altLang="zh-CN" sz="1600">
                <a:solidFill>
                  <a:srgbClr val="0075CC"/>
                </a:solidFill>
                <a:latin typeface="微软雅黑" panose="020B0503020204020204" pitchFamily="34" charset="-122"/>
                <a:ea typeface="微软雅黑" panose="020B0503020204020204" pitchFamily="34" charset="-122"/>
              </a:rPr>
              <a:t>❤收藏</a:t>
            </a:r>
            <a:r>
              <a:rPr lang="zh-CN" altLang="zh-CN" sz="1600">
                <a:solidFill>
                  <a:srgbClr val="595959"/>
                </a:solidFill>
                <a:latin typeface="微软雅黑" panose="020B0503020204020204" pitchFamily="34" charset="-122"/>
                <a:ea typeface="微软雅黑" panose="020B0503020204020204" pitchFamily="34" charset="-122"/>
              </a:rPr>
              <a:t>”按钮会提示“</a:t>
            </a:r>
            <a:r>
              <a:rPr lang="zh-CN" altLang="zh-CN" sz="1600">
                <a:solidFill>
                  <a:srgbClr val="0075CC"/>
                </a:solidFill>
                <a:latin typeface="微软雅黑" panose="020B0503020204020204" pitchFamily="34" charset="-122"/>
                <a:ea typeface="微软雅黑" panose="020B0503020204020204" pitchFamily="34" charset="-122"/>
              </a:rPr>
              <a:t>需要登录后才能使用收藏功能</a:t>
            </a:r>
            <a:r>
              <a:rPr lang="zh-CN" altLang="zh-CN" sz="16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5505959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826045"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收藏房源信息的接口设计</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18364"/>
            <a:ext cx="10470670" cy="1200329"/>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由于收藏的房源信息是在用户中心页展示的，因此请求页面为</a:t>
            </a:r>
            <a:r>
              <a:rPr lang="en-US" altLang="zh-CN" sz="1600">
                <a:solidFill>
                  <a:srgbClr val="0075CC"/>
                </a:solidFill>
                <a:latin typeface="微软雅黑" panose="020B0503020204020204" pitchFamily="34" charset="-122"/>
                <a:ea typeface="微软雅黑" panose="020B0503020204020204" pitchFamily="34" charset="-122"/>
              </a:rPr>
              <a:t>user_page.html</a:t>
            </a:r>
            <a:r>
              <a:rPr lang="zh-CN" altLang="en-US" sz="1600">
                <a:solidFill>
                  <a:srgbClr val="595959"/>
                </a:solidFill>
                <a:latin typeface="微软雅黑" panose="020B0503020204020204" pitchFamily="34" charset="-122"/>
                <a:ea typeface="微软雅黑" panose="020B0503020204020204" pitchFamily="34" charset="-122"/>
              </a:rPr>
              <a:t>；用户中心页只需要展示当前登录用户收藏的房源信息，所以请求方式为</a:t>
            </a:r>
            <a:r>
              <a:rPr lang="en-US" altLang="zh-CN" sz="1600">
                <a:solidFill>
                  <a:srgbClr val="0075CC"/>
                </a:solidFill>
                <a:latin typeface="微软雅黑" panose="020B0503020204020204" pitchFamily="34" charset="-122"/>
                <a:ea typeface="微软雅黑" panose="020B0503020204020204" pitchFamily="34" charset="-122"/>
              </a:rPr>
              <a:t>GET</a:t>
            </a:r>
            <a:r>
              <a:rPr lang="zh-CN" altLang="en-US" sz="1600">
                <a:solidFill>
                  <a:srgbClr val="595959"/>
                </a:solidFill>
                <a:latin typeface="微软雅黑" panose="020B0503020204020204" pitchFamily="34" charset="-122"/>
                <a:ea typeface="微软雅黑" panose="020B0503020204020204" pitchFamily="34" charset="-122"/>
              </a:rPr>
              <a:t>，请求地址为</a:t>
            </a:r>
            <a:r>
              <a:rPr lang="en-US" altLang="zh-CN" sz="1600">
                <a:solidFill>
                  <a:srgbClr val="0075CC"/>
                </a:solidFill>
                <a:latin typeface="微软雅黑" panose="020B0503020204020204" pitchFamily="34" charset="-122"/>
                <a:ea typeface="微软雅黑" panose="020B0503020204020204" pitchFamily="34" charset="-122"/>
              </a:rPr>
              <a:t>/add/collection/&lt;int:hid&gt;</a:t>
            </a:r>
            <a:r>
              <a:rPr lang="zh-CN" altLang="en-US" sz="1600">
                <a:solidFill>
                  <a:srgbClr val="595959"/>
                </a:solidFill>
                <a:latin typeface="微软雅黑" panose="020B0503020204020204" pitchFamily="34" charset="-122"/>
                <a:ea typeface="微软雅黑" panose="020B0503020204020204" pitchFamily="34" charset="-122"/>
              </a:rPr>
              <a:t>，其中</a:t>
            </a:r>
            <a:r>
              <a:rPr lang="en-US" altLang="zh-CN" sz="1600">
                <a:solidFill>
                  <a:srgbClr val="0075CC"/>
                </a:solidFill>
                <a:latin typeface="微软雅黑" panose="020B0503020204020204" pitchFamily="34" charset="-122"/>
                <a:ea typeface="微软雅黑" panose="020B0503020204020204" pitchFamily="34" charset="-122"/>
              </a:rPr>
              <a:t>hid</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房源</a:t>
            </a:r>
            <a:r>
              <a:rPr lang="en-US" altLang="zh-CN" sz="1600">
                <a:solidFill>
                  <a:srgbClr val="0075CC"/>
                </a:solidFill>
                <a:latin typeface="微软雅黑" panose="020B0503020204020204" pitchFamily="34" charset="-122"/>
                <a:ea typeface="微软雅黑" panose="020B0503020204020204" pitchFamily="34" charset="-122"/>
              </a:rPr>
              <a:t>ID</a:t>
            </a:r>
            <a:r>
              <a:rPr lang="zh-CN" altLang="en-US" sz="1600">
                <a:solidFill>
                  <a:srgbClr val="595959"/>
                </a:solidFill>
                <a:latin typeface="微软雅黑" panose="020B0503020204020204" pitchFamily="34" charset="-122"/>
                <a:ea typeface="微软雅黑" panose="020B0503020204020204" pitchFamily="34" charset="-122"/>
              </a:rPr>
              <a:t>；请求成功后返回一组包含</a:t>
            </a:r>
            <a:r>
              <a:rPr lang="zh-CN" altLang="en-US" sz="1600">
                <a:solidFill>
                  <a:srgbClr val="0075CC"/>
                </a:solidFill>
                <a:latin typeface="微软雅黑" panose="020B0503020204020204" pitchFamily="34" charset="-122"/>
                <a:ea typeface="微软雅黑" panose="020B0503020204020204" pitchFamily="34" charset="-122"/>
              </a:rPr>
              <a:t>收藏状态</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收藏信息</a:t>
            </a:r>
            <a:r>
              <a:rPr lang="zh-CN" altLang="en-US" sz="1600">
                <a:solidFill>
                  <a:srgbClr val="595959"/>
                </a:solidFill>
                <a:latin typeface="微软雅黑" panose="020B0503020204020204" pitchFamily="34" charset="-122"/>
                <a:ea typeface="微软雅黑" panose="020B0503020204020204" pitchFamily="34" charset="-122"/>
              </a:rPr>
              <a:t>的</a:t>
            </a:r>
            <a:r>
              <a:rPr lang="en-US" altLang="zh-CN" sz="1600">
                <a:solidFill>
                  <a:srgbClr val="0075CC"/>
                </a:solidFill>
                <a:latin typeface="微软雅黑" panose="020B0503020204020204" pitchFamily="34" charset="-122"/>
                <a:ea typeface="微软雅黑" panose="020B0503020204020204" pitchFamily="34" charset="-122"/>
              </a:rPr>
              <a:t>JSON</a:t>
            </a:r>
            <a:r>
              <a:rPr lang="zh-CN" altLang="en-US" sz="1600">
                <a:solidFill>
                  <a:srgbClr val="0075CC"/>
                </a:solidFill>
                <a:latin typeface="微软雅黑" panose="020B0503020204020204" pitchFamily="34" charset="-122"/>
                <a:ea typeface="微软雅黑" panose="020B0503020204020204" pitchFamily="34" charset="-122"/>
              </a:rPr>
              <a:t>数据</a:t>
            </a:r>
            <a:r>
              <a:rPr lang="zh-CN" altLang="en-US" sz="1600">
                <a:solidFill>
                  <a:srgbClr val="595959"/>
                </a:solidFill>
                <a:latin typeface="微软雅黑" panose="020B0503020204020204" pitchFamily="34" charset="-122"/>
                <a:ea typeface="微软雅黑" panose="020B0503020204020204" pitchFamily="34" charset="-122"/>
              </a:rPr>
              <a:t>。</a:t>
            </a:r>
          </a:p>
        </p:txBody>
      </p:sp>
      <p:graphicFrame>
        <p:nvGraphicFramePr>
          <p:cNvPr id="13" name="表格 12"/>
          <p:cNvGraphicFramePr>
            <a:graphicFrameLocks noGrp="1"/>
          </p:cNvGraphicFramePr>
          <p:nvPr>
            <p:extLst>
              <p:ext uri="{D42A27DB-BD31-4B8C-83A1-F6EECF244321}">
                <p14:modId xmlns:p14="http://schemas.microsoft.com/office/powerpoint/2010/main" val="3414200324"/>
              </p:ext>
            </p:extLst>
          </p:nvPr>
        </p:nvGraphicFramePr>
        <p:xfrm>
          <a:off x="2647372" y="2852131"/>
          <a:ext cx="6942279" cy="2304255"/>
        </p:xfrm>
        <a:graphic>
          <a:graphicData uri="http://schemas.openxmlformats.org/drawingml/2006/table">
            <a:tbl>
              <a:tblPr/>
              <a:tblGrid>
                <a:gridCol w="1901719">
                  <a:extLst>
                    <a:ext uri="{9D8B030D-6E8A-4147-A177-3AD203B41FA5}">
                      <a16:colId xmlns:a16="http://schemas.microsoft.com/office/drawing/2014/main" val="3778545926"/>
                    </a:ext>
                  </a:extLst>
                </a:gridCol>
                <a:gridCol w="5040560">
                  <a:extLst>
                    <a:ext uri="{9D8B030D-6E8A-4147-A177-3AD203B41FA5}">
                      <a16:colId xmlns:a16="http://schemas.microsoft.com/office/drawing/2014/main" val="2034797012"/>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请求页面</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user_page.html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GET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/add/collection/&lt;int:hid&gt;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sz="1600" kern="1200">
                          <a:solidFill>
                            <a:schemeClr val="tx1"/>
                          </a:solidFill>
                          <a:effectLst/>
                          <a:latin typeface="微软雅黑" panose="020B0503020204020204" pitchFamily="34" charset="-122"/>
                          <a:ea typeface="微软雅黑" panose="020B0503020204020204" pitchFamily="34" charset="-122"/>
                          <a:cs typeface="+mn-cs"/>
                        </a:rPr>
                        <a:t>JSON</a:t>
                      </a:r>
                      <a:r>
                        <a:rPr lang="zh-CN" sz="1600" kern="1200">
                          <a:solidFill>
                            <a:schemeClr val="tx1"/>
                          </a:solidFill>
                          <a:effectLst/>
                          <a:latin typeface="微软雅黑" panose="020B0503020204020204" pitchFamily="34" charset="-122"/>
                          <a:ea typeface="微软雅黑" panose="020B0503020204020204" pitchFamily="34" charset="-122"/>
                          <a:cs typeface="+mn-cs"/>
                        </a:rPr>
                        <a:t>数据，例如</a:t>
                      </a:r>
                      <a:r>
                        <a:rPr lang="en-US" sz="1600" kern="1200">
                          <a:solidFill>
                            <a:schemeClr val="tx1"/>
                          </a:solidFill>
                          <a:effectLst/>
                          <a:latin typeface="微软雅黑" panose="020B0503020204020204" pitchFamily="34" charset="-122"/>
                          <a:ea typeface="微软雅黑" panose="020B0503020204020204" pitchFamily="34" charset="-122"/>
                          <a:cs typeface="+mn-cs"/>
                        </a:rPr>
                        <a:t>{'valid': '1','msg':'</a:t>
                      </a:r>
                      <a:r>
                        <a:rPr lang="zh-CN" sz="1600" kern="1200">
                          <a:solidFill>
                            <a:schemeClr val="tx1"/>
                          </a:solidFill>
                          <a:effectLst/>
                          <a:latin typeface="微软雅黑" panose="020B0503020204020204" pitchFamily="34" charset="-122"/>
                          <a:ea typeface="微软雅黑" panose="020B0503020204020204" pitchFamily="34" charset="-122"/>
                          <a:cs typeface="+mn-cs"/>
                        </a:rPr>
                        <a:t>收藏成功</a:t>
                      </a:r>
                      <a:r>
                        <a:rPr lang="en-US" sz="1600" kern="1200">
                          <a:solidFill>
                            <a:schemeClr val="tx1"/>
                          </a:solidFill>
                          <a:effectLst/>
                          <a:latin typeface="微软雅黑" panose="020B0503020204020204" pitchFamily="34" charset="-122"/>
                          <a:ea typeface="微软雅黑" panose="020B0503020204020204" pitchFamily="34" charset="-122"/>
                          <a:cs typeface="+mn-cs"/>
                        </a:rPr>
                        <a: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bl>
          </a:graphicData>
        </a:graphic>
      </p:graphicFrame>
      <p:sp>
        <p:nvSpPr>
          <p:cNvPr id="6" name="矩形 5"/>
          <p:cNvSpPr/>
          <p:nvPr/>
        </p:nvSpPr>
        <p:spPr>
          <a:xfrm>
            <a:off x="1045025" y="5302002"/>
            <a:ext cx="10450780" cy="1200329"/>
          </a:xfrm>
          <a:prstGeom prst="rect">
            <a:avLst/>
          </a:prstGeom>
        </p:spPr>
        <p:txBody>
          <a:bodyPr wrap="square">
            <a:spAutoFit/>
          </a:bodyPr>
          <a:lstStyle/>
          <a:p>
            <a:pPr>
              <a:lnSpc>
                <a:spcPct val="150000"/>
              </a:lnSpc>
            </a:pPr>
            <a:r>
              <a:rPr lang="en-US" altLang="zh-CN" sz="1600">
                <a:solidFill>
                  <a:srgbClr val="595959"/>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数据中键</a:t>
            </a:r>
            <a:r>
              <a:rPr lang="en-US" altLang="zh-CN"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表示标志位，其对应的值为</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收藏成功</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0</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收藏失败</a:t>
            </a:r>
            <a:r>
              <a:rPr lang="zh-CN" altLang="en-US" sz="1600">
                <a:solidFill>
                  <a:srgbClr val="595959"/>
                </a:solidFill>
                <a:latin typeface="微软雅黑" panose="020B0503020204020204" pitchFamily="34" charset="-122"/>
                <a:ea typeface="微软雅黑" panose="020B0503020204020204" pitchFamily="34" charset="-122"/>
              </a:rPr>
              <a:t>；键</a:t>
            </a:r>
            <a:r>
              <a:rPr lang="en-US" altLang="zh-CN"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返回的提示信息</a:t>
            </a:r>
            <a:r>
              <a:rPr lang="zh-CN" altLang="en-US" sz="1600">
                <a:solidFill>
                  <a:srgbClr val="595959"/>
                </a:solidFill>
                <a:latin typeface="微软雅黑" panose="020B0503020204020204" pitchFamily="34" charset="-122"/>
                <a:ea typeface="微软雅黑" panose="020B0503020204020204" pitchFamily="34" charset="-122"/>
              </a:rPr>
              <a:t>，当</a:t>
            </a:r>
            <a:r>
              <a:rPr lang="en-US" altLang="zh-CN"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的值为</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时，</a:t>
            </a:r>
            <a:r>
              <a:rPr lang="en-US" altLang="zh-CN"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的值为“</a:t>
            </a:r>
            <a:r>
              <a:rPr lang="zh-CN" altLang="en-US" sz="1600">
                <a:solidFill>
                  <a:srgbClr val="0075CC"/>
                </a:solidFill>
                <a:latin typeface="微软雅黑" panose="020B0503020204020204" pitchFamily="34" charset="-122"/>
                <a:ea typeface="微软雅黑" panose="020B0503020204020204" pitchFamily="34" charset="-122"/>
              </a:rPr>
              <a:t>收藏完成</a:t>
            </a:r>
            <a:r>
              <a:rPr lang="zh-CN" altLang="en-US" sz="1600">
                <a:solidFill>
                  <a:srgbClr val="595959"/>
                </a:solidFill>
                <a:latin typeface="微软雅黑" panose="020B0503020204020204" pitchFamily="34" charset="-122"/>
                <a:ea typeface="微软雅黑" panose="020B0503020204020204" pitchFamily="34" charset="-122"/>
              </a:rPr>
              <a:t>”或“</a:t>
            </a:r>
            <a:r>
              <a:rPr lang="zh-CN" altLang="en-US" sz="1600">
                <a:solidFill>
                  <a:srgbClr val="0075CC"/>
                </a:solidFill>
                <a:latin typeface="微软雅黑" panose="020B0503020204020204" pitchFamily="34" charset="-122"/>
                <a:ea typeface="微软雅黑" panose="020B0503020204020204" pitchFamily="34" charset="-122"/>
              </a:rPr>
              <a:t>已经收藏过了</a:t>
            </a:r>
            <a:r>
              <a:rPr lang="zh-CN" altLang="en-US" sz="1600">
                <a:solidFill>
                  <a:srgbClr val="595959"/>
                </a:solidFill>
                <a:latin typeface="微软雅黑" panose="020B0503020204020204" pitchFamily="34" charset="-122"/>
                <a:ea typeface="微软雅黑" panose="020B0503020204020204" pitchFamily="34" charset="-122"/>
              </a:rPr>
              <a:t>”；当</a:t>
            </a:r>
            <a:r>
              <a:rPr lang="en-US" altLang="zh-CN"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对应的值为</a:t>
            </a:r>
            <a:r>
              <a:rPr lang="en-US" altLang="zh-CN" sz="1600">
                <a:solidFill>
                  <a:srgbClr val="0075CC"/>
                </a:solidFill>
                <a:latin typeface="微软雅黑" panose="020B0503020204020204" pitchFamily="34" charset="-122"/>
                <a:ea typeface="微软雅黑" panose="020B0503020204020204" pitchFamily="34" charset="-122"/>
              </a:rPr>
              <a:t>0</a:t>
            </a:r>
            <a:r>
              <a:rPr lang="zh-CN" altLang="en-US" sz="1600">
                <a:solidFill>
                  <a:srgbClr val="595959"/>
                </a:solidFill>
                <a:latin typeface="微软雅黑" panose="020B0503020204020204" pitchFamily="34" charset="-122"/>
                <a:ea typeface="微软雅黑" panose="020B0503020204020204" pitchFamily="34" charset="-122"/>
              </a:rPr>
              <a:t>时，</a:t>
            </a:r>
            <a:r>
              <a:rPr lang="en-US" altLang="zh-CN"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的值为“</a:t>
            </a:r>
            <a:r>
              <a:rPr lang="zh-CN" altLang="en-US" sz="1600">
                <a:solidFill>
                  <a:srgbClr val="0075CC"/>
                </a:solidFill>
                <a:latin typeface="微软雅黑" panose="020B0503020204020204" pitchFamily="34" charset="-122"/>
                <a:ea typeface="微软雅黑" panose="020B0503020204020204" pitchFamily="34" charset="-122"/>
              </a:rPr>
              <a:t>需要登录后才能使用收藏功能</a:t>
            </a:r>
            <a:r>
              <a:rPr lang="zh-CN" altLang="en-US" sz="1600">
                <a:solidFill>
                  <a:srgbClr val="595959"/>
                </a:solidFill>
                <a:latin typeface="微软雅黑" panose="020B0503020204020204" pitchFamily="34" charset="-122"/>
                <a:ea typeface="微软雅黑" panose="020B0503020204020204" pitchFamily="34" charset="-122"/>
              </a:rPr>
              <a:t>”。</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8371789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826045"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收藏房源信息的后端实现</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657247" y="2045048"/>
            <a:ext cx="6910143" cy="383181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后端需要根据用户的</a:t>
            </a:r>
            <a:r>
              <a:rPr lang="zh-CN" altLang="en-US" sz="1800">
                <a:solidFill>
                  <a:srgbClr val="0075CC"/>
                </a:solidFill>
                <a:latin typeface="微软雅黑" panose="020B0503020204020204" pitchFamily="34" charset="-122"/>
                <a:ea typeface="微软雅黑" panose="020B0503020204020204" pitchFamily="34" charset="-122"/>
              </a:rPr>
              <a:t>登录状态</a:t>
            </a:r>
            <a:r>
              <a:rPr lang="zh-CN" altLang="en-US" sz="1800">
                <a:solidFill>
                  <a:srgbClr val="595959"/>
                </a:solidFill>
                <a:latin typeface="微软雅黑" panose="020B0503020204020204" pitchFamily="34" charset="-122"/>
                <a:ea typeface="微软雅黑" panose="020B0503020204020204" pitchFamily="34" charset="-122"/>
              </a:rPr>
              <a:t>确定用户</a:t>
            </a:r>
            <a:r>
              <a:rPr lang="zh-CN" altLang="en-US" sz="1800">
                <a:solidFill>
                  <a:srgbClr val="0075CC"/>
                </a:solidFill>
                <a:latin typeface="微软雅黑" panose="020B0503020204020204" pitchFamily="34" charset="-122"/>
                <a:ea typeface="微软雅黑" panose="020B0503020204020204" pitchFamily="34" charset="-122"/>
              </a:rPr>
              <a:t>是否可以收藏</a:t>
            </a:r>
            <a:r>
              <a:rPr lang="zh-CN" altLang="en-US" sz="1800">
                <a:solidFill>
                  <a:srgbClr val="595959"/>
                </a:solidFill>
                <a:latin typeface="微软雅黑" panose="020B0503020204020204" pitchFamily="34" charset="-122"/>
                <a:ea typeface="微软雅黑" panose="020B0503020204020204" pitchFamily="34" charset="-122"/>
              </a:rPr>
              <a:t>，这里可以对浏览器保存的</a:t>
            </a:r>
            <a:r>
              <a:rPr lang="en-US" altLang="zh-CN" sz="1800">
                <a:solidFill>
                  <a:srgbClr val="0075CC"/>
                </a:solidFill>
                <a:latin typeface="微软雅黑" panose="020B0503020204020204" pitchFamily="34" charset="-122"/>
                <a:ea typeface="微软雅黑" panose="020B0503020204020204" pitchFamily="34" charset="-122"/>
              </a:rPr>
              <a:t>Cookie</a:t>
            </a:r>
            <a:r>
              <a:rPr lang="zh-CN" altLang="en-US" sz="1800">
                <a:solidFill>
                  <a:srgbClr val="0075CC"/>
                </a:solidFill>
                <a:latin typeface="微软雅黑" panose="020B0503020204020204" pitchFamily="34" charset="-122"/>
                <a:ea typeface="微软雅黑" panose="020B0503020204020204" pitchFamily="34" charset="-122"/>
              </a:rPr>
              <a:t>信息</a:t>
            </a:r>
            <a:r>
              <a:rPr lang="zh-CN" altLang="en-US" sz="1800">
                <a:solidFill>
                  <a:srgbClr val="595959"/>
                </a:solidFill>
                <a:latin typeface="微软雅黑" panose="020B0503020204020204" pitchFamily="34" charset="-122"/>
                <a:ea typeface="微软雅黑" panose="020B0503020204020204" pitchFamily="34" charset="-122"/>
              </a:rPr>
              <a:t>进行判断，具体逻辑为如果</a:t>
            </a:r>
            <a:r>
              <a:rPr lang="en-US" altLang="zh-CN" sz="1800">
                <a:solidFill>
                  <a:srgbClr val="595959"/>
                </a:solidFill>
                <a:latin typeface="微软雅黑" panose="020B0503020204020204" pitchFamily="34" charset="-122"/>
                <a:ea typeface="微软雅黑" panose="020B0503020204020204" pitchFamily="34" charset="-122"/>
              </a:rPr>
              <a:t>Cookie</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没有用户名</a:t>
            </a:r>
            <a:r>
              <a:rPr lang="zh-CN" altLang="en-US" sz="1800">
                <a:solidFill>
                  <a:srgbClr val="595959"/>
                </a:solidFill>
                <a:latin typeface="微软雅黑" panose="020B0503020204020204" pitchFamily="34" charset="-122"/>
                <a:ea typeface="微软雅黑" panose="020B0503020204020204" pitchFamily="34" charset="-122"/>
              </a:rPr>
              <a:t>，说明用户处于</a:t>
            </a:r>
            <a:r>
              <a:rPr lang="zh-CN" altLang="en-US" sz="1800">
                <a:solidFill>
                  <a:srgbClr val="0075CC"/>
                </a:solidFill>
                <a:latin typeface="微软雅黑" panose="020B0503020204020204" pitchFamily="34" charset="-122"/>
                <a:ea typeface="微软雅黑" panose="020B0503020204020204" pitchFamily="34" charset="-122"/>
              </a:rPr>
              <a:t>未登录</a:t>
            </a:r>
            <a:r>
              <a:rPr lang="zh-CN" altLang="en-US" sz="1800">
                <a:solidFill>
                  <a:srgbClr val="595959"/>
                </a:solidFill>
                <a:latin typeface="微软雅黑" panose="020B0503020204020204" pitchFamily="34" charset="-122"/>
                <a:ea typeface="微软雅黑" panose="020B0503020204020204" pitchFamily="34" charset="-122"/>
              </a:rPr>
              <a:t>状态下，需要提示用户登录智能租房平台；若</a:t>
            </a:r>
            <a:r>
              <a:rPr lang="zh-CN" altLang="en-US" sz="1800">
                <a:solidFill>
                  <a:srgbClr val="0075CC"/>
                </a:solidFill>
                <a:latin typeface="微软雅黑" panose="020B0503020204020204" pitchFamily="34" charset="-122"/>
                <a:ea typeface="微软雅黑" panose="020B0503020204020204" pitchFamily="34" charset="-122"/>
              </a:rPr>
              <a:t>用户名存在</a:t>
            </a:r>
            <a:r>
              <a:rPr lang="zh-CN" altLang="en-US" sz="1800">
                <a:solidFill>
                  <a:srgbClr val="595959"/>
                </a:solidFill>
                <a:latin typeface="微软雅黑" panose="020B0503020204020204" pitchFamily="34" charset="-122"/>
                <a:ea typeface="微软雅黑" panose="020B0503020204020204" pitchFamily="34" charset="-122"/>
              </a:rPr>
              <a:t>，说明用户处于</a:t>
            </a:r>
            <a:r>
              <a:rPr lang="zh-CN" altLang="en-US" sz="1800">
                <a:solidFill>
                  <a:srgbClr val="0075CC"/>
                </a:solidFill>
                <a:latin typeface="微软雅黑" panose="020B0503020204020204" pitchFamily="34" charset="-122"/>
                <a:ea typeface="微软雅黑" panose="020B0503020204020204" pitchFamily="34" charset="-122"/>
              </a:rPr>
              <a:t>登录状态</a:t>
            </a:r>
            <a:r>
              <a:rPr lang="zh-CN" altLang="en-US" sz="1800">
                <a:solidFill>
                  <a:srgbClr val="595959"/>
                </a:solidFill>
                <a:latin typeface="微软雅黑" panose="020B0503020204020204" pitchFamily="34" charset="-122"/>
                <a:ea typeface="微软雅黑" panose="020B0503020204020204" pitchFamily="34" charset="-122"/>
              </a:rPr>
              <a:t>下，需要进一步判断当前用户</a:t>
            </a:r>
            <a:r>
              <a:rPr lang="zh-CN" altLang="en-US" sz="1800">
                <a:solidFill>
                  <a:srgbClr val="0075CC"/>
                </a:solidFill>
                <a:latin typeface="微软雅黑" panose="020B0503020204020204" pitchFamily="34" charset="-122"/>
                <a:ea typeface="微软雅黑" panose="020B0503020204020204" pitchFamily="34" charset="-122"/>
              </a:rPr>
              <a:t>是否有收藏记录</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若当前用户</a:t>
            </a:r>
            <a:r>
              <a:rPr lang="zh-CN" altLang="en-US" sz="1800">
                <a:solidFill>
                  <a:srgbClr val="0075CC"/>
                </a:solidFill>
                <a:latin typeface="微软雅黑" panose="020B0503020204020204" pitchFamily="34" charset="-122"/>
                <a:ea typeface="微软雅黑" panose="020B0503020204020204" pitchFamily="34" charset="-122"/>
              </a:rPr>
              <a:t>没有收藏记录</a:t>
            </a:r>
            <a:r>
              <a:rPr lang="zh-CN" altLang="en-US" sz="1800">
                <a:solidFill>
                  <a:srgbClr val="595959"/>
                </a:solidFill>
                <a:latin typeface="微软雅黑" panose="020B0503020204020204" pitchFamily="34" charset="-122"/>
                <a:ea typeface="微软雅黑" panose="020B0503020204020204" pitchFamily="34" charset="-122"/>
              </a:rPr>
              <a:t>，则直接将</a:t>
            </a:r>
            <a:r>
              <a:rPr lang="zh-CN" altLang="en-US" sz="1800">
                <a:solidFill>
                  <a:srgbClr val="0075CC"/>
                </a:solidFill>
                <a:latin typeface="微软雅黑" panose="020B0503020204020204" pitchFamily="34" charset="-122"/>
                <a:ea typeface="微软雅黑" panose="020B0503020204020204" pitchFamily="34" charset="-122"/>
              </a:rPr>
              <a:t>正浏览的房源插入到数据库</a:t>
            </a:r>
            <a:r>
              <a:rPr lang="zh-CN" altLang="en-US" sz="1800">
                <a:solidFill>
                  <a:srgbClr val="595959"/>
                </a:solidFill>
                <a:latin typeface="微软雅黑" panose="020B0503020204020204" pitchFamily="34" charset="-122"/>
                <a:ea typeface="微软雅黑" panose="020B0503020204020204" pitchFamily="34" charset="-122"/>
              </a:rPr>
              <a:t>中；若当前用户</a:t>
            </a:r>
            <a:r>
              <a:rPr lang="zh-CN" altLang="en-US" sz="1800">
                <a:solidFill>
                  <a:srgbClr val="0075CC"/>
                </a:solidFill>
                <a:latin typeface="微软雅黑" panose="020B0503020204020204" pitchFamily="34" charset="-122"/>
                <a:ea typeface="微软雅黑" panose="020B0503020204020204" pitchFamily="34" charset="-122"/>
              </a:rPr>
              <a:t>有收藏记录</a:t>
            </a:r>
            <a:r>
              <a:rPr lang="zh-CN" altLang="en-US" sz="1800">
                <a:solidFill>
                  <a:srgbClr val="595959"/>
                </a:solidFill>
                <a:latin typeface="微软雅黑" panose="020B0503020204020204" pitchFamily="34" charset="-122"/>
                <a:ea typeface="微软雅黑" panose="020B0503020204020204" pitchFamily="34" charset="-122"/>
              </a:rPr>
              <a:t>，则需要进一步确认</a:t>
            </a:r>
            <a:r>
              <a:rPr lang="zh-CN" altLang="en-US" sz="1800">
                <a:solidFill>
                  <a:srgbClr val="0075CC"/>
                </a:solidFill>
                <a:latin typeface="微软雅黑" panose="020B0503020204020204" pitchFamily="34" charset="-122"/>
                <a:ea typeface="微软雅黑" panose="020B0503020204020204" pitchFamily="34" charset="-122"/>
              </a:rPr>
              <a:t>收藏记录</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是否存在该房源</a:t>
            </a:r>
            <a:r>
              <a:rPr lang="zh-CN" altLang="en-US" sz="1800">
                <a:solidFill>
                  <a:srgbClr val="595959"/>
                </a:solidFill>
                <a:latin typeface="微软雅黑" panose="020B0503020204020204" pitchFamily="34" charset="-122"/>
                <a:ea typeface="微软雅黑" panose="020B0503020204020204" pitchFamily="34" charset="-122"/>
              </a:rPr>
              <a:t>，</a:t>
            </a:r>
            <a:r>
              <a:rPr lang="zh-CN" altLang="en-US" sz="1800">
                <a:solidFill>
                  <a:srgbClr val="0075CC"/>
                </a:solidFill>
                <a:latin typeface="微软雅黑" panose="020B0503020204020204" pitchFamily="34" charset="-122"/>
                <a:ea typeface="微软雅黑" panose="020B0503020204020204" pitchFamily="34" charset="-122"/>
              </a:rPr>
              <a:t>不存在</a:t>
            </a:r>
            <a:r>
              <a:rPr lang="zh-CN" altLang="en-US" sz="1800">
                <a:solidFill>
                  <a:srgbClr val="595959"/>
                </a:solidFill>
                <a:latin typeface="微软雅黑" panose="020B0503020204020204" pitchFamily="34" charset="-122"/>
                <a:ea typeface="微软雅黑" panose="020B0503020204020204" pitchFamily="34" charset="-122"/>
              </a:rPr>
              <a:t>该房源则需要将该房源</a:t>
            </a:r>
            <a:r>
              <a:rPr lang="zh-CN" altLang="en-US" sz="1800">
                <a:solidFill>
                  <a:srgbClr val="0075CC"/>
                </a:solidFill>
                <a:latin typeface="微软雅黑" panose="020B0503020204020204" pitchFamily="34" charset="-122"/>
                <a:ea typeface="微软雅黑" panose="020B0503020204020204" pitchFamily="34" charset="-122"/>
              </a:rPr>
              <a:t>插入到收藏记录</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否则</a:t>
            </a:r>
            <a:r>
              <a:rPr lang="zh-CN" altLang="en-US" sz="1800">
                <a:solidFill>
                  <a:srgbClr val="595959"/>
                </a:solidFill>
                <a:latin typeface="微软雅黑" panose="020B0503020204020204" pitchFamily="34" charset="-122"/>
                <a:ea typeface="微软雅黑" panose="020B0503020204020204" pitchFamily="34" charset="-122"/>
              </a:rPr>
              <a:t>需要将</a:t>
            </a:r>
            <a:r>
              <a:rPr lang="zh-CN" altLang="en-US" sz="1800">
                <a:solidFill>
                  <a:srgbClr val="0075CC"/>
                </a:solidFill>
                <a:latin typeface="微软雅黑" panose="020B0503020204020204" pitchFamily="34" charset="-122"/>
                <a:ea typeface="微软雅黑" panose="020B0503020204020204" pitchFamily="34" charset="-122"/>
              </a:rPr>
              <a:t>提示用户已经收藏过该房源</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2" name="图片 11"/>
          <p:cNvPicPr>
            <a:picLocks noChangeAspect="1"/>
          </p:cNvPicPr>
          <p:nvPr/>
        </p:nvPicPr>
        <p:blipFill>
          <a:blip r:embed="rId3"/>
          <a:stretch>
            <a:fillRect/>
          </a:stretch>
        </p:blipFill>
        <p:spPr>
          <a:xfrm>
            <a:off x="910630" y="2346083"/>
            <a:ext cx="2995709" cy="3229748"/>
          </a:xfrm>
          <a:prstGeom prst="rect">
            <a:avLst/>
          </a:prstGeom>
        </p:spPr>
      </p:pic>
    </p:spTree>
    <p:extLst>
      <p:ext uri="{BB962C8B-B14F-4D97-AF65-F5344CB8AC3E}">
        <p14:creationId xmlns:p14="http://schemas.microsoft.com/office/powerpoint/2010/main" val="4286446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826045"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收藏房源信息的后端实现</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283054" y="2805677"/>
            <a:ext cx="4176464" cy="1938992"/>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收藏房源信息功能</a:t>
            </a:r>
            <a:r>
              <a:rPr lang="zh-CN" altLang="en-US" sz="2000">
                <a:solidFill>
                  <a:srgbClr val="595959"/>
                </a:solidFill>
                <a:latin typeface="微软雅黑" panose="020B0503020204020204" pitchFamily="34" charset="-122"/>
                <a:ea typeface="微软雅黑" panose="020B0503020204020204" pitchFamily="34" charset="-122"/>
              </a:rPr>
              <a:t>的逻辑如图所示。</a:t>
            </a:r>
            <a:endParaRPr lang="en-US" altLang="zh-CN" sz="20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在</a:t>
            </a:r>
            <a:r>
              <a:rPr lang="en-US" altLang="zh-CN" sz="2000">
                <a:solidFill>
                  <a:srgbClr val="0075CC"/>
                </a:solidFill>
                <a:latin typeface="微软雅黑" panose="020B0503020204020204" pitchFamily="34" charset="-122"/>
                <a:ea typeface="微软雅黑" panose="020B0503020204020204" pitchFamily="34" charset="-122"/>
              </a:rPr>
              <a:t>user.py</a:t>
            </a:r>
            <a:r>
              <a:rPr lang="zh-CN" altLang="en-US" sz="2000">
                <a:solidFill>
                  <a:srgbClr val="595959"/>
                </a:solidFill>
                <a:latin typeface="微软雅黑" panose="020B0503020204020204" pitchFamily="34" charset="-122"/>
                <a:ea typeface="微软雅黑" panose="020B0503020204020204" pitchFamily="34" charset="-122"/>
              </a:rPr>
              <a:t>文件中按照图中逻辑编写视图函数，用于实现收藏房源信息功能。</a:t>
            </a:r>
          </a:p>
        </p:txBody>
      </p:sp>
      <p:pic>
        <p:nvPicPr>
          <p:cNvPr id="13" name="图片 12"/>
          <p:cNvPicPr/>
          <p:nvPr/>
        </p:nvPicPr>
        <p:blipFill>
          <a:blip r:embed="rId3">
            <a:extLst>
              <a:ext uri="{28A0092B-C50C-407E-A947-70E740481C1C}">
                <a14:useLocalDpi xmlns:a14="http://schemas.microsoft.com/office/drawing/2010/main" val="0"/>
              </a:ext>
            </a:extLst>
          </a:blip>
          <a:srcRect/>
          <a:stretch>
            <a:fillRect/>
          </a:stretch>
        </p:blipFill>
        <p:spPr bwMode="auto">
          <a:xfrm>
            <a:off x="6599262" y="1074473"/>
            <a:ext cx="3744416" cy="5413124"/>
          </a:xfrm>
          <a:prstGeom prst="rect">
            <a:avLst/>
          </a:prstGeom>
          <a:noFill/>
          <a:ln>
            <a:noFill/>
          </a:ln>
        </p:spPr>
      </p:pic>
      <p:grpSp>
        <p:nvGrpSpPr>
          <p:cNvPr id="15" name="组合 18">
            <a:extLst>
              <a:ext uri="{FF2B5EF4-FFF2-40B4-BE49-F238E27FC236}">
                <a16:creationId xmlns:a16="http://schemas.microsoft.com/office/drawing/2014/main" id="{2B542E9E-0ADD-4266-A889-F99B1E170665}"/>
              </a:ext>
            </a:extLst>
          </p:cNvPr>
          <p:cNvGrpSpPr>
            <a:grpSpLocks/>
          </p:cNvGrpSpPr>
          <p:nvPr/>
        </p:nvGrpSpPr>
        <p:grpSpPr bwMode="auto">
          <a:xfrm>
            <a:off x="3214886" y="4715195"/>
            <a:ext cx="2119312" cy="387350"/>
            <a:chOff x="6356350" y="4705038"/>
            <a:chExt cx="2119842" cy="387349"/>
          </a:xfrm>
        </p:grpSpPr>
        <p:pic>
          <p:nvPicPr>
            <p:cNvPr id="16"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8"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9"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0" name="半闭框 19">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1" name="半闭框 20">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2"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9631837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26770"/>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取消收藏</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，能够实现取消收藏房源信息功能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取消收藏房源信息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728668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9062" y="2484793"/>
            <a:ext cx="6480719" cy="2952328"/>
          </a:xfrm>
          <a:prstGeom prst="rect">
            <a:avLst/>
          </a:prstGeom>
        </p:spPr>
        <p:txBody>
          <a:bodyPr wrap="square">
            <a:spAutoFit/>
          </a:bodyPr>
          <a:lstStyle/>
          <a:p>
            <a:pPr>
              <a:lnSpc>
                <a:spcPct val="150000"/>
              </a:lnSpc>
            </a:pPr>
            <a:r>
              <a:rPr lang="zh-CN" altLang="zh-CN" sz="2000">
                <a:solidFill>
                  <a:srgbClr val="595959"/>
                </a:solidFill>
                <a:latin typeface="微软雅黑" panose="020B0503020204020204" pitchFamily="34" charset="-122"/>
                <a:ea typeface="微软雅黑" panose="020B0503020204020204" pitchFamily="34" charset="-122"/>
              </a:rPr>
              <a:t>用户若希望</a:t>
            </a:r>
            <a:r>
              <a:rPr lang="zh-CN" altLang="zh-CN" sz="2000">
                <a:solidFill>
                  <a:srgbClr val="0075CC"/>
                </a:solidFill>
                <a:latin typeface="微软雅黑" panose="020B0503020204020204" pitchFamily="34" charset="-122"/>
                <a:ea typeface="微软雅黑" panose="020B0503020204020204" pitchFamily="34" charset="-122"/>
              </a:rPr>
              <a:t>删除</a:t>
            </a:r>
            <a:r>
              <a:rPr lang="zh-CN" altLang="zh-CN" sz="2000">
                <a:solidFill>
                  <a:srgbClr val="595959"/>
                </a:solidFill>
                <a:latin typeface="微软雅黑" panose="020B0503020204020204" pitchFamily="34" charset="-122"/>
                <a:ea typeface="微软雅黑" panose="020B0503020204020204" pitchFamily="34" charset="-122"/>
              </a:rPr>
              <a:t>已经</a:t>
            </a:r>
            <a:r>
              <a:rPr lang="zh-CN" altLang="zh-CN" sz="2000">
                <a:solidFill>
                  <a:srgbClr val="0075CC"/>
                </a:solidFill>
                <a:latin typeface="微软雅黑" panose="020B0503020204020204" pitchFamily="34" charset="-122"/>
                <a:ea typeface="微软雅黑" panose="020B0503020204020204" pitchFamily="34" charset="-122"/>
              </a:rPr>
              <a:t>收藏</a:t>
            </a:r>
            <a:r>
              <a:rPr lang="zh-CN" altLang="zh-CN" sz="2000">
                <a:solidFill>
                  <a:srgbClr val="595959"/>
                </a:solidFill>
                <a:latin typeface="微软雅黑" panose="020B0503020204020204" pitchFamily="34" charset="-122"/>
                <a:ea typeface="微软雅黑" panose="020B0503020204020204" pitchFamily="34" charset="-122"/>
              </a:rPr>
              <a:t>的</a:t>
            </a:r>
            <a:r>
              <a:rPr lang="zh-CN" altLang="zh-CN" sz="2000">
                <a:solidFill>
                  <a:srgbClr val="0075CC"/>
                </a:solidFill>
                <a:latin typeface="微软雅黑" panose="020B0503020204020204" pitchFamily="34" charset="-122"/>
                <a:ea typeface="微软雅黑" panose="020B0503020204020204" pitchFamily="34" charset="-122"/>
              </a:rPr>
              <a:t>房源信息</a:t>
            </a:r>
            <a:r>
              <a:rPr lang="zh-CN" altLang="zh-CN" sz="2000">
                <a:solidFill>
                  <a:srgbClr val="595959"/>
                </a:solidFill>
                <a:latin typeface="微软雅黑" panose="020B0503020204020204" pitchFamily="34" charset="-122"/>
                <a:ea typeface="微软雅黑" panose="020B0503020204020204" pitchFamily="34" charset="-122"/>
              </a:rPr>
              <a:t>，则可以在用户中心页的房源收藏列表中通过单击</a:t>
            </a:r>
            <a:r>
              <a:rPr lang="zh-CN" altLang="zh-CN" sz="2000">
                <a:solidFill>
                  <a:srgbClr val="0075CC"/>
                </a:solidFill>
                <a:latin typeface="微软雅黑" panose="020B0503020204020204" pitchFamily="34" charset="-122"/>
                <a:ea typeface="微软雅黑" panose="020B0503020204020204" pitchFamily="34" charset="-122"/>
              </a:rPr>
              <a:t>取消收藏按钮</a:t>
            </a:r>
            <a:r>
              <a:rPr lang="zh-CN" altLang="zh-CN" sz="2000">
                <a:solidFill>
                  <a:srgbClr val="595959"/>
                </a:solidFill>
                <a:latin typeface="微软雅黑" panose="020B0503020204020204" pitchFamily="34" charset="-122"/>
                <a:ea typeface="微软雅黑" panose="020B0503020204020204" pitchFamily="34" charset="-122"/>
              </a:rPr>
              <a:t>的方式</a:t>
            </a:r>
            <a:r>
              <a:rPr lang="zh-CN" altLang="zh-CN" sz="2000">
                <a:solidFill>
                  <a:srgbClr val="0075CC"/>
                </a:solidFill>
                <a:latin typeface="微软雅黑" panose="020B0503020204020204" pitchFamily="34" charset="-122"/>
                <a:ea typeface="微软雅黑" panose="020B0503020204020204" pitchFamily="34" charset="-122"/>
              </a:rPr>
              <a:t>取消收藏</a:t>
            </a:r>
            <a:r>
              <a:rPr lang="zh-CN" altLang="zh-CN" sz="20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zh-CN" sz="2000">
                <a:solidFill>
                  <a:srgbClr val="595959"/>
                </a:solidFill>
                <a:latin typeface="微软雅黑" panose="020B0503020204020204" pitchFamily="34" charset="-122"/>
                <a:ea typeface="微软雅黑" panose="020B0503020204020204" pitchFamily="34" charset="-122"/>
              </a:rPr>
              <a:t>取消收藏房源信息功能的前端逻辑已经在</a:t>
            </a:r>
            <a:r>
              <a:rPr lang="en-US" altLang="zh-CN" sz="2000">
                <a:solidFill>
                  <a:srgbClr val="0075CC"/>
                </a:solidFill>
                <a:latin typeface="微软雅黑" panose="020B0503020204020204" pitchFamily="34" charset="-122"/>
                <a:ea typeface="微软雅黑" panose="020B0503020204020204" pitchFamily="34" charset="-122"/>
              </a:rPr>
              <a:t>user_page.html</a:t>
            </a:r>
            <a:r>
              <a:rPr lang="zh-CN" altLang="zh-CN" sz="2000">
                <a:solidFill>
                  <a:srgbClr val="595959"/>
                </a:solidFill>
                <a:latin typeface="微软雅黑" panose="020B0503020204020204" pitchFamily="34" charset="-122"/>
                <a:ea typeface="微软雅黑" panose="020B0503020204020204" pitchFamily="34" charset="-122"/>
              </a:rPr>
              <a:t>文件中的</a:t>
            </a:r>
            <a:r>
              <a:rPr lang="en-US" altLang="zh-CN" sz="2000">
                <a:solidFill>
                  <a:srgbClr val="595959"/>
                </a:solidFill>
                <a:latin typeface="微软雅黑" panose="020B0503020204020204" pitchFamily="34" charset="-122"/>
                <a:ea typeface="微软雅黑" panose="020B0503020204020204" pitchFamily="34" charset="-122"/>
              </a:rPr>
              <a:t>Javascript</a:t>
            </a:r>
            <a:r>
              <a:rPr lang="zh-CN" altLang="zh-CN" sz="2000">
                <a:solidFill>
                  <a:srgbClr val="595959"/>
                </a:solidFill>
                <a:latin typeface="微软雅黑" panose="020B0503020204020204" pitchFamily="34" charset="-122"/>
                <a:ea typeface="微软雅黑" panose="020B0503020204020204" pitchFamily="34" charset="-122"/>
              </a:rPr>
              <a:t>代码中实现，此处不再赘述。</a:t>
            </a:r>
            <a:endParaRPr lang="en-US" altLang="zh-CN" sz="2000">
              <a:solidFill>
                <a:srgbClr val="595959"/>
              </a:solidFill>
              <a:latin typeface="微软雅黑" panose="020B0503020204020204" pitchFamily="34" charset="-122"/>
              <a:ea typeface="微软雅黑" panose="020B0503020204020204" pitchFamily="34" charset="-122"/>
            </a:endParaRPr>
          </a:p>
        </p:txBody>
      </p:sp>
      <p:sp>
        <p:nvSpPr>
          <p:cNvPr id="12"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取消收藏房源信息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4" name="图片 13"/>
          <p:cNvPicPr>
            <a:picLocks noChangeAspect="1"/>
          </p:cNvPicPr>
          <p:nvPr/>
        </p:nvPicPr>
        <p:blipFill>
          <a:blip r:embed="rId3"/>
          <a:stretch>
            <a:fillRect/>
          </a:stretch>
        </p:blipFill>
        <p:spPr>
          <a:xfrm>
            <a:off x="910630" y="2346083"/>
            <a:ext cx="2995709" cy="3229748"/>
          </a:xfrm>
          <a:prstGeom prst="rect">
            <a:avLst/>
          </a:prstGeom>
        </p:spPr>
      </p:pic>
    </p:spTree>
    <p:extLst>
      <p:ext uri="{BB962C8B-B14F-4D97-AF65-F5344CB8AC3E}">
        <p14:creationId xmlns:p14="http://schemas.microsoft.com/office/powerpoint/2010/main" val="7513660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4546125"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取消收藏房源信息的接口设计</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18364"/>
            <a:ext cx="10470670"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当用户取消收藏房源信息后，用户中心页面将不会在显示取消的房源信息，因此请求页面为</a:t>
            </a:r>
            <a:r>
              <a:rPr lang="en-US" altLang="zh-CN" sz="1600">
                <a:solidFill>
                  <a:srgbClr val="0075CC"/>
                </a:solidFill>
                <a:latin typeface="微软雅黑" panose="020B0503020204020204" pitchFamily="34" charset="-122"/>
                <a:ea typeface="微软雅黑" panose="020B0503020204020204" pitchFamily="34" charset="-122"/>
              </a:rPr>
              <a:t>user_page.html</a:t>
            </a:r>
            <a:r>
              <a:rPr lang="zh-CN" altLang="en-US" sz="1600">
                <a:solidFill>
                  <a:srgbClr val="595959"/>
                </a:solidFill>
                <a:latin typeface="微软雅黑" panose="020B0503020204020204" pitchFamily="34" charset="-122"/>
                <a:ea typeface="微软雅黑" panose="020B0503020204020204" pitchFamily="34" charset="-122"/>
              </a:rPr>
              <a:t>，请求方式为</a:t>
            </a:r>
            <a:r>
              <a:rPr lang="en-US" altLang="zh-CN" sz="1600">
                <a:solidFill>
                  <a:srgbClr val="0075CC"/>
                </a:solidFill>
                <a:latin typeface="微软雅黑" panose="020B0503020204020204" pitchFamily="34" charset="-122"/>
                <a:ea typeface="微软雅黑" panose="020B0503020204020204" pitchFamily="34" charset="-122"/>
              </a:rPr>
              <a:t>POST</a:t>
            </a:r>
            <a:r>
              <a:rPr lang="zh-CN" altLang="en-US" sz="1600">
                <a:solidFill>
                  <a:srgbClr val="595959"/>
                </a:solidFill>
                <a:latin typeface="微软雅黑" panose="020B0503020204020204" pitchFamily="34" charset="-122"/>
                <a:ea typeface="微软雅黑" panose="020B0503020204020204" pitchFamily="34" charset="-122"/>
              </a:rPr>
              <a:t>，请求地址为</a:t>
            </a:r>
            <a:r>
              <a:rPr lang="en-US" altLang="zh-CN" sz="1600">
                <a:solidFill>
                  <a:srgbClr val="0075CC"/>
                </a:solidFill>
                <a:latin typeface="微软雅黑" panose="020B0503020204020204" pitchFamily="34" charset="-122"/>
                <a:ea typeface="微软雅黑" panose="020B0503020204020204" pitchFamily="34" charset="-122"/>
              </a:rPr>
              <a:t>/collect_off</a:t>
            </a:r>
            <a:r>
              <a:rPr lang="zh-CN" altLang="en-US" sz="1600">
                <a:solidFill>
                  <a:srgbClr val="595959"/>
                </a:solidFill>
                <a:latin typeface="微软雅黑" panose="020B0503020204020204" pitchFamily="34" charset="-122"/>
                <a:ea typeface="微软雅黑" panose="020B0503020204020204" pitchFamily="34" charset="-122"/>
              </a:rPr>
              <a:t>，返回一组包含</a:t>
            </a:r>
            <a:r>
              <a:rPr lang="zh-CN" altLang="en-US" sz="1600">
                <a:solidFill>
                  <a:srgbClr val="0075CC"/>
                </a:solidFill>
                <a:latin typeface="微软雅黑" panose="020B0503020204020204" pitchFamily="34" charset="-122"/>
                <a:ea typeface="微软雅黑" panose="020B0503020204020204" pitchFamily="34" charset="-122"/>
              </a:rPr>
              <a:t>删除状态</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删除信息</a:t>
            </a:r>
            <a:r>
              <a:rPr lang="zh-CN" altLang="en-US" sz="1600">
                <a:solidFill>
                  <a:srgbClr val="595959"/>
                </a:solidFill>
                <a:latin typeface="微软雅黑" panose="020B0503020204020204" pitchFamily="34" charset="-122"/>
                <a:ea typeface="微软雅黑" panose="020B0503020204020204" pitchFamily="34" charset="-122"/>
              </a:rPr>
              <a:t>的</a:t>
            </a:r>
            <a:r>
              <a:rPr lang="en-US" altLang="zh-CN" sz="1600">
                <a:solidFill>
                  <a:srgbClr val="595959"/>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数据。</a:t>
            </a:r>
          </a:p>
        </p:txBody>
      </p:sp>
      <p:graphicFrame>
        <p:nvGraphicFramePr>
          <p:cNvPr id="13" name="表格 12"/>
          <p:cNvGraphicFramePr>
            <a:graphicFrameLocks noGrp="1"/>
          </p:cNvGraphicFramePr>
          <p:nvPr>
            <p:extLst>
              <p:ext uri="{D42A27DB-BD31-4B8C-83A1-F6EECF244321}">
                <p14:modId xmlns:p14="http://schemas.microsoft.com/office/powerpoint/2010/main" val="3011135846"/>
              </p:ext>
            </p:extLst>
          </p:nvPr>
        </p:nvGraphicFramePr>
        <p:xfrm>
          <a:off x="2647372" y="2852131"/>
          <a:ext cx="6942279" cy="2304255"/>
        </p:xfrm>
        <a:graphic>
          <a:graphicData uri="http://schemas.openxmlformats.org/drawingml/2006/table">
            <a:tbl>
              <a:tblPr/>
              <a:tblGrid>
                <a:gridCol w="1901719">
                  <a:extLst>
                    <a:ext uri="{9D8B030D-6E8A-4147-A177-3AD203B41FA5}">
                      <a16:colId xmlns:a16="http://schemas.microsoft.com/office/drawing/2014/main" val="3778545926"/>
                    </a:ext>
                  </a:extLst>
                </a:gridCol>
                <a:gridCol w="5040560">
                  <a:extLst>
                    <a:ext uri="{9D8B030D-6E8A-4147-A177-3AD203B41FA5}">
                      <a16:colId xmlns:a16="http://schemas.microsoft.com/office/drawing/2014/main" val="2034797012"/>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请求页面</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user_page.html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POST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/collect_off</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sz="1600" kern="1200">
                          <a:solidFill>
                            <a:schemeClr val="tx1"/>
                          </a:solidFill>
                          <a:effectLst/>
                          <a:latin typeface="微软雅黑" panose="020B0503020204020204" pitchFamily="34" charset="-122"/>
                          <a:ea typeface="微软雅黑" panose="020B0503020204020204" pitchFamily="34" charset="-122"/>
                          <a:cs typeface="+mn-cs"/>
                        </a:rPr>
                        <a:t>JSON</a:t>
                      </a:r>
                      <a:r>
                        <a:rPr lang="zh-CN" sz="1600" kern="1200">
                          <a:solidFill>
                            <a:schemeClr val="tx1"/>
                          </a:solidFill>
                          <a:effectLst/>
                          <a:latin typeface="微软雅黑" panose="020B0503020204020204" pitchFamily="34" charset="-122"/>
                          <a:ea typeface="微软雅黑" panose="020B0503020204020204" pitchFamily="34" charset="-122"/>
                          <a:cs typeface="+mn-cs"/>
                        </a:rPr>
                        <a:t>数据，例如</a:t>
                      </a:r>
                      <a:r>
                        <a:rPr lang="en-US" sz="1600" kern="1200">
                          <a:solidFill>
                            <a:schemeClr val="tx1"/>
                          </a:solidFill>
                          <a:effectLst/>
                          <a:latin typeface="微软雅黑" panose="020B0503020204020204" pitchFamily="34" charset="-122"/>
                          <a:ea typeface="微软雅黑" panose="020B0503020204020204" pitchFamily="34" charset="-122"/>
                          <a:cs typeface="+mn-cs"/>
                        </a:rPr>
                        <a:t>{'valid': '1','msg':'</a:t>
                      </a:r>
                      <a:r>
                        <a:rPr lang="zh-CN" sz="1600" kern="1200">
                          <a:solidFill>
                            <a:schemeClr val="tx1"/>
                          </a:solidFill>
                          <a:effectLst/>
                          <a:latin typeface="微软雅黑" panose="020B0503020204020204" pitchFamily="34" charset="-122"/>
                          <a:ea typeface="微软雅黑" panose="020B0503020204020204" pitchFamily="34" charset="-122"/>
                          <a:cs typeface="+mn-cs"/>
                        </a:rPr>
                        <a:t>删除成功</a:t>
                      </a:r>
                      <a:r>
                        <a:rPr lang="en-US" sz="1600" kern="1200">
                          <a:solidFill>
                            <a:schemeClr val="tx1"/>
                          </a:solidFill>
                          <a:effectLst/>
                          <a:latin typeface="微软雅黑" panose="020B0503020204020204" pitchFamily="34" charset="-122"/>
                          <a:ea typeface="微软雅黑" panose="020B0503020204020204" pitchFamily="34" charset="-122"/>
                          <a:cs typeface="+mn-cs"/>
                        </a:rPr>
                        <a: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bl>
          </a:graphicData>
        </a:graphic>
      </p:graphicFrame>
      <p:sp>
        <p:nvSpPr>
          <p:cNvPr id="6" name="矩形 5"/>
          <p:cNvSpPr/>
          <p:nvPr/>
        </p:nvSpPr>
        <p:spPr>
          <a:xfrm>
            <a:off x="1045025" y="5302002"/>
            <a:ext cx="10450780" cy="830997"/>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请求成功后会返回</a:t>
            </a:r>
            <a:r>
              <a:rPr lang="en-US" altLang="zh-CN" sz="1600">
                <a:solidFill>
                  <a:srgbClr val="0075CC"/>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类型的数据。</a:t>
            </a:r>
            <a:r>
              <a:rPr lang="en-US" altLang="zh-CN" sz="1600">
                <a:solidFill>
                  <a:srgbClr val="595959"/>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数据中包含两个键值对，其中键</a:t>
            </a:r>
            <a:r>
              <a:rPr lang="en-US" altLang="zh-CN"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标志位</a:t>
            </a:r>
            <a:r>
              <a:rPr lang="zh-CN" altLang="en-US" sz="1600">
                <a:solidFill>
                  <a:srgbClr val="595959"/>
                </a:solidFill>
                <a:latin typeface="微软雅黑" panose="020B0503020204020204" pitchFamily="34" charset="-122"/>
                <a:ea typeface="微软雅黑" panose="020B0503020204020204" pitchFamily="34" charset="-122"/>
              </a:rPr>
              <a:t>，其对应的值为</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取消收藏成功</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0</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取消收藏失败</a:t>
            </a:r>
            <a:r>
              <a:rPr lang="zh-CN" altLang="en-US" sz="1600">
                <a:solidFill>
                  <a:srgbClr val="595959"/>
                </a:solidFill>
                <a:latin typeface="微软雅黑" panose="020B0503020204020204" pitchFamily="34" charset="-122"/>
                <a:ea typeface="微软雅黑" panose="020B0503020204020204" pitchFamily="34" charset="-122"/>
              </a:rPr>
              <a:t>；键</a:t>
            </a:r>
            <a:r>
              <a:rPr lang="en-US" altLang="zh-CN"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表示</a:t>
            </a:r>
            <a:r>
              <a:rPr lang="zh-CN" altLang="en-US" sz="1600">
                <a:solidFill>
                  <a:srgbClr val="0075CC"/>
                </a:solidFill>
                <a:latin typeface="微软雅黑" panose="020B0503020204020204" pitchFamily="34" charset="-122"/>
                <a:ea typeface="微软雅黑" panose="020B0503020204020204" pitchFamily="34" charset="-122"/>
              </a:rPr>
              <a:t>取消收藏成功</a:t>
            </a:r>
            <a:r>
              <a:rPr lang="zh-CN" altLang="en-US" sz="1600">
                <a:solidFill>
                  <a:srgbClr val="595959"/>
                </a:solidFill>
                <a:latin typeface="微软雅黑" panose="020B0503020204020204" pitchFamily="34" charset="-122"/>
                <a:ea typeface="微软雅黑" panose="020B0503020204020204" pitchFamily="34" charset="-122"/>
              </a:rPr>
              <a:t>或</a:t>
            </a:r>
            <a:r>
              <a:rPr lang="zh-CN" altLang="en-US" sz="1600">
                <a:solidFill>
                  <a:srgbClr val="0075CC"/>
                </a:solidFill>
                <a:latin typeface="微软雅黑" panose="020B0503020204020204" pitchFamily="34" charset="-122"/>
                <a:ea typeface="微软雅黑" panose="020B0503020204020204" pitchFamily="34" charset="-122"/>
              </a:rPr>
              <a:t>取消收藏失败</a:t>
            </a:r>
            <a:r>
              <a:rPr lang="zh-CN" altLang="en-US" sz="1600">
                <a:solidFill>
                  <a:srgbClr val="595959"/>
                </a:solidFill>
                <a:latin typeface="微软雅黑" panose="020B0503020204020204" pitchFamily="34" charset="-122"/>
                <a:ea typeface="微软雅黑" panose="020B0503020204020204" pitchFamily="34" charset="-122"/>
              </a:rPr>
              <a:t>返回的提示信息。</a:t>
            </a:r>
          </a:p>
        </p:txBody>
      </p:sp>
      <p:sp>
        <p:nvSpPr>
          <p:cNvPr id="12"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取消收藏房源信息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320048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2940299" y="2752599"/>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2940299" y="3672997"/>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06</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2940299" y="4603575"/>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a:solidFill>
                    <a:schemeClr val="bg1"/>
                  </a:solidFill>
                  <a:latin typeface="微软雅黑" panose="020B0503020204020204" pitchFamily="34" charset="-122"/>
                  <a:ea typeface="微软雅黑" panose="020B0503020204020204" pitchFamily="34" charset="-122"/>
                  <a:cs typeface="+mn-ea"/>
                  <a:sym typeface="+mn-lt"/>
                </a:rPr>
                <a:t>07</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3845851" y="2730420"/>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房源收藏和取消收藏</a:t>
              </a:r>
              <a:endParaRPr lang="en-GB" altLang="zh-CN" sz="20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3845851" y="3656171"/>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用户浏览记录管理</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3845851" y="4581922"/>
            <a:ext cx="5142331" cy="613062"/>
            <a:chOff x="4315150" y="2341731"/>
            <a:chExt cx="3857250" cy="540057"/>
          </a:xfrm>
        </p:grpSpPr>
        <p:sp>
          <p:nvSpPr>
            <p:cNvPr id="67" name="矩形 66"/>
            <p:cNvSpPr/>
            <p:nvPr/>
          </p:nvSpPr>
          <p:spPr>
            <a:xfrm>
              <a:off x="4841197" y="2424395"/>
              <a:ext cx="3133455" cy="332129"/>
            </a:xfrm>
            <a:prstGeom prst="rect">
              <a:avLst/>
            </a:prstGeom>
            <a:ln w="15875">
              <a:noFill/>
            </a:ln>
          </p:spPr>
          <p:txBody>
            <a:bodyPr wrap="square" lIns="68580" tIns="34290" rIns="68580" bIns="34290">
              <a:spAutoFit/>
            </a:bodyPr>
            <a:lstStyle/>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智能推荐</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4402109"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取消收藏房源信息的后端实现</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655046" y="2900506"/>
            <a:ext cx="6910143" cy="2169825"/>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取消收藏房源</a:t>
            </a:r>
            <a:r>
              <a:rPr lang="zh-CN" altLang="en-US" sz="1800">
                <a:solidFill>
                  <a:srgbClr val="595959"/>
                </a:solidFill>
                <a:latin typeface="微软雅黑" panose="020B0503020204020204" pitchFamily="34" charset="-122"/>
                <a:ea typeface="微软雅黑" panose="020B0503020204020204" pitchFamily="34" charset="-122"/>
              </a:rPr>
              <a:t>信息的具体逻辑为：首先</a:t>
            </a:r>
            <a:r>
              <a:rPr lang="zh-CN" altLang="en-US" sz="1800">
                <a:solidFill>
                  <a:srgbClr val="0075CC"/>
                </a:solidFill>
                <a:latin typeface="微软雅黑" panose="020B0503020204020204" pitchFamily="34" charset="-122"/>
                <a:ea typeface="微软雅黑" panose="020B0503020204020204" pitchFamily="34" charset="-122"/>
              </a:rPr>
              <a:t>获取用户名</a:t>
            </a:r>
            <a:r>
              <a:rPr lang="zh-CN" altLang="en-US" sz="1800">
                <a:solidFill>
                  <a:srgbClr val="595959"/>
                </a:solidFill>
                <a:latin typeface="微软雅黑" panose="020B0503020204020204" pitchFamily="34" charset="-122"/>
                <a:ea typeface="微软雅黑" panose="020B0503020204020204" pitchFamily="34" charset="-122"/>
              </a:rPr>
              <a:t>和</a:t>
            </a:r>
            <a:r>
              <a:rPr lang="zh-CN" altLang="en-US" sz="1800">
                <a:solidFill>
                  <a:srgbClr val="0075CC"/>
                </a:solidFill>
                <a:latin typeface="微软雅黑" panose="020B0503020204020204" pitchFamily="34" charset="-122"/>
                <a:ea typeface="微软雅黑" panose="020B0503020204020204" pitchFamily="34" charset="-122"/>
              </a:rPr>
              <a:t>房源</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，然后根据</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获取相应的</a:t>
            </a:r>
            <a:r>
              <a:rPr lang="zh-CN" altLang="en-US" sz="1800">
                <a:solidFill>
                  <a:srgbClr val="0075CC"/>
                </a:solidFill>
                <a:latin typeface="微软雅黑" panose="020B0503020204020204" pitchFamily="34" charset="-122"/>
                <a:ea typeface="微软雅黑" panose="020B0503020204020204" pitchFamily="34" charset="-122"/>
              </a:rPr>
              <a:t>用户对象</a:t>
            </a:r>
            <a:r>
              <a:rPr lang="zh-CN" altLang="en-US" sz="1800">
                <a:solidFill>
                  <a:srgbClr val="595959"/>
                </a:solidFill>
                <a:latin typeface="微软雅黑" panose="020B0503020204020204" pitchFamily="34" charset="-122"/>
                <a:ea typeface="微软雅黑" panose="020B0503020204020204" pitchFamily="34" charset="-122"/>
              </a:rPr>
              <a:t>，使用</a:t>
            </a:r>
            <a:r>
              <a:rPr lang="zh-CN" altLang="en-US" sz="1800">
                <a:solidFill>
                  <a:srgbClr val="0075CC"/>
                </a:solidFill>
                <a:latin typeface="微软雅黑" panose="020B0503020204020204" pitchFamily="34" charset="-122"/>
                <a:ea typeface="微软雅黑" panose="020B0503020204020204" pitchFamily="34" charset="-122"/>
              </a:rPr>
              <a:t>用户对象</a:t>
            </a:r>
            <a:r>
              <a:rPr lang="zh-CN" altLang="en-US" sz="1800">
                <a:solidFill>
                  <a:srgbClr val="595959"/>
                </a:solidFill>
                <a:latin typeface="微软雅黑" panose="020B0503020204020204" pitchFamily="34" charset="-122"/>
                <a:ea typeface="微软雅黑" panose="020B0503020204020204" pitchFamily="34" charset="-122"/>
              </a:rPr>
              <a:t>获取当前</a:t>
            </a:r>
            <a:r>
              <a:rPr lang="zh-CN" altLang="en-US" sz="1800">
                <a:solidFill>
                  <a:srgbClr val="0075CC"/>
                </a:solidFill>
                <a:latin typeface="微软雅黑" panose="020B0503020204020204" pitchFamily="34" charset="-122"/>
                <a:ea typeface="微软雅黑" panose="020B0503020204020204" pitchFamily="34" charset="-122"/>
              </a:rPr>
              <a:t>用户的房源收藏列表</a:t>
            </a:r>
            <a:r>
              <a:rPr lang="zh-CN" altLang="en-US" sz="1800">
                <a:solidFill>
                  <a:srgbClr val="595959"/>
                </a:solidFill>
                <a:latin typeface="微软雅黑" panose="020B0503020204020204" pitchFamily="34" charset="-122"/>
                <a:ea typeface="微软雅黑" panose="020B0503020204020204" pitchFamily="34" charset="-122"/>
              </a:rPr>
              <a:t>，接着判断要</a:t>
            </a:r>
            <a:r>
              <a:rPr lang="zh-CN" altLang="en-US" sz="1800">
                <a:solidFill>
                  <a:srgbClr val="0075CC"/>
                </a:solidFill>
                <a:latin typeface="微软雅黑" panose="020B0503020204020204" pitchFamily="34" charset="-122"/>
                <a:ea typeface="微软雅黑" panose="020B0503020204020204" pitchFamily="34" charset="-122"/>
              </a:rPr>
              <a:t>删除</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是否存在</a:t>
            </a:r>
            <a:r>
              <a:rPr lang="zh-CN" altLang="en-US" sz="1800">
                <a:solidFill>
                  <a:srgbClr val="0075CC"/>
                </a:solidFill>
                <a:latin typeface="微软雅黑" panose="020B0503020204020204" pitchFamily="34" charset="-122"/>
                <a:ea typeface="微软雅黑" panose="020B0503020204020204" pitchFamily="34" charset="-122"/>
              </a:rPr>
              <a:t>用户</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收藏房源列表</a:t>
            </a:r>
            <a:r>
              <a:rPr lang="zh-CN" altLang="en-US" sz="1800">
                <a:solidFill>
                  <a:srgbClr val="595959"/>
                </a:solidFill>
                <a:latin typeface="微软雅黑" panose="020B0503020204020204" pitchFamily="34" charset="-122"/>
                <a:ea typeface="微软雅黑" panose="020B0503020204020204" pitchFamily="34" charset="-122"/>
              </a:rPr>
              <a:t>中，若</a:t>
            </a:r>
            <a:r>
              <a:rPr lang="zh-CN" altLang="en-US" sz="1800">
                <a:solidFill>
                  <a:srgbClr val="0075CC"/>
                </a:solidFill>
                <a:latin typeface="微软雅黑" panose="020B0503020204020204" pitchFamily="34" charset="-122"/>
                <a:ea typeface="微软雅黑" panose="020B0503020204020204" pitchFamily="34" charset="-122"/>
              </a:rPr>
              <a:t>存在</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删除</a:t>
            </a:r>
            <a:r>
              <a:rPr lang="zh-CN" altLang="en-US" sz="1800">
                <a:solidFill>
                  <a:srgbClr val="595959"/>
                </a:solidFill>
                <a:latin typeface="微软雅黑" panose="020B0503020204020204" pitchFamily="34" charset="-122"/>
                <a:ea typeface="微软雅黑" panose="020B0503020204020204" pitchFamily="34" charset="-122"/>
              </a:rPr>
              <a:t>指定的</a:t>
            </a:r>
            <a:r>
              <a:rPr lang="zh-CN" altLang="en-US" sz="1800">
                <a:solidFill>
                  <a:srgbClr val="0075CC"/>
                </a:solidFill>
                <a:latin typeface="微软雅黑" panose="020B0503020204020204" pitchFamily="34" charset="-122"/>
                <a:ea typeface="微软雅黑" panose="020B0503020204020204" pitchFamily="34" charset="-122"/>
              </a:rPr>
              <a:t>房源信息</a:t>
            </a:r>
            <a:r>
              <a:rPr lang="zh-CN" altLang="en-US" sz="1800">
                <a:solidFill>
                  <a:srgbClr val="595959"/>
                </a:solidFill>
                <a:latin typeface="微软雅黑" panose="020B0503020204020204" pitchFamily="34" charset="-122"/>
                <a:ea typeface="微软雅黑" panose="020B0503020204020204" pitchFamily="34" charset="-122"/>
              </a:rPr>
              <a:t>并</a:t>
            </a:r>
            <a:r>
              <a:rPr lang="zh-CN" altLang="en-US" sz="1800">
                <a:solidFill>
                  <a:srgbClr val="0075CC"/>
                </a:solidFill>
                <a:latin typeface="微软雅黑" panose="020B0503020204020204" pitchFamily="34" charset="-122"/>
                <a:ea typeface="微软雅黑" panose="020B0503020204020204" pitchFamily="34" charset="-122"/>
              </a:rPr>
              <a:t>更新数据库</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不存在</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构建删除失败</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返回数据</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12" name="图片 11"/>
          <p:cNvPicPr>
            <a:picLocks noChangeAspect="1"/>
          </p:cNvPicPr>
          <p:nvPr/>
        </p:nvPicPr>
        <p:blipFill>
          <a:blip r:embed="rId3"/>
          <a:stretch>
            <a:fillRect/>
          </a:stretch>
        </p:blipFill>
        <p:spPr>
          <a:xfrm>
            <a:off x="910630" y="2346083"/>
            <a:ext cx="2995709" cy="3229748"/>
          </a:xfrm>
          <a:prstGeom prst="rect">
            <a:avLst/>
          </a:prstGeom>
        </p:spPr>
      </p:pic>
      <p:sp>
        <p:nvSpPr>
          <p:cNvPr id="1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取消收藏房源信息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697901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4402109"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取消收藏房源信息的后端实现</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86320" y="3106823"/>
            <a:ext cx="4546125" cy="1338828"/>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取消收藏房源信息</a:t>
            </a:r>
            <a:r>
              <a:rPr lang="zh-CN" altLang="en-US" sz="1800">
                <a:solidFill>
                  <a:srgbClr val="595959"/>
                </a:solidFill>
                <a:latin typeface="微软雅黑" panose="020B0503020204020204" pitchFamily="34" charset="-122"/>
                <a:ea typeface="微软雅黑" panose="020B0503020204020204" pitchFamily="34" charset="-122"/>
              </a:rPr>
              <a:t>的逻辑如图所示。在</a:t>
            </a:r>
            <a:r>
              <a:rPr lang="en-US" altLang="zh-CN" sz="1800">
                <a:solidFill>
                  <a:srgbClr val="0075CC"/>
                </a:solidFill>
                <a:latin typeface="微软雅黑" panose="020B0503020204020204" pitchFamily="34" charset="-122"/>
                <a:ea typeface="微软雅黑" panose="020B0503020204020204" pitchFamily="34" charset="-122"/>
              </a:rPr>
              <a:t>user.py</a:t>
            </a:r>
            <a:r>
              <a:rPr lang="zh-CN" altLang="en-US" sz="1800">
                <a:solidFill>
                  <a:srgbClr val="595959"/>
                </a:solidFill>
                <a:latin typeface="微软雅黑" panose="020B0503020204020204" pitchFamily="34" charset="-122"/>
                <a:ea typeface="微软雅黑" panose="020B0503020204020204" pitchFamily="34" charset="-122"/>
              </a:rPr>
              <a:t>文件中按照图中逻辑编写视图函数，用于实现取消收藏房源信息功能。</a:t>
            </a:r>
          </a:p>
        </p:txBody>
      </p:sp>
      <p:sp>
        <p:nvSpPr>
          <p:cNvPr id="13"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10.5.2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取消收藏房源信息</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4" name="组合 18">
            <a:extLst>
              <a:ext uri="{FF2B5EF4-FFF2-40B4-BE49-F238E27FC236}">
                <a16:creationId xmlns:a16="http://schemas.microsoft.com/office/drawing/2014/main" id="{2B542E9E-0ADD-4266-A889-F99B1E170665}"/>
              </a:ext>
            </a:extLst>
          </p:cNvPr>
          <p:cNvGrpSpPr>
            <a:grpSpLocks/>
          </p:cNvGrpSpPr>
          <p:nvPr/>
        </p:nvGrpSpPr>
        <p:grpSpPr bwMode="auto">
          <a:xfrm>
            <a:off x="3327822" y="5374010"/>
            <a:ext cx="2119312" cy="387350"/>
            <a:chOff x="6356350" y="4705038"/>
            <a:chExt cx="2119842" cy="387349"/>
          </a:xfrm>
        </p:grpSpPr>
        <p:pic>
          <p:nvPicPr>
            <p:cNvPr id="15" name="Picture 13" descr="C:\Users\Administrator\Desktop\未标题-2.png">
              <a:hlinkClick r:id="rId3"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7" name="矩形 10">
                <a:hlinkClick r:id="rId3"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8" name="立方体 17">
                <a:hlinkClick r:id="rId3"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 name="半闭框 18">
                <a:hlinkClick r:id="rId3"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0" name="半闭框 19">
                <a:hlinkClick r:id="rId3"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1" name="直接连接符 20">
                <a:hlinkClick r:id="rId3"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22" name="图片 21"/>
          <p:cNvPicPr/>
          <p:nvPr/>
        </p:nvPicPr>
        <p:blipFill>
          <a:blip r:embed="rId5">
            <a:extLst>
              <a:ext uri="{28A0092B-C50C-407E-A947-70E740481C1C}">
                <a14:useLocalDpi xmlns:a14="http://schemas.microsoft.com/office/drawing/2010/main" val="0"/>
              </a:ext>
            </a:extLst>
          </a:blip>
          <a:srcRect/>
          <a:stretch>
            <a:fillRect/>
          </a:stretch>
        </p:blipFill>
        <p:spPr bwMode="auto">
          <a:xfrm>
            <a:off x="6671270" y="1125538"/>
            <a:ext cx="3183607" cy="5301398"/>
          </a:xfrm>
          <a:prstGeom prst="rect">
            <a:avLst/>
          </a:prstGeom>
          <a:noFill/>
          <a:ln>
            <a:noFill/>
          </a:ln>
        </p:spPr>
      </p:pic>
    </p:spTree>
    <p:extLst>
      <p:ext uri="{BB962C8B-B14F-4D97-AF65-F5344CB8AC3E}">
        <p14:creationId xmlns:p14="http://schemas.microsoft.com/office/powerpoint/2010/main" val="339640064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8101752" cy="830997"/>
          </a:xfrm>
          <a:prstGeom prst="rect">
            <a:avLst/>
          </a:prstGeom>
          <a:noFill/>
        </p:spPr>
        <p:txBody>
          <a:bodyPr wrap="square" lIns="91443" tIns="45720" rIns="91443" bIns="45720"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用户浏览记录管理</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270670" y="2809240"/>
            <a:ext cx="2091020" cy="1107996"/>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10.6</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5670373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26770"/>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添加浏览记录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，能够实现添加浏览记录功能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添加浏览记录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299313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5086" y="2935094"/>
            <a:ext cx="5616624" cy="1477328"/>
          </a:xfrm>
          <a:prstGeom prst="rect">
            <a:avLst/>
          </a:prstGeom>
        </p:spPr>
        <p:txBody>
          <a:bodyPr wrap="square">
            <a:spAutoFit/>
          </a:bodyPr>
          <a:lstStyle/>
          <a:p>
            <a:pPr>
              <a:lnSpc>
                <a:spcPct val="150000"/>
              </a:lnSpc>
            </a:pPr>
            <a:r>
              <a:rPr lang="zh-CN" altLang="zh-CN" sz="2000">
                <a:solidFill>
                  <a:srgbClr val="595959"/>
                </a:solidFill>
                <a:latin typeface="微软雅黑" panose="020B0503020204020204" pitchFamily="34" charset="-122"/>
                <a:ea typeface="微软雅黑" panose="020B0503020204020204" pitchFamily="34" charset="-122"/>
              </a:rPr>
              <a:t>在智能租房平台中，用户只有</a:t>
            </a:r>
            <a:r>
              <a:rPr lang="zh-CN" altLang="zh-CN" sz="2000">
                <a:solidFill>
                  <a:srgbClr val="0075CC"/>
                </a:solidFill>
                <a:latin typeface="微软雅黑" panose="020B0503020204020204" pitchFamily="34" charset="-122"/>
                <a:ea typeface="微软雅黑" panose="020B0503020204020204" pitchFamily="34" charset="-122"/>
              </a:rPr>
              <a:t>登录之后</a:t>
            </a:r>
            <a:r>
              <a:rPr lang="zh-CN" altLang="zh-CN" sz="2000">
                <a:solidFill>
                  <a:srgbClr val="595959"/>
                </a:solidFill>
                <a:latin typeface="微软雅黑" panose="020B0503020204020204" pitchFamily="34" charset="-122"/>
                <a:ea typeface="微软雅黑" panose="020B0503020204020204" pitchFamily="34" charset="-122"/>
              </a:rPr>
              <a:t>访问房源详情页才会</a:t>
            </a:r>
            <a:r>
              <a:rPr lang="zh-CN" altLang="zh-CN" sz="2000">
                <a:solidFill>
                  <a:srgbClr val="0075CC"/>
                </a:solidFill>
                <a:latin typeface="微软雅黑" panose="020B0503020204020204" pitchFamily="34" charset="-122"/>
                <a:ea typeface="微软雅黑" panose="020B0503020204020204" pitchFamily="34" charset="-122"/>
              </a:rPr>
              <a:t>生成浏览记录</a:t>
            </a:r>
            <a:r>
              <a:rPr lang="zh-CN" altLang="zh-CN" sz="2000">
                <a:solidFill>
                  <a:srgbClr val="595959"/>
                </a:solidFill>
                <a:latin typeface="微软雅黑" panose="020B0503020204020204" pitchFamily="34" charset="-122"/>
                <a:ea typeface="微软雅黑" panose="020B0503020204020204" pitchFamily="34" charset="-122"/>
              </a:rPr>
              <a:t>，若用户</a:t>
            </a:r>
            <a:r>
              <a:rPr lang="zh-CN" altLang="zh-CN" sz="2000">
                <a:solidFill>
                  <a:srgbClr val="0075CC"/>
                </a:solidFill>
                <a:latin typeface="微软雅黑" panose="020B0503020204020204" pitchFamily="34" charset="-122"/>
                <a:ea typeface="微软雅黑" panose="020B0503020204020204" pitchFamily="34" charset="-122"/>
              </a:rPr>
              <a:t>未登录</a:t>
            </a:r>
            <a:r>
              <a:rPr lang="zh-CN" altLang="zh-CN" sz="2000">
                <a:solidFill>
                  <a:srgbClr val="595959"/>
                </a:solidFill>
                <a:latin typeface="微软雅黑" panose="020B0503020204020204" pitchFamily="34" charset="-122"/>
                <a:ea typeface="微软雅黑" panose="020B0503020204020204" pitchFamily="34" charset="-122"/>
              </a:rPr>
              <a:t>访问房源详情页，则</a:t>
            </a:r>
            <a:r>
              <a:rPr lang="zh-CN" altLang="zh-CN" sz="2000">
                <a:solidFill>
                  <a:srgbClr val="0075CC"/>
                </a:solidFill>
                <a:latin typeface="微软雅黑" panose="020B0503020204020204" pitchFamily="34" charset="-122"/>
                <a:ea typeface="微软雅黑" panose="020B0503020204020204" pitchFamily="34" charset="-122"/>
              </a:rPr>
              <a:t>不会生成浏览记录</a:t>
            </a:r>
            <a:r>
              <a:rPr lang="zh-CN" altLang="zh-CN" sz="2000">
                <a:solidFill>
                  <a:srgbClr val="595959"/>
                </a:solidFill>
                <a:latin typeface="微软雅黑" panose="020B0503020204020204" pitchFamily="34" charset="-122"/>
                <a:ea typeface="微软雅黑" panose="020B0503020204020204" pitchFamily="34" charset="-122"/>
              </a:rPr>
              <a:t>。</a:t>
            </a:r>
            <a:endParaRPr lang="zh-CN" altLang="en-US" sz="2000">
              <a:solidFill>
                <a:srgbClr val="595959"/>
              </a:solidFill>
              <a:latin typeface="微软雅黑" panose="020B0503020204020204" pitchFamily="34" charset="-122"/>
              <a:ea typeface="微软雅黑" panose="020B0503020204020204" pitchFamily="34" charset="-122"/>
            </a:endParaRPr>
          </a:p>
        </p:txBody>
      </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添加浏览记录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2" name="图片 11"/>
          <p:cNvPicPr>
            <a:picLocks noChangeAspect="1"/>
          </p:cNvPicPr>
          <p:nvPr/>
        </p:nvPicPr>
        <p:blipFill>
          <a:blip r:embed="rId3"/>
          <a:stretch>
            <a:fillRect/>
          </a:stretch>
        </p:blipFill>
        <p:spPr>
          <a:xfrm>
            <a:off x="910630" y="1989634"/>
            <a:ext cx="2995709" cy="3229748"/>
          </a:xfrm>
          <a:prstGeom prst="rect">
            <a:avLst/>
          </a:prstGeom>
        </p:spPr>
      </p:pic>
    </p:spTree>
    <p:extLst>
      <p:ext uri="{BB962C8B-B14F-4D97-AF65-F5344CB8AC3E}">
        <p14:creationId xmlns:p14="http://schemas.microsoft.com/office/powerpoint/2010/main" val="22178847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3898053"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添加浏览记录的后端实现</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25661" y="2692757"/>
            <a:ext cx="6910143" cy="2585323"/>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添加浏览记录功能</a:t>
            </a:r>
            <a:r>
              <a:rPr lang="zh-CN" altLang="en-US" sz="1800">
                <a:solidFill>
                  <a:srgbClr val="595959"/>
                </a:solidFill>
                <a:latin typeface="微软雅黑" panose="020B0503020204020204" pitchFamily="34" charset="-122"/>
                <a:ea typeface="微软雅黑" panose="020B0503020204020204" pitchFamily="34" charset="-122"/>
              </a:rPr>
              <a:t>的后端逻辑：首先通过</a:t>
            </a:r>
            <a:r>
              <a:rPr lang="zh-CN" altLang="en-US" sz="1800">
                <a:solidFill>
                  <a:srgbClr val="0075CC"/>
                </a:solidFill>
                <a:latin typeface="微软雅黑" panose="020B0503020204020204" pitchFamily="34" charset="-122"/>
                <a:ea typeface="微软雅黑" panose="020B0503020204020204" pitchFamily="34" charset="-122"/>
              </a:rPr>
              <a:t>房源</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获取</a:t>
            </a:r>
            <a:r>
              <a:rPr lang="zh-CN" altLang="en-US" sz="1800">
                <a:solidFill>
                  <a:srgbClr val="0075CC"/>
                </a:solidFill>
                <a:latin typeface="微软雅黑" panose="020B0503020204020204" pitchFamily="34" charset="-122"/>
                <a:ea typeface="微软雅黑" panose="020B0503020204020204" pitchFamily="34" charset="-122"/>
              </a:rPr>
              <a:t>房源对象</a:t>
            </a:r>
            <a:r>
              <a:rPr lang="zh-CN" altLang="en-US" sz="1800">
                <a:solidFill>
                  <a:srgbClr val="595959"/>
                </a:solidFill>
                <a:latin typeface="微软雅黑" panose="020B0503020204020204" pitchFamily="34" charset="-122"/>
                <a:ea typeface="微软雅黑" panose="020B0503020204020204" pitchFamily="34" charset="-122"/>
              </a:rPr>
              <a:t>，从</a:t>
            </a:r>
            <a:r>
              <a:rPr lang="en-US" altLang="zh-CN" sz="1800">
                <a:solidFill>
                  <a:srgbClr val="0075CC"/>
                </a:solidFill>
                <a:latin typeface="微软雅黑" panose="020B0503020204020204" pitchFamily="34" charset="-122"/>
                <a:ea typeface="微软雅黑" panose="020B0503020204020204" pitchFamily="34" charset="-122"/>
              </a:rPr>
              <a:t>Cookie</a:t>
            </a:r>
            <a:r>
              <a:rPr lang="zh-CN" altLang="en-US" sz="1800">
                <a:solidFill>
                  <a:srgbClr val="595959"/>
                </a:solidFill>
                <a:latin typeface="微软雅黑" panose="020B0503020204020204" pitchFamily="34" charset="-122"/>
                <a:ea typeface="微软雅黑" panose="020B0503020204020204" pitchFamily="34" charset="-122"/>
              </a:rPr>
              <a:t>中获取</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，然后判断该</a:t>
            </a:r>
            <a:r>
              <a:rPr lang="zh-CN" altLang="en-US" sz="1800">
                <a:solidFill>
                  <a:srgbClr val="0075CC"/>
                </a:solidFill>
                <a:latin typeface="微软雅黑" panose="020B0503020204020204" pitchFamily="34" charset="-122"/>
                <a:ea typeface="微软雅黑" panose="020B0503020204020204" pitchFamily="34" charset="-122"/>
              </a:rPr>
              <a:t>用户名是否存在</a:t>
            </a:r>
            <a:r>
              <a:rPr lang="zh-CN" altLang="en-US" sz="1800">
                <a:solidFill>
                  <a:srgbClr val="595959"/>
                </a:solidFill>
                <a:latin typeface="微软雅黑" panose="020B0503020204020204" pitchFamily="34" charset="-122"/>
                <a:ea typeface="微软雅黑" panose="020B0503020204020204" pitchFamily="34" charset="-122"/>
              </a:rPr>
              <a:t>。若该用户名</a:t>
            </a:r>
            <a:r>
              <a:rPr lang="zh-CN" altLang="en-US" sz="1800">
                <a:solidFill>
                  <a:srgbClr val="0075CC"/>
                </a:solidFill>
                <a:latin typeface="微软雅黑" panose="020B0503020204020204" pitchFamily="34" charset="-122"/>
                <a:ea typeface="微软雅黑" panose="020B0503020204020204" pitchFamily="34" charset="-122"/>
              </a:rPr>
              <a:t>存在</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获取</a:t>
            </a:r>
            <a:r>
              <a:rPr lang="zh-CN" altLang="en-US" sz="1800">
                <a:solidFill>
                  <a:srgbClr val="595959"/>
                </a:solidFill>
                <a:latin typeface="微软雅黑" panose="020B0503020204020204" pitchFamily="34" charset="-122"/>
                <a:ea typeface="微软雅黑" panose="020B0503020204020204" pitchFamily="34" charset="-122"/>
              </a:rPr>
              <a:t>该用户的</a:t>
            </a:r>
            <a:r>
              <a:rPr lang="zh-CN" altLang="en-US" sz="1800">
                <a:solidFill>
                  <a:srgbClr val="0075CC"/>
                </a:solidFill>
                <a:latin typeface="微软雅黑" panose="020B0503020204020204" pitchFamily="34" charset="-122"/>
                <a:ea typeface="微软雅黑" panose="020B0503020204020204" pitchFamily="34" charset="-122"/>
              </a:rPr>
              <a:t>浏览记录</a:t>
            </a:r>
            <a:r>
              <a:rPr lang="zh-CN" altLang="en-US" sz="1800">
                <a:solidFill>
                  <a:srgbClr val="595959"/>
                </a:solidFill>
                <a:latin typeface="微软雅黑" panose="020B0503020204020204" pitchFamily="34" charset="-122"/>
                <a:ea typeface="微软雅黑" panose="020B0503020204020204" pitchFamily="34" charset="-122"/>
              </a:rPr>
              <a:t>，进一步判断用户当前访问的</a:t>
            </a:r>
            <a:r>
              <a:rPr lang="zh-CN" altLang="en-US" sz="1800">
                <a:solidFill>
                  <a:srgbClr val="0075CC"/>
                </a:solidFill>
                <a:latin typeface="微软雅黑" panose="020B0503020204020204" pitchFamily="34" charset="-122"/>
                <a:ea typeface="微软雅黑" panose="020B0503020204020204" pitchFamily="34" charset="-122"/>
              </a:rPr>
              <a:t>房源信息</a:t>
            </a:r>
            <a:r>
              <a:rPr lang="zh-CN" altLang="en-US" sz="1800">
                <a:solidFill>
                  <a:srgbClr val="595959"/>
                </a:solidFill>
                <a:latin typeface="微软雅黑" panose="020B0503020204020204" pitchFamily="34" charset="-122"/>
                <a:ea typeface="微软雅黑" panose="020B0503020204020204" pitchFamily="34" charset="-122"/>
              </a:rPr>
              <a:t>是否在用户的浏览记录中，若</a:t>
            </a:r>
            <a:r>
              <a:rPr lang="zh-CN" altLang="en-US" sz="1800">
                <a:solidFill>
                  <a:srgbClr val="0075CC"/>
                </a:solidFill>
                <a:latin typeface="微软雅黑" panose="020B0503020204020204" pitchFamily="34" charset="-122"/>
                <a:ea typeface="微软雅黑" panose="020B0503020204020204" pitchFamily="34" charset="-122"/>
              </a:rPr>
              <a:t>不存在</a:t>
            </a:r>
            <a:r>
              <a:rPr lang="zh-CN" altLang="en-US" sz="1800">
                <a:solidFill>
                  <a:srgbClr val="595959"/>
                </a:solidFill>
                <a:latin typeface="微软雅黑" panose="020B0503020204020204" pitchFamily="34" charset="-122"/>
                <a:ea typeface="微软雅黑" panose="020B0503020204020204" pitchFamily="34" charset="-122"/>
              </a:rPr>
              <a:t>，则将当前访问的房源</a:t>
            </a:r>
            <a:r>
              <a:rPr lang="zh-CN" altLang="en-US" sz="1800">
                <a:solidFill>
                  <a:srgbClr val="0075CC"/>
                </a:solidFill>
                <a:latin typeface="微软雅黑" panose="020B0503020204020204" pitchFamily="34" charset="-122"/>
                <a:ea typeface="微软雅黑" panose="020B0503020204020204" pitchFamily="34" charset="-122"/>
              </a:rPr>
              <a:t>添加到浏览记录</a:t>
            </a:r>
            <a:r>
              <a:rPr lang="zh-CN" altLang="en-US" sz="1800">
                <a:solidFill>
                  <a:srgbClr val="595959"/>
                </a:solidFill>
                <a:latin typeface="微软雅黑" panose="020B0503020204020204" pitchFamily="34" charset="-122"/>
                <a:ea typeface="微软雅黑" panose="020B0503020204020204" pitchFamily="34" charset="-122"/>
              </a:rPr>
              <a:t>中；若</a:t>
            </a:r>
            <a:r>
              <a:rPr lang="zh-CN" altLang="en-US" sz="1800">
                <a:solidFill>
                  <a:srgbClr val="0075CC"/>
                </a:solidFill>
                <a:latin typeface="微软雅黑" panose="020B0503020204020204" pitchFamily="34" charset="-122"/>
                <a:ea typeface="微软雅黑" panose="020B0503020204020204" pitchFamily="34" charset="-122"/>
              </a:rPr>
              <a:t>存在</a:t>
            </a:r>
            <a:r>
              <a:rPr lang="zh-CN" altLang="en-US" sz="1800">
                <a:solidFill>
                  <a:srgbClr val="595959"/>
                </a:solidFill>
                <a:latin typeface="微软雅黑" panose="020B0503020204020204" pitchFamily="34" charset="-122"/>
                <a:ea typeface="微软雅黑" panose="020B0503020204020204" pitchFamily="34" charset="-122"/>
              </a:rPr>
              <a:t>，则将当前访问的房源</a:t>
            </a:r>
            <a:r>
              <a:rPr lang="zh-CN" altLang="en-US" sz="1800">
                <a:solidFill>
                  <a:srgbClr val="0075CC"/>
                </a:solidFill>
                <a:latin typeface="微软雅黑" panose="020B0503020204020204" pitchFamily="34" charset="-122"/>
                <a:ea typeface="微软雅黑" panose="020B0503020204020204" pitchFamily="34" charset="-122"/>
              </a:rPr>
              <a:t>添加到浏览记录</a:t>
            </a:r>
            <a:r>
              <a:rPr lang="zh-CN" altLang="en-US" sz="1800">
                <a:solidFill>
                  <a:srgbClr val="595959"/>
                </a:solidFill>
                <a:latin typeface="微软雅黑" panose="020B0503020204020204" pitchFamily="34" charset="-122"/>
                <a:ea typeface="微软雅黑" panose="020B0503020204020204" pitchFamily="34" charset="-122"/>
              </a:rPr>
              <a:t>中，并</a:t>
            </a:r>
            <a:r>
              <a:rPr lang="zh-CN" altLang="en-US" sz="1800">
                <a:solidFill>
                  <a:srgbClr val="0075CC"/>
                </a:solidFill>
                <a:latin typeface="微软雅黑" panose="020B0503020204020204" pitchFamily="34" charset="-122"/>
                <a:ea typeface="微软雅黑" panose="020B0503020204020204" pitchFamily="34" charset="-122"/>
              </a:rPr>
              <a:t>更新用户浏览记录</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12" name="图片 11"/>
          <p:cNvPicPr>
            <a:picLocks noChangeAspect="1"/>
          </p:cNvPicPr>
          <p:nvPr/>
        </p:nvPicPr>
        <p:blipFill>
          <a:blip r:embed="rId3"/>
          <a:stretch>
            <a:fillRect/>
          </a:stretch>
        </p:blipFill>
        <p:spPr>
          <a:xfrm>
            <a:off x="910630" y="2346083"/>
            <a:ext cx="2995709" cy="3229748"/>
          </a:xfrm>
          <a:prstGeom prst="rect">
            <a:avLst/>
          </a:prstGeom>
        </p:spPr>
      </p:pic>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添加浏览记录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754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6654" y="2855933"/>
            <a:ext cx="5328592" cy="1338828"/>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添加浏览记录</a:t>
            </a:r>
            <a:r>
              <a:rPr lang="zh-CN" altLang="en-US" sz="1800">
                <a:solidFill>
                  <a:srgbClr val="595959"/>
                </a:solidFill>
                <a:latin typeface="微软雅黑" panose="020B0503020204020204" pitchFamily="34" charset="-122"/>
                <a:ea typeface="微软雅黑" panose="020B0503020204020204" pitchFamily="34" charset="-122"/>
              </a:rPr>
              <a:t>的逻辑如图所示。对</a:t>
            </a:r>
            <a:r>
              <a:rPr lang="en-US" altLang="zh-CN" sz="1800">
                <a:solidFill>
                  <a:srgbClr val="0075CC"/>
                </a:solidFill>
                <a:latin typeface="微软雅黑" panose="020B0503020204020204" pitchFamily="34" charset="-122"/>
                <a:ea typeface="微软雅黑" panose="020B0503020204020204" pitchFamily="34" charset="-122"/>
              </a:rPr>
              <a:t>detail_page.py</a:t>
            </a:r>
            <a:r>
              <a:rPr lang="zh-CN" altLang="en-US" sz="1800">
                <a:solidFill>
                  <a:srgbClr val="595959"/>
                </a:solidFill>
                <a:latin typeface="微软雅黑" panose="020B0503020204020204" pitchFamily="34" charset="-122"/>
                <a:ea typeface="微软雅黑" panose="020B0503020204020204" pitchFamily="34" charset="-122"/>
              </a:rPr>
              <a:t>文件中的</a:t>
            </a:r>
            <a:r>
              <a:rPr lang="zh-CN" altLang="en-US" sz="1800">
                <a:solidFill>
                  <a:srgbClr val="0075CC"/>
                </a:solidFill>
                <a:latin typeface="微软雅黑" panose="020B0503020204020204" pitchFamily="34" charset="-122"/>
                <a:ea typeface="微软雅黑" panose="020B0503020204020204" pitchFamily="34" charset="-122"/>
              </a:rPr>
              <a:t>视图函数</a:t>
            </a:r>
            <a:r>
              <a:rPr lang="en-US" altLang="zh-CN" sz="1800">
                <a:solidFill>
                  <a:srgbClr val="0075CC"/>
                </a:solidFill>
                <a:latin typeface="微软雅黑" panose="020B0503020204020204" pitchFamily="34" charset="-122"/>
                <a:ea typeface="微软雅黑" panose="020B0503020204020204" pitchFamily="34" charset="-122"/>
              </a:rPr>
              <a:t>detail()</a:t>
            </a:r>
            <a:r>
              <a:rPr lang="zh-CN" altLang="en-US" sz="1800">
                <a:solidFill>
                  <a:srgbClr val="595959"/>
                </a:solidFill>
                <a:latin typeface="微软雅黑" panose="020B0503020204020204" pitchFamily="34" charset="-122"/>
                <a:ea typeface="微软雅黑" panose="020B0503020204020204" pitchFamily="34" charset="-122"/>
              </a:rPr>
              <a:t>进行修改，使该视图函数具有添加浏览记录功能。</a:t>
            </a:r>
            <a:endParaRPr lang="en-US" altLang="zh-CN" sz="1800">
              <a:solidFill>
                <a:srgbClr val="595959"/>
              </a:solidFill>
              <a:latin typeface="微软雅黑" panose="020B0503020204020204" pitchFamily="34" charset="-122"/>
              <a:ea typeface="微软雅黑" panose="020B0503020204020204" pitchFamily="34" charset="-122"/>
            </a:endParaRP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添加浏览记录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1" name="图片 10" descr="123"/>
          <p:cNvPicPr/>
          <p:nvPr/>
        </p:nvPicPr>
        <p:blipFill>
          <a:blip r:embed="rId3">
            <a:extLst>
              <a:ext uri="{28A0092B-C50C-407E-A947-70E740481C1C}">
                <a14:useLocalDpi xmlns:a14="http://schemas.microsoft.com/office/drawing/2010/main" val="0"/>
              </a:ext>
            </a:extLst>
          </a:blip>
          <a:srcRect/>
          <a:stretch>
            <a:fillRect/>
          </a:stretch>
        </p:blipFill>
        <p:spPr bwMode="auto">
          <a:xfrm>
            <a:off x="6311230" y="1053530"/>
            <a:ext cx="3115220" cy="5359133"/>
          </a:xfrm>
          <a:prstGeom prst="rect">
            <a:avLst/>
          </a:prstGeom>
          <a:noFill/>
          <a:ln>
            <a:noFill/>
          </a:ln>
        </p:spPr>
      </p:pic>
      <p:grpSp>
        <p:nvGrpSpPr>
          <p:cNvPr id="12" name="组合 18">
            <a:extLst>
              <a:ext uri="{FF2B5EF4-FFF2-40B4-BE49-F238E27FC236}">
                <a16:creationId xmlns:a16="http://schemas.microsoft.com/office/drawing/2014/main" id="{2B542E9E-0ADD-4266-A889-F99B1E170665}"/>
              </a:ext>
            </a:extLst>
          </p:cNvPr>
          <p:cNvGrpSpPr>
            <a:grpSpLocks/>
          </p:cNvGrpSpPr>
          <p:nvPr/>
        </p:nvGrpSpPr>
        <p:grpSpPr bwMode="auto">
          <a:xfrm>
            <a:off x="4006974" y="4916362"/>
            <a:ext cx="2119312" cy="387350"/>
            <a:chOff x="6356350" y="4705038"/>
            <a:chExt cx="2119842" cy="387349"/>
          </a:xfrm>
        </p:grpSpPr>
        <p:pic>
          <p:nvPicPr>
            <p:cNvPr id="14"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0"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1"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2" name="半闭框 21">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3" name="半闭框 22">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4"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5" name="组合 24"/>
          <p:cNvGrpSpPr/>
          <p:nvPr/>
        </p:nvGrpSpPr>
        <p:grpSpPr>
          <a:xfrm>
            <a:off x="1045025" y="981522"/>
            <a:ext cx="389805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添加浏览记录的后端实现</a:t>
              </a:r>
            </a:p>
          </p:txBody>
        </p:sp>
      </p:grpSp>
      <p:sp>
        <p:nvSpPr>
          <p:cNvPr id="28" name="椭圆 27"/>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207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43078" y="2855933"/>
            <a:ext cx="5328592" cy="2169825"/>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前端需要将后端传递的用户浏览记录渲染到模板文件</a:t>
            </a:r>
            <a:r>
              <a:rPr lang="en-US" altLang="zh-CN" sz="1800">
                <a:solidFill>
                  <a:srgbClr val="0075CC"/>
                </a:solidFill>
                <a:latin typeface="微软雅黑" panose="020B0503020204020204" pitchFamily="34" charset="-122"/>
                <a:ea typeface="微软雅黑" panose="020B0503020204020204" pitchFamily="34" charset="-122"/>
              </a:rPr>
              <a:t>user_page.html</a:t>
            </a:r>
            <a:r>
              <a:rPr lang="zh-CN" altLang="en-US" sz="1800">
                <a:solidFill>
                  <a:srgbClr val="595959"/>
                </a:solidFill>
                <a:latin typeface="微软雅黑" panose="020B0503020204020204" pitchFamily="34" charset="-122"/>
                <a:ea typeface="微软雅黑" panose="020B0503020204020204" pitchFamily="34" charset="-122"/>
              </a:rPr>
              <a:t>中。在</a:t>
            </a:r>
            <a:r>
              <a:rPr lang="en-US" altLang="zh-CN" sz="1800">
                <a:solidFill>
                  <a:srgbClr val="0075CC"/>
                </a:solidFill>
                <a:latin typeface="微软雅黑" panose="020B0503020204020204" pitchFamily="34" charset="-122"/>
                <a:ea typeface="微软雅黑" panose="020B0503020204020204" pitchFamily="34" charset="-122"/>
              </a:rPr>
              <a:t>user_page.html</a:t>
            </a:r>
            <a:r>
              <a:rPr lang="zh-CN" altLang="en-US" sz="1800">
                <a:solidFill>
                  <a:srgbClr val="595959"/>
                </a:solidFill>
                <a:latin typeface="微软雅黑" panose="020B0503020204020204" pitchFamily="34" charset="-122"/>
                <a:ea typeface="微软雅黑" panose="020B0503020204020204" pitchFamily="34" charset="-122"/>
              </a:rPr>
              <a:t>中查询</a:t>
            </a:r>
            <a:r>
              <a:rPr lang="en-US" altLang="zh-CN" sz="1800">
                <a:solidFill>
                  <a:srgbClr val="0075CC"/>
                </a:solidFill>
                <a:latin typeface="微软雅黑" panose="020B0503020204020204" pitchFamily="34" charset="-122"/>
                <a:ea typeface="微软雅黑" panose="020B0503020204020204" pitchFamily="34" charset="-122"/>
              </a:rPr>
              <a:t>class</a:t>
            </a:r>
            <a:r>
              <a:rPr lang="zh-CN" altLang="en-US" sz="1800">
                <a:solidFill>
                  <a:srgbClr val="595959"/>
                </a:solidFill>
                <a:latin typeface="微软雅黑" panose="020B0503020204020204" pitchFamily="34" charset="-122"/>
                <a:ea typeface="微软雅黑" panose="020B0503020204020204" pitchFamily="34" charset="-122"/>
              </a:rPr>
              <a:t>属性值为</a:t>
            </a:r>
            <a:r>
              <a:rPr lang="en-US" altLang="zh-CN" sz="1800">
                <a:solidFill>
                  <a:srgbClr val="0075CC"/>
                </a:solidFill>
                <a:latin typeface="微软雅黑" panose="020B0503020204020204" pitchFamily="34" charset="-122"/>
                <a:ea typeface="微软雅黑" panose="020B0503020204020204" pitchFamily="34" charset="-122"/>
              </a:rPr>
              <a:t>browse-record-first-div</a:t>
            </a:r>
            <a:r>
              <a:rPr lang="zh-CN" altLang="en-US" sz="1800">
                <a:solidFill>
                  <a:srgbClr val="595959"/>
                </a:solidFill>
                <a:latin typeface="微软雅黑" panose="020B0503020204020204" pitchFamily="34" charset="-122"/>
                <a:ea typeface="微软雅黑" panose="020B0503020204020204" pitchFamily="34" charset="-122"/>
              </a:rPr>
              <a:t>的</a:t>
            </a:r>
            <a:r>
              <a:rPr lang="en-US" altLang="zh-CN" sz="1800">
                <a:solidFill>
                  <a:srgbClr val="0075CC"/>
                </a:solidFill>
                <a:latin typeface="微软雅黑" panose="020B0503020204020204" pitchFamily="34" charset="-122"/>
                <a:ea typeface="微软雅黑" panose="020B0503020204020204" pitchFamily="34" charset="-122"/>
              </a:rPr>
              <a:t>&lt;div&gt;</a:t>
            </a:r>
            <a:r>
              <a:rPr lang="zh-CN" altLang="en-US" sz="1800">
                <a:solidFill>
                  <a:srgbClr val="0075CC"/>
                </a:solidFill>
                <a:latin typeface="微软雅黑" panose="020B0503020204020204" pitchFamily="34" charset="-122"/>
                <a:ea typeface="微软雅黑" panose="020B0503020204020204" pitchFamily="34" charset="-122"/>
              </a:rPr>
              <a:t>标签</a:t>
            </a:r>
            <a:r>
              <a:rPr lang="zh-CN" altLang="en-US" sz="1800">
                <a:solidFill>
                  <a:srgbClr val="595959"/>
                </a:solidFill>
                <a:latin typeface="微软雅黑" panose="020B0503020204020204" pitchFamily="34" charset="-122"/>
                <a:ea typeface="微软雅黑" panose="020B0503020204020204" pitchFamily="34" charset="-122"/>
              </a:rPr>
              <a:t>，使用</a:t>
            </a:r>
            <a:r>
              <a:rPr lang="zh-CN" altLang="en-US" sz="1800">
                <a:solidFill>
                  <a:srgbClr val="0075CC"/>
                </a:solidFill>
                <a:latin typeface="微软雅黑" panose="020B0503020204020204" pitchFamily="34" charset="-122"/>
                <a:ea typeface="微软雅黑" panose="020B0503020204020204" pitchFamily="34" charset="-122"/>
              </a:rPr>
              <a:t>循环结构</a:t>
            </a:r>
            <a:r>
              <a:rPr lang="zh-CN" altLang="en-US" sz="1800">
                <a:solidFill>
                  <a:srgbClr val="595959"/>
                </a:solidFill>
                <a:latin typeface="微软雅黑" panose="020B0503020204020204" pitchFamily="34" charset="-122"/>
                <a:ea typeface="微软雅黑" panose="020B0503020204020204" pitchFamily="34" charset="-122"/>
              </a:rPr>
              <a:t>取出用户浏览记录中的每个房源数据进行展示。</a:t>
            </a:r>
            <a:endParaRPr lang="en-US" altLang="zh-CN" sz="1800">
              <a:solidFill>
                <a:srgbClr val="595959"/>
              </a:solidFill>
              <a:latin typeface="微软雅黑" panose="020B0503020204020204" pitchFamily="34" charset="-122"/>
              <a:ea typeface="微软雅黑" panose="020B0503020204020204" pitchFamily="34" charset="-122"/>
            </a:endParaRPr>
          </a:p>
        </p:txBody>
      </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添加浏览记录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2" name="组合 18">
            <a:extLst>
              <a:ext uri="{FF2B5EF4-FFF2-40B4-BE49-F238E27FC236}">
                <a16:creationId xmlns:a16="http://schemas.microsoft.com/office/drawing/2014/main" id="{2B542E9E-0ADD-4266-A889-F99B1E170665}"/>
              </a:ext>
            </a:extLst>
          </p:cNvPr>
          <p:cNvGrpSpPr>
            <a:grpSpLocks/>
          </p:cNvGrpSpPr>
          <p:nvPr/>
        </p:nvGrpSpPr>
        <p:grpSpPr bwMode="auto">
          <a:xfrm>
            <a:off x="7823398" y="4916362"/>
            <a:ext cx="2119312" cy="387350"/>
            <a:chOff x="6356350" y="4705038"/>
            <a:chExt cx="2119842" cy="387349"/>
          </a:xfrm>
        </p:grpSpPr>
        <p:pic>
          <p:nvPicPr>
            <p:cNvPr id="14" name="Picture 13" descr="C:\Users\Administrator\Desktop\未标题-2.png">
              <a:hlinkClick r:id="rId3"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0" name="矩形 10">
                <a:hlinkClick r:id="rId3"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1" name="立方体 18">
                <a:hlinkClick r:id="rId3"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2" name="半闭框 21">
                <a:hlinkClick r:id="rId3"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3" name="半闭框 22">
                <a:hlinkClick r:id="rId3"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4" name="直接连接符 21">
                <a:hlinkClick r:id="rId3"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5" name="组合 24"/>
          <p:cNvGrpSpPr/>
          <p:nvPr/>
        </p:nvGrpSpPr>
        <p:grpSpPr>
          <a:xfrm>
            <a:off x="1045025" y="981522"/>
            <a:ext cx="3898053" cy="648072"/>
            <a:chOff x="1115236" y="981522"/>
            <a:chExt cx="2732370" cy="648072"/>
          </a:xfrm>
        </p:grpSpPr>
        <p:sp>
          <p:nvSpPr>
            <p:cNvPr id="26" name="圆角矩形 2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添加浏览记录的前端实现</a:t>
              </a:r>
            </a:p>
          </p:txBody>
        </p:sp>
      </p:grpSp>
      <p:sp>
        <p:nvSpPr>
          <p:cNvPr id="28" name="椭圆 27"/>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5"/>
          <a:stretch>
            <a:fillRect/>
          </a:stretch>
        </p:blipFill>
        <p:spPr>
          <a:xfrm>
            <a:off x="910630" y="2346083"/>
            <a:ext cx="2995709" cy="3229748"/>
          </a:xfrm>
          <a:prstGeom prst="rect">
            <a:avLst/>
          </a:prstGeom>
        </p:spPr>
      </p:pic>
    </p:spTree>
    <p:extLst>
      <p:ext uri="{BB962C8B-B14F-4D97-AF65-F5344CB8AC3E}">
        <p14:creationId xmlns:p14="http://schemas.microsoft.com/office/powerpoint/2010/main" val="2190815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246659"/>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清空浏览记录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的逻辑，能够实现清空浏览记录功能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清空浏览记录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540917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43078" y="3123863"/>
            <a:ext cx="5616624" cy="1015663"/>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在</a:t>
            </a:r>
            <a:r>
              <a:rPr lang="zh-CN" altLang="en-US" sz="2000">
                <a:solidFill>
                  <a:srgbClr val="0075CC"/>
                </a:solidFill>
                <a:latin typeface="微软雅黑" panose="020B0503020204020204" pitchFamily="34" charset="-122"/>
                <a:ea typeface="微软雅黑" panose="020B0503020204020204" pitchFamily="34" charset="-122"/>
                <a:cs typeface="+mn-ea"/>
              </a:rPr>
              <a:t>用户中心页</a:t>
            </a:r>
            <a:r>
              <a:rPr lang="zh-CN" altLang="en-US" sz="2000">
                <a:solidFill>
                  <a:srgbClr val="595959"/>
                </a:solidFill>
                <a:latin typeface="微软雅黑" panose="020B0503020204020204" pitchFamily="34" charset="-122"/>
                <a:ea typeface="微软雅黑" panose="020B0503020204020204" pitchFamily="34" charset="-122"/>
              </a:rPr>
              <a:t>单击“</a:t>
            </a:r>
            <a:r>
              <a:rPr lang="zh-CN" altLang="en-US" sz="2000">
                <a:solidFill>
                  <a:srgbClr val="0075CC"/>
                </a:solidFill>
                <a:latin typeface="微软雅黑" panose="020B0503020204020204" pitchFamily="34" charset="-122"/>
                <a:ea typeface="微软雅黑" panose="020B0503020204020204" pitchFamily="34" charset="-122"/>
              </a:rPr>
              <a:t>清空浏览记录</a:t>
            </a:r>
            <a:r>
              <a:rPr lang="zh-CN" altLang="en-US" sz="2000">
                <a:solidFill>
                  <a:srgbClr val="595959"/>
                </a:solidFill>
                <a:latin typeface="微软雅黑" panose="020B0503020204020204" pitchFamily="34" charset="-122"/>
                <a:ea typeface="微软雅黑" panose="020B0503020204020204" pitchFamily="34" charset="-122"/>
              </a:rPr>
              <a:t>”按钮后，会将当前用户的房源浏览记录</a:t>
            </a:r>
            <a:r>
              <a:rPr lang="zh-CN" altLang="en-US" sz="2000">
                <a:solidFill>
                  <a:srgbClr val="0075CC"/>
                </a:solidFill>
                <a:latin typeface="微软雅黑" panose="020B0503020204020204" pitchFamily="34" charset="-122"/>
                <a:ea typeface="微软雅黑" panose="020B0503020204020204" pitchFamily="34" charset="-122"/>
              </a:rPr>
              <a:t>全部清空</a:t>
            </a:r>
            <a:r>
              <a:rPr lang="zh-CN" altLang="en-US" sz="2000">
                <a:solidFill>
                  <a:srgbClr val="595959"/>
                </a:solidFill>
                <a:latin typeface="微软雅黑" panose="020B0503020204020204" pitchFamily="34" charset="-122"/>
                <a:ea typeface="微软雅黑" panose="020B0503020204020204" pitchFamily="34" charset="-122"/>
              </a:rPr>
              <a:t>。</a:t>
            </a:r>
          </a:p>
        </p:txBody>
      </p:sp>
      <p:pic>
        <p:nvPicPr>
          <p:cNvPr id="12" name="图片 11"/>
          <p:cNvPicPr>
            <a:picLocks noChangeAspect="1"/>
          </p:cNvPicPr>
          <p:nvPr/>
        </p:nvPicPr>
        <p:blipFill>
          <a:blip r:embed="rId3"/>
          <a:stretch>
            <a:fillRect/>
          </a:stretch>
        </p:blipFill>
        <p:spPr>
          <a:xfrm>
            <a:off x="910630" y="1989634"/>
            <a:ext cx="2995709" cy="3229748"/>
          </a:xfrm>
          <a:prstGeom prst="rect">
            <a:avLst/>
          </a:prstGeom>
        </p:spPr>
      </p:pic>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清空浏览记录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568780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用户注册</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30710" y="2967563"/>
            <a:ext cx="1734820" cy="923330"/>
          </a:xfrm>
          <a:prstGeom prst="rect">
            <a:avLst/>
          </a:prstGeom>
          <a:noFill/>
        </p:spPr>
        <p:txBody>
          <a:bodyPr wrap="square" lIns="91443" tIns="45720" rIns="91443" bIns="45720" rtlCol="0">
            <a:spAutoFit/>
          </a:bodyPr>
          <a:lstStyle/>
          <a:p>
            <a:r>
              <a:rPr lang="en-US" altLang="en-GB" sz="5400" b="1">
                <a:solidFill>
                  <a:srgbClr val="FAFAFA"/>
                </a:solidFill>
                <a:latin typeface="微软雅黑" panose="020B0503020204020204" pitchFamily="34" charset="-122"/>
                <a:ea typeface="微软雅黑" panose="020B0503020204020204" pitchFamily="34" charset="-122"/>
                <a:cs typeface="+mn-ea"/>
                <a:sym typeface="+mn-lt"/>
              </a:rPr>
              <a:t>10.1</a:t>
            </a:r>
            <a:endParaRPr lang="en-US" altLang="en-GB" sz="54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5025" y="981522"/>
            <a:ext cx="4114077" cy="648072"/>
            <a:chOff x="1115236" y="981522"/>
            <a:chExt cx="2732370" cy="648072"/>
          </a:xfrm>
        </p:grpSpPr>
        <p:sp>
          <p:nvSpPr>
            <p:cNvPr id="9" name="圆角矩形 8"/>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清空浏览记录的接口设计</a:t>
              </a:r>
            </a:p>
          </p:txBody>
        </p:sp>
      </p:grpSp>
      <p:sp>
        <p:nvSpPr>
          <p:cNvPr id="11" name="椭圆 10"/>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18364"/>
            <a:ext cx="10470670" cy="1200329"/>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因为用户浏览记录在用户中心页显示，当清空用户浏览记录时会删除该页面上的房源信息，因此请求页面为</a:t>
            </a:r>
            <a:r>
              <a:rPr lang="en-US" altLang="zh-CN" sz="1600">
                <a:solidFill>
                  <a:srgbClr val="0075CC"/>
                </a:solidFill>
                <a:latin typeface="微软雅黑" panose="020B0503020204020204" pitchFamily="34" charset="-122"/>
                <a:ea typeface="微软雅黑" panose="020B0503020204020204" pitchFamily="34" charset="-122"/>
              </a:rPr>
              <a:t>user_page.html</a:t>
            </a:r>
            <a:r>
              <a:rPr lang="zh-CN" altLang="en-US" sz="1600">
                <a:solidFill>
                  <a:srgbClr val="595959"/>
                </a:solidFill>
                <a:latin typeface="微软雅黑" panose="020B0503020204020204" pitchFamily="34" charset="-122"/>
                <a:ea typeface="微软雅黑" panose="020B0503020204020204" pitchFamily="34" charset="-122"/>
              </a:rPr>
              <a:t>；当前端页面发送清空浏览记录请求后会一并将当前用户的名称进行传递，为了保证用户信息的安全性，所以请求方式为</a:t>
            </a:r>
            <a:r>
              <a:rPr lang="en-US" altLang="zh-CN" sz="1600">
                <a:solidFill>
                  <a:srgbClr val="0075CC"/>
                </a:solidFill>
                <a:latin typeface="微软雅黑" panose="020B0503020204020204" pitchFamily="34" charset="-122"/>
                <a:ea typeface="微软雅黑" panose="020B0503020204020204" pitchFamily="34" charset="-122"/>
              </a:rPr>
              <a:t>POST</a:t>
            </a:r>
            <a:r>
              <a:rPr lang="zh-CN" altLang="en-US" sz="1600">
                <a:solidFill>
                  <a:srgbClr val="595959"/>
                </a:solidFill>
                <a:latin typeface="微软雅黑" panose="020B0503020204020204" pitchFamily="34" charset="-122"/>
                <a:ea typeface="微软雅黑" panose="020B0503020204020204" pitchFamily="34" charset="-122"/>
              </a:rPr>
              <a:t>，请求地址为</a:t>
            </a:r>
            <a:r>
              <a:rPr lang="en-US" altLang="zh-CN" sz="1600">
                <a:solidFill>
                  <a:srgbClr val="0075CC"/>
                </a:solidFill>
                <a:latin typeface="微软雅黑" panose="020B0503020204020204" pitchFamily="34" charset="-122"/>
                <a:ea typeface="微软雅黑" panose="020B0503020204020204" pitchFamily="34" charset="-122"/>
              </a:rPr>
              <a:t>/del_record</a:t>
            </a:r>
            <a:r>
              <a:rPr lang="zh-CN" altLang="en-US" sz="1600">
                <a:solidFill>
                  <a:srgbClr val="595959"/>
                </a:solidFill>
                <a:latin typeface="微软雅黑" panose="020B0503020204020204" pitchFamily="34" charset="-122"/>
                <a:ea typeface="微软雅黑" panose="020B0503020204020204" pitchFamily="34" charset="-122"/>
              </a:rPr>
              <a:t>；返回一组包含</a:t>
            </a:r>
            <a:r>
              <a:rPr lang="zh-CN" altLang="en-US" sz="1600">
                <a:solidFill>
                  <a:srgbClr val="0075CC"/>
                </a:solidFill>
                <a:latin typeface="微软雅黑" panose="020B0503020204020204" pitchFamily="34" charset="-122"/>
                <a:ea typeface="微软雅黑" panose="020B0503020204020204" pitchFamily="34" charset="-122"/>
              </a:rPr>
              <a:t>清空浏览记录状态</a:t>
            </a:r>
            <a:r>
              <a:rPr lang="zh-CN" altLang="en-US" sz="1600">
                <a:solidFill>
                  <a:srgbClr val="595959"/>
                </a:solidFill>
                <a:latin typeface="微软雅黑" panose="020B0503020204020204" pitchFamily="34" charset="-122"/>
                <a:ea typeface="微软雅黑" panose="020B0503020204020204" pitchFamily="34" charset="-122"/>
              </a:rPr>
              <a:t>和</a:t>
            </a:r>
            <a:r>
              <a:rPr lang="zh-CN" altLang="en-US" sz="1600">
                <a:solidFill>
                  <a:srgbClr val="0075CC"/>
                </a:solidFill>
                <a:latin typeface="微软雅黑" panose="020B0503020204020204" pitchFamily="34" charset="-122"/>
                <a:ea typeface="微软雅黑" panose="020B0503020204020204" pitchFamily="34" charset="-122"/>
              </a:rPr>
              <a:t>信息</a:t>
            </a:r>
            <a:r>
              <a:rPr lang="zh-CN" altLang="en-US" sz="1600">
                <a:solidFill>
                  <a:srgbClr val="595959"/>
                </a:solidFill>
                <a:latin typeface="微软雅黑" panose="020B0503020204020204" pitchFamily="34" charset="-122"/>
                <a:ea typeface="微软雅黑" panose="020B0503020204020204" pitchFamily="34" charset="-122"/>
              </a:rPr>
              <a:t>的</a:t>
            </a:r>
            <a:r>
              <a:rPr lang="en-US" altLang="zh-CN" sz="1600">
                <a:solidFill>
                  <a:srgbClr val="0075CC"/>
                </a:solidFill>
                <a:latin typeface="微软雅黑" panose="020B0503020204020204" pitchFamily="34" charset="-122"/>
                <a:ea typeface="微软雅黑" panose="020B0503020204020204" pitchFamily="34" charset="-122"/>
              </a:rPr>
              <a:t>JSON</a:t>
            </a:r>
            <a:r>
              <a:rPr lang="zh-CN" altLang="en-US" sz="1600">
                <a:solidFill>
                  <a:srgbClr val="0075CC"/>
                </a:solidFill>
                <a:latin typeface="微软雅黑" panose="020B0503020204020204" pitchFamily="34" charset="-122"/>
                <a:ea typeface="微软雅黑" panose="020B0503020204020204" pitchFamily="34" charset="-122"/>
              </a:rPr>
              <a:t>数据</a:t>
            </a:r>
            <a:r>
              <a:rPr lang="zh-CN" altLang="en-US" sz="1600">
                <a:solidFill>
                  <a:srgbClr val="595959"/>
                </a:solidFill>
                <a:latin typeface="微软雅黑" panose="020B0503020204020204" pitchFamily="34" charset="-122"/>
                <a:ea typeface="微软雅黑" panose="020B0503020204020204" pitchFamily="34" charset="-122"/>
              </a:rPr>
              <a:t>。</a:t>
            </a:r>
          </a:p>
        </p:txBody>
      </p:sp>
      <p:graphicFrame>
        <p:nvGraphicFramePr>
          <p:cNvPr id="13" name="表格 12"/>
          <p:cNvGraphicFramePr>
            <a:graphicFrameLocks noGrp="1"/>
          </p:cNvGraphicFramePr>
          <p:nvPr>
            <p:extLst>
              <p:ext uri="{D42A27DB-BD31-4B8C-83A1-F6EECF244321}">
                <p14:modId xmlns:p14="http://schemas.microsoft.com/office/powerpoint/2010/main" val="3433774101"/>
              </p:ext>
            </p:extLst>
          </p:nvPr>
        </p:nvGraphicFramePr>
        <p:xfrm>
          <a:off x="2647372" y="2852131"/>
          <a:ext cx="6942279" cy="2304255"/>
        </p:xfrm>
        <a:graphic>
          <a:graphicData uri="http://schemas.openxmlformats.org/drawingml/2006/table">
            <a:tbl>
              <a:tblPr/>
              <a:tblGrid>
                <a:gridCol w="1901719">
                  <a:extLst>
                    <a:ext uri="{9D8B030D-6E8A-4147-A177-3AD203B41FA5}">
                      <a16:colId xmlns:a16="http://schemas.microsoft.com/office/drawing/2014/main" val="3778545926"/>
                    </a:ext>
                  </a:extLst>
                </a:gridCol>
                <a:gridCol w="5040560">
                  <a:extLst>
                    <a:ext uri="{9D8B030D-6E8A-4147-A177-3AD203B41FA5}">
                      <a16:colId xmlns:a16="http://schemas.microsoft.com/office/drawing/2014/main" val="2034797012"/>
                    </a:ext>
                  </a:extLst>
                </a:gridCol>
              </a:tblGrid>
              <a:tr h="460851">
                <a:tc>
                  <a:txBody>
                    <a:bodyPr/>
                    <a:lstStyle/>
                    <a:p>
                      <a:pPr marL="0" algn="l"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接口描述</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ctr" defTabSz="1219200" rtl="0" eaLnBrk="1" fontAlgn="ctr" latinLnBrk="0" hangingPunct="1"/>
                      <a:r>
                        <a:rPr lang="zh-CN" altLang="en-US" sz="1800" kern="1200">
                          <a:solidFill>
                            <a:schemeClr val="tx1"/>
                          </a:solidFill>
                          <a:effectLst/>
                          <a:latin typeface="微软雅黑" panose="020B0503020204020204" pitchFamily="34" charset="-122"/>
                          <a:ea typeface="微软雅黑" panose="020B0503020204020204" pitchFamily="34" charset="-122"/>
                          <a:cs typeface="+mn-cs"/>
                        </a:rPr>
                        <a:t>说明</a:t>
                      </a: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10093537"/>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请求页面</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user_page.html</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4153299"/>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请求方式</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POST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5244836"/>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请求地址</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lnSpc>
                          <a:spcPct val="115000"/>
                        </a:lnSpc>
                        <a:spcAft>
                          <a:spcPts val="0"/>
                        </a:spcAft>
                      </a:pPr>
                      <a:r>
                        <a:rPr lang="en-US" sz="1600" kern="1200">
                          <a:solidFill>
                            <a:schemeClr val="tx1"/>
                          </a:solidFill>
                          <a:effectLst/>
                          <a:latin typeface="微软雅黑" panose="020B0503020204020204" pitchFamily="34" charset="-122"/>
                          <a:ea typeface="微软雅黑" panose="020B0503020204020204" pitchFamily="34" charset="-122"/>
                          <a:cs typeface="+mn-cs"/>
                        </a:rPr>
                        <a:t>/del_record</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4532798"/>
                  </a:ext>
                </a:extLst>
              </a:tr>
              <a:tr h="460851">
                <a:tc>
                  <a:txBody>
                    <a:bodyPr/>
                    <a:lstStyle/>
                    <a:p>
                      <a:pPr marL="0" algn="l" defTabSz="1219200" rtl="0" eaLnBrk="1" fontAlgn="ctr" latinLnBrk="0" hangingPunct="1"/>
                      <a:r>
                        <a:rPr lang="zh-CN" altLang="en-US" sz="1600" kern="1200">
                          <a:solidFill>
                            <a:schemeClr val="tx1"/>
                          </a:solidFill>
                          <a:effectLst/>
                          <a:latin typeface="微软雅黑" panose="020B0503020204020204" pitchFamily="34" charset="-122"/>
                          <a:ea typeface="微软雅黑" panose="020B0503020204020204" pitchFamily="34" charset="-122"/>
                          <a:cs typeface="+mn-cs"/>
                        </a:rPr>
                        <a:t>返回数据</a:t>
                      </a:r>
                      <a:endParaRPr lang="en-US"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tc>
                  <a:txBody>
                    <a:bodyPr/>
                    <a:lstStyle/>
                    <a:p>
                      <a:pPr marL="0" algn="l" defTabSz="1219200" rtl="0" eaLnBrk="1" fontAlgn="ctr" latinLnBrk="0" hangingPunct="1"/>
                      <a:r>
                        <a:rPr lang="en-US" sz="1600" kern="1200">
                          <a:solidFill>
                            <a:schemeClr val="tx1"/>
                          </a:solidFill>
                          <a:effectLst/>
                          <a:latin typeface="微软雅黑" panose="020B0503020204020204" pitchFamily="34" charset="-122"/>
                          <a:ea typeface="微软雅黑" panose="020B0503020204020204" pitchFamily="34" charset="-122"/>
                          <a:cs typeface="+mn-cs"/>
                        </a:rPr>
                        <a:t>JSON</a:t>
                      </a:r>
                      <a:r>
                        <a:rPr lang="zh-CN" sz="1600" kern="1200">
                          <a:solidFill>
                            <a:schemeClr val="tx1"/>
                          </a:solidFill>
                          <a:effectLst/>
                          <a:latin typeface="微软雅黑" panose="020B0503020204020204" pitchFamily="34" charset="-122"/>
                          <a:ea typeface="微软雅黑" panose="020B0503020204020204" pitchFamily="34" charset="-122"/>
                          <a:cs typeface="+mn-cs"/>
                        </a:rPr>
                        <a:t>数据，例如</a:t>
                      </a:r>
                      <a:r>
                        <a:rPr lang="en-US" sz="1600" kern="1200">
                          <a:solidFill>
                            <a:schemeClr val="tx1"/>
                          </a:solidFill>
                          <a:effectLst/>
                          <a:latin typeface="微软雅黑" panose="020B0503020204020204" pitchFamily="34" charset="-122"/>
                          <a:ea typeface="微软雅黑" panose="020B0503020204020204" pitchFamily="34" charset="-122"/>
                          <a:cs typeface="+mn-cs"/>
                        </a:rPr>
                        <a:t>{'valid': '1','msg':'</a:t>
                      </a:r>
                      <a:r>
                        <a:rPr lang="zh-CN" sz="1600" kern="1200">
                          <a:solidFill>
                            <a:schemeClr val="tx1"/>
                          </a:solidFill>
                          <a:effectLst/>
                          <a:latin typeface="微软雅黑" panose="020B0503020204020204" pitchFamily="34" charset="-122"/>
                          <a:ea typeface="微软雅黑" panose="020B0503020204020204" pitchFamily="34" charset="-122"/>
                          <a:cs typeface="+mn-cs"/>
                        </a:rPr>
                        <a:t>删除成功</a:t>
                      </a:r>
                      <a:r>
                        <a:rPr lang="en-US" sz="1600" kern="1200">
                          <a:solidFill>
                            <a:schemeClr val="tx1"/>
                          </a:solidFill>
                          <a:effectLst/>
                          <a:latin typeface="微软雅黑" panose="020B0503020204020204" pitchFamily="34" charset="-122"/>
                          <a:ea typeface="微软雅黑" panose="020B0503020204020204" pitchFamily="34" charset="-122"/>
                          <a:cs typeface="+mn-cs"/>
                        </a:rPr>
                        <a:t>'}</a:t>
                      </a:r>
                      <a:endParaRPr lang="zh-CN" sz="1600" kern="120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54190807"/>
                  </a:ext>
                </a:extLst>
              </a:tr>
            </a:tbl>
          </a:graphicData>
        </a:graphic>
      </p:graphicFrame>
      <p:sp>
        <p:nvSpPr>
          <p:cNvPr id="6" name="矩形 5"/>
          <p:cNvSpPr/>
          <p:nvPr/>
        </p:nvSpPr>
        <p:spPr>
          <a:xfrm>
            <a:off x="1045025" y="5302002"/>
            <a:ext cx="10450780" cy="1200329"/>
          </a:xfrm>
          <a:prstGeom prst="rect">
            <a:avLst/>
          </a:prstGeom>
        </p:spPr>
        <p:txBody>
          <a:bodyPr wrap="square">
            <a:spAutoFit/>
          </a:bodyPr>
          <a:lstStyle/>
          <a:p>
            <a:pPr>
              <a:lnSpc>
                <a:spcPct val="150000"/>
              </a:lnSpc>
            </a:pPr>
            <a:r>
              <a:rPr lang="en-US" altLang="zh-CN" sz="1600">
                <a:solidFill>
                  <a:srgbClr val="595959"/>
                </a:solidFill>
                <a:latin typeface="微软雅黑" panose="020B0503020204020204" pitchFamily="34" charset="-122"/>
                <a:ea typeface="微软雅黑" panose="020B0503020204020204" pitchFamily="34" charset="-122"/>
              </a:rPr>
              <a:t>JSON</a:t>
            </a:r>
            <a:r>
              <a:rPr lang="zh-CN" altLang="en-US" sz="1600">
                <a:solidFill>
                  <a:srgbClr val="595959"/>
                </a:solidFill>
                <a:latin typeface="微软雅黑" panose="020B0503020204020204" pitchFamily="34" charset="-122"/>
                <a:ea typeface="微软雅黑" panose="020B0503020204020204" pitchFamily="34" charset="-122"/>
              </a:rPr>
              <a:t>数据由</a:t>
            </a:r>
            <a:r>
              <a:rPr lang="en-US" altLang="zh-CN"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和</a:t>
            </a:r>
            <a:r>
              <a:rPr lang="en-US" altLang="zh-CN"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组成，其中</a:t>
            </a:r>
            <a:r>
              <a:rPr lang="en-US" altLang="zh-CN" sz="1600">
                <a:solidFill>
                  <a:srgbClr val="0075CC"/>
                </a:solidFill>
                <a:latin typeface="微软雅黑" panose="020B0503020204020204" pitchFamily="34" charset="-122"/>
                <a:ea typeface="微软雅黑" panose="020B0503020204020204" pitchFamily="34" charset="-122"/>
              </a:rPr>
              <a:t>valid</a:t>
            </a:r>
            <a:r>
              <a:rPr lang="zh-CN" altLang="en-US" sz="1600">
                <a:solidFill>
                  <a:srgbClr val="595959"/>
                </a:solidFill>
                <a:latin typeface="微软雅黑" panose="020B0503020204020204" pitchFamily="34" charset="-122"/>
                <a:ea typeface="微软雅黑" panose="020B0503020204020204" pitchFamily="34" charset="-122"/>
              </a:rPr>
              <a:t>表示标志位，当值为</a:t>
            </a:r>
            <a:r>
              <a:rPr lang="en-US" altLang="zh-CN" sz="1600">
                <a:solidFill>
                  <a:srgbClr val="0075CC"/>
                </a:solidFill>
                <a:latin typeface="微软雅黑" panose="020B0503020204020204" pitchFamily="34" charset="-122"/>
                <a:ea typeface="微软雅黑" panose="020B0503020204020204" pitchFamily="34" charset="-122"/>
              </a:rPr>
              <a:t>1</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清空记录成功</a:t>
            </a:r>
            <a:r>
              <a:rPr lang="zh-CN" altLang="en-US" sz="1600">
                <a:solidFill>
                  <a:srgbClr val="595959"/>
                </a:solidFill>
                <a:latin typeface="微软雅黑" panose="020B0503020204020204" pitchFamily="34" charset="-122"/>
                <a:ea typeface="微软雅黑" panose="020B0503020204020204" pitchFamily="34" charset="-122"/>
              </a:rPr>
              <a:t>，当值为</a:t>
            </a:r>
            <a:r>
              <a:rPr lang="en-US" altLang="zh-CN" sz="1600">
                <a:solidFill>
                  <a:srgbClr val="0075CC"/>
                </a:solidFill>
                <a:latin typeface="微软雅黑" panose="020B0503020204020204" pitchFamily="34" charset="-122"/>
                <a:ea typeface="微软雅黑" panose="020B0503020204020204" pitchFamily="34" charset="-122"/>
              </a:rPr>
              <a:t>0</a:t>
            </a:r>
            <a:r>
              <a:rPr lang="zh-CN" altLang="en-US" sz="1600">
                <a:solidFill>
                  <a:srgbClr val="595959"/>
                </a:solidFill>
                <a:latin typeface="微软雅黑" panose="020B0503020204020204" pitchFamily="34" charset="-122"/>
                <a:ea typeface="微软雅黑" panose="020B0503020204020204" pitchFamily="34" charset="-122"/>
              </a:rPr>
              <a:t>时表示</a:t>
            </a:r>
            <a:r>
              <a:rPr lang="zh-CN" altLang="en-US" sz="1600">
                <a:solidFill>
                  <a:srgbClr val="0075CC"/>
                </a:solidFill>
                <a:latin typeface="微软雅黑" panose="020B0503020204020204" pitchFamily="34" charset="-122"/>
                <a:ea typeface="微软雅黑" panose="020B0503020204020204" pitchFamily="34" charset="-122"/>
              </a:rPr>
              <a:t>清空记录失败</a:t>
            </a:r>
            <a:r>
              <a:rPr lang="zh-CN" altLang="en-US" sz="1600">
                <a:solidFill>
                  <a:srgbClr val="595959"/>
                </a:solidFill>
                <a:latin typeface="微软雅黑" panose="020B0503020204020204" pitchFamily="34" charset="-122"/>
                <a:ea typeface="微软雅黑" panose="020B0503020204020204" pitchFamily="34" charset="-122"/>
              </a:rPr>
              <a:t>；</a:t>
            </a:r>
            <a:r>
              <a:rPr lang="en-US" altLang="zh-CN" sz="1600">
                <a:solidFill>
                  <a:srgbClr val="0075CC"/>
                </a:solidFill>
                <a:latin typeface="微软雅黑" panose="020B0503020204020204" pitchFamily="34" charset="-122"/>
                <a:ea typeface="微软雅黑" panose="020B0503020204020204" pitchFamily="34" charset="-122"/>
              </a:rPr>
              <a:t>msg</a:t>
            </a:r>
            <a:r>
              <a:rPr lang="zh-CN" altLang="en-US" sz="1600">
                <a:solidFill>
                  <a:srgbClr val="595959"/>
                </a:solidFill>
                <a:latin typeface="微软雅黑" panose="020B0503020204020204" pitchFamily="34" charset="-122"/>
                <a:ea typeface="微软雅黑" panose="020B0503020204020204" pitchFamily="34" charset="-122"/>
              </a:rPr>
              <a:t>表示退出</a:t>
            </a:r>
            <a:r>
              <a:rPr lang="zh-CN" altLang="en-US" sz="1600">
                <a:solidFill>
                  <a:srgbClr val="0075CC"/>
                </a:solidFill>
                <a:latin typeface="微软雅黑" panose="020B0503020204020204" pitchFamily="34" charset="-122"/>
                <a:ea typeface="微软雅黑" panose="020B0503020204020204" pitchFamily="34" charset="-122"/>
              </a:rPr>
              <a:t>清空记录状态信息</a:t>
            </a:r>
            <a:r>
              <a:rPr lang="zh-CN" altLang="en-US" sz="1600">
                <a:solidFill>
                  <a:srgbClr val="595959"/>
                </a:solidFill>
                <a:latin typeface="微软雅黑" panose="020B0503020204020204" pitchFamily="34" charset="-122"/>
                <a:ea typeface="微软雅黑" panose="020B0503020204020204" pitchFamily="34" charset="-122"/>
              </a:rPr>
              <a:t>，当清</a:t>
            </a:r>
            <a:r>
              <a:rPr lang="zh-CN" altLang="en-US" sz="1600">
                <a:solidFill>
                  <a:srgbClr val="0075CC"/>
                </a:solidFill>
                <a:latin typeface="微软雅黑" panose="020B0503020204020204" pitchFamily="34" charset="-122"/>
                <a:ea typeface="微软雅黑" panose="020B0503020204020204" pitchFamily="34" charset="-122"/>
              </a:rPr>
              <a:t>空记录成功</a:t>
            </a:r>
            <a:r>
              <a:rPr lang="zh-CN" altLang="en-US" sz="1600">
                <a:solidFill>
                  <a:srgbClr val="595959"/>
                </a:solidFill>
                <a:latin typeface="微软雅黑" panose="020B0503020204020204" pitchFamily="34" charset="-122"/>
                <a:ea typeface="微软雅黑" panose="020B0503020204020204" pitchFamily="34" charset="-122"/>
              </a:rPr>
              <a:t>时，值为“</a:t>
            </a:r>
            <a:r>
              <a:rPr lang="zh-CN" altLang="en-US" sz="1600">
                <a:solidFill>
                  <a:srgbClr val="0075CC"/>
                </a:solidFill>
                <a:latin typeface="微软雅黑" panose="020B0503020204020204" pitchFamily="34" charset="-122"/>
                <a:ea typeface="微软雅黑" panose="020B0503020204020204" pitchFamily="34" charset="-122"/>
              </a:rPr>
              <a:t>删除成功</a:t>
            </a:r>
            <a:r>
              <a:rPr lang="zh-CN" altLang="en-US" sz="1600">
                <a:solidFill>
                  <a:srgbClr val="595959"/>
                </a:solidFill>
                <a:latin typeface="微软雅黑" panose="020B0503020204020204" pitchFamily="34" charset="-122"/>
                <a:ea typeface="微软雅黑" panose="020B0503020204020204" pitchFamily="34" charset="-122"/>
              </a:rPr>
              <a:t>”，当</a:t>
            </a:r>
            <a:r>
              <a:rPr lang="zh-CN" altLang="en-US" sz="1600">
                <a:solidFill>
                  <a:srgbClr val="0075CC"/>
                </a:solidFill>
                <a:latin typeface="微软雅黑" panose="020B0503020204020204" pitchFamily="34" charset="-122"/>
                <a:ea typeface="微软雅黑" panose="020B0503020204020204" pitchFamily="34" charset="-122"/>
              </a:rPr>
              <a:t>清空记录失败</a:t>
            </a:r>
            <a:r>
              <a:rPr lang="zh-CN" altLang="en-US" sz="1600">
                <a:solidFill>
                  <a:srgbClr val="595959"/>
                </a:solidFill>
                <a:latin typeface="微软雅黑" panose="020B0503020204020204" pitchFamily="34" charset="-122"/>
                <a:ea typeface="微软雅黑" panose="020B0503020204020204" pitchFamily="34" charset="-122"/>
              </a:rPr>
              <a:t>时值为“</a:t>
            </a:r>
            <a:r>
              <a:rPr lang="zh-CN" altLang="en-US" sz="1600">
                <a:solidFill>
                  <a:srgbClr val="0075CC"/>
                </a:solidFill>
                <a:latin typeface="微软雅黑" panose="020B0503020204020204" pitchFamily="34" charset="-122"/>
                <a:ea typeface="微软雅黑" panose="020B0503020204020204" pitchFamily="34" charset="-122"/>
              </a:rPr>
              <a:t>暂无信息可以删除</a:t>
            </a:r>
            <a:r>
              <a:rPr lang="zh-CN" altLang="en-US" sz="1600">
                <a:solidFill>
                  <a:srgbClr val="595959"/>
                </a:solidFill>
                <a:latin typeface="微软雅黑" panose="020B0503020204020204" pitchFamily="34" charset="-122"/>
                <a:ea typeface="微软雅黑" panose="020B0503020204020204" pitchFamily="34" charset="-122"/>
              </a:rPr>
              <a:t>”。</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清空浏览记录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1407884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59102" y="2336308"/>
            <a:ext cx="6048671" cy="2585323"/>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清空浏览记录</a:t>
            </a:r>
            <a:r>
              <a:rPr lang="zh-CN" altLang="en-US" sz="1800">
                <a:solidFill>
                  <a:srgbClr val="595959"/>
                </a:solidFill>
                <a:latin typeface="微软雅黑" panose="020B0503020204020204" pitchFamily="34" charset="-122"/>
                <a:ea typeface="微软雅黑" panose="020B0503020204020204" pitchFamily="34" charset="-122"/>
              </a:rPr>
              <a:t>的后端逻辑为：首先需要获取当前登录的用户名，通过该</a:t>
            </a:r>
            <a:r>
              <a:rPr lang="zh-CN" altLang="en-US" sz="1800">
                <a:solidFill>
                  <a:srgbClr val="0075CC"/>
                </a:solidFill>
                <a:latin typeface="微软雅黑" panose="020B0503020204020204" pitchFamily="34" charset="-122"/>
                <a:ea typeface="微软雅黑" panose="020B0503020204020204" pitchFamily="34" charset="-122"/>
              </a:rPr>
              <a:t>用户名</a:t>
            </a:r>
            <a:r>
              <a:rPr lang="zh-CN" altLang="en-US" sz="1800">
                <a:solidFill>
                  <a:srgbClr val="595959"/>
                </a:solidFill>
                <a:latin typeface="微软雅黑" panose="020B0503020204020204" pitchFamily="34" charset="-122"/>
                <a:ea typeface="微软雅黑" panose="020B0503020204020204" pitchFamily="34" charset="-122"/>
              </a:rPr>
              <a:t>获取相应的</a:t>
            </a:r>
            <a:r>
              <a:rPr lang="zh-CN" altLang="en-US" sz="1800">
                <a:solidFill>
                  <a:srgbClr val="0075CC"/>
                </a:solidFill>
                <a:latin typeface="微软雅黑" panose="020B0503020204020204" pitchFamily="34" charset="-122"/>
                <a:ea typeface="微软雅黑" panose="020B0503020204020204" pitchFamily="34" charset="-122"/>
              </a:rPr>
              <a:t>用户对象</a:t>
            </a:r>
            <a:r>
              <a:rPr lang="zh-CN" altLang="en-US" sz="1800">
                <a:solidFill>
                  <a:srgbClr val="595959"/>
                </a:solidFill>
                <a:latin typeface="微软雅黑" panose="020B0503020204020204" pitchFamily="34" charset="-122"/>
                <a:ea typeface="微软雅黑" panose="020B0503020204020204" pitchFamily="34" charset="-122"/>
              </a:rPr>
              <a:t>，然后到</a:t>
            </a:r>
            <a:r>
              <a:rPr lang="zh-CN" altLang="en-US" sz="1800">
                <a:solidFill>
                  <a:srgbClr val="0075CC"/>
                </a:solidFill>
                <a:latin typeface="微软雅黑" panose="020B0503020204020204" pitchFamily="34" charset="-122"/>
                <a:ea typeface="微软雅黑" panose="020B0503020204020204" pitchFamily="34" charset="-122"/>
              </a:rPr>
              <a:t>数据库</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该用户是否有</a:t>
            </a:r>
            <a:r>
              <a:rPr lang="zh-CN" altLang="en-US" sz="1800">
                <a:solidFill>
                  <a:srgbClr val="0075CC"/>
                </a:solidFill>
                <a:latin typeface="微软雅黑" panose="020B0503020204020204" pitchFamily="34" charset="-122"/>
                <a:ea typeface="微软雅黑" panose="020B0503020204020204" pitchFamily="34" charset="-122"/>
              </a:rPr>
              <a:t>房源浏览记录</a:t>
            </a:r>
            <a:r>
              <a:rPr lang="zh-CN" altLang="en-US" sz="1800">
                <a:solidFill>
                  <a:srgbClr val="595959"/>
                </a:solidFill>
                <a:latin typeface="微软雅黑" panose="020B0503020204020204" pitchFamily="34" charset="-122"/>
                <a:ea typeface="微软雅黑" panose="020B0503020204020204" pitchFamily="34" charset="-122"/>
              </a:rPr>
              <a:t>，若该用户</a:t>
            </a:r>
            <a:r>
              <a:rPr lang="zh-CN" altLang="en-US" sz="1800">
                <a:solidFill>
                  <a:srgbClr val="0075CC"/>
                </a:solidFill>
                <a:latin typeface="微软雅黑" panose="020B0503020204020204" pitchFamily="34" charset="-122"/>
                <a:ea typeface="微软雅黑" panose="020B0503020204020204" pitchFamily="34" charset="-122"/>
              </a:rPr>
              <a:t>有房源浏览记录</a:t>
            </a:r>
            <a:r>
              <a:rPr lang="zh-CN" altLang="en-US" sz="1800">
                <a:solidFill>
                  <a:srgbClr val="595959"/>
                </a:solidFill>
                <a:latin typeface="微软雅黑" panose="020B0503020204020204" pitchFamily="34" charset="-122"/>
                <a:ea typeface="微软雅黑" panose="020B0503020204020204" pitchFamily="34" charset="-122"/>
              </a:rPr>
              <a:t>，则</a:t>
            </a:r>
            <a:r>
              <a:rPr lang="zh-CN" altLang="en-US" sz="1800">
                <a:solidFill>
                  <a:srgbClr val="0075CC"/>
                </a:solidFill>
                <a:latin typeface="微软雅黑" panose="020B0503020204020204" pitchFamily="34" charset="-122"/>
                <a:ea typeface="微软雅黑" panose="020B0503020204020204" pitchFamily="34" charset="-122"/>
              </a:rPr>
              <a:t>清空</a:t>
            </a:r>
            <a:r>
              <a:rPr lang="zh-CN" altLang="en-US" sz="1800">
                <a:solidFill>
                  <a:srgbClr val="595959"/>
                </a:solidFill>
                <a:latin typeface="微软雅黑" panose="020B0503020204020204" pitchFamily="34" charset="-122"/>
                <a:ea typeface="微软雅黑" panose="020B0503020204020204" pitchFamily="34" charset="-122"/>
              </a:rPr>
              <a:t>该用户的房源浏览记录；若该用户</a:t>
            </a:r>
            <a:r>
              <a:rPr lang="zh-CN" altLang="en-US" sz="1800">
                <a:solidFill>
                  <a:srgbClr val="0075CC"/>
                </a:solidFill>
                <a:latin typeface="微软雅黑" panose="020B0503020204020204" pitchFamily="34" charset="-122"/>
                <a:ea typeface="微软雅黑" panose="020B0503020204020204" pitchFamily="34" charset="-122"/>
              </a:rPr>
              <a:t>没有房源浏览记录</a:t>
            </a:r>
            <a:r>
              <a:rPr lang="zh-CN" altLang="en-US" sz="1800">
                <a:solidFill>
                  <a:srgbClr val="595959"/>
                </a:solidFill>
                <a:latin typeface="微软雅黑" panose="020B0503020204020204" pitchFamily="34" charset="-122"/>
                <a:ea typeface="微软雅黑" panose="020B0503020204020204" pitchFamily="34" charset="-122"/>
              </a:rPr>
              <a:t>，则返回</a:t>
            </a:r>
            <a:r>
              <a:rPr lang="zh-CN" altLang="en-US" sz="1800">
                <a:solidFill>
                  <a:srgbClr val="0075CC"/>
                </a:solidFill>
                <a:latin typeface="微软雅黑" panose="020B0503020204020204" pitchFamily="34" charset="-122"/>
                <a:ea typeface="微软雅黑" panose="020B0503020204020204" pitchFamily="34" charset="-122"/>
              </a:rPr>
              <a:t>清空失败</a:t>
            </a:r>
            <a:r>
              <a:rPr lang="zh-CN" altLang="en-US" sz="1800">
                <a:solidFill>
                  <a:srgbClr val="595959"/>
                </a:solidFill>
                <a:latin typeface="微软雅黑" panose="020B0503020204020204" pitchFamily="34" charset="-122"/>
                <a:ea typeface="微软雅黑" panose="020B0503020204020204" pitchFamily="34" charset="-122"/>
              </a:rPr>
              <a:t>的数据。在</a:t>
            </a:r>
            <a:r>
              <a:rPr lang="en-US" altLang="zh-CN" sz="1800">
                <a:solidFill>
                  <a:srgbClr val="0075CC"/>
                </a:solidFill>
                <a:latin typeface="微软雅黑" panose="020B0503020204020204" pitchFamily="34" charset="-122"/>
                <a:ea typeface="微软雅黑" panose="020B0503020204020204" pitchFamily="34" charset="-122"/>
              </a:rPr>
              <a:t>user.py</a:t>
            </a:r>
            <a:r>
              <a:rPr lang="zh-CN" altLang="en-US" sz="1800">
                <a:solidFill>
                  <a:srgbClr val="595959"/>
                </a:solidFill>
                <a:latin typeface="微软雅黑" panose="020B0503020204020204" pitchFamily="34" charset="-122"/>
                <a:ea typeface="微软雅黑" panose="020B0503020204020204" pitchFamily="34" charset="-122"/>
              </a:rPr>
              <a:t>文件中定义清空浏览记录的</a:t>
            </a:r>
            <a:r>
              <a:rPr lang="en-US" altLang="zh-CN" sz="1800">
                <a:solidFill>
                  <a:srgbClr val="595959"/>
                </a:solidFill>
                <a:latin typeface="微软雅黑" panose="020B0503020204020204" pitchFamily="34" charset="-122"/>
                <a:ea typeface="微软雅黑" panose="020B0503020204020204" pitchFamily="34" charset="-122"/>
              </a:rPr>
              <a:t>URL</a:t>
            </a:r>
            <a:r>
              <a:rPr lang="zh-CN" altLang="en-US" sz="1800">
                <a:solidFill>
                  <a:srgbClr val="595959"/>
                </a:solidFill>
                <a:latin typeface="微软雅黑" panose="020B0503020204020204" pitchFamily="34" charset="-122"/>
                <a:ea typeface="微软雅黑" panose="020B0503020204020204" pitchFamily="34" charset="-122"/>
              </a:rPr>
              <a:t>和视图函数。</a:t>
            </a:r>
          </a:p>
        </p:txBody>
      </p:sp>
      <p:sp>
        <p:nvSpPr>
          <p:cNvPr id="14"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10.6.2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清空浏览记录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15" name="组合 14"/>
          <p:cNvGrpSpPr/>
          <p:nvPr/>
        </p:nvGrpSpPr>
        <p:grpSpPr>
          <a:xfrm>
            <a:off x="1045025" y="981522"/>
            <a:ext cx="4114077" cy="648072"/>
            <a:chOff x="1115236" y="981522"/>
            <a:chExt cx="2732370" cy="648072"/>
          </a:xfrm>
        </p:grpSpPr>
        <p:sp>
          <p:nvSpPr>
            <p:cNvPr id="16" name="圆角矩形 15"/>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清空浏览记录的后端实现</a:t>
              </a:r>
            </a:p>
          </p:txBody>
        </p:sp>
      </p:grpSp>
      <p:sp>
        <p:nvSpPr>
          <p:cNvPr id="18" name="椭圆 17"/>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stretch>
            <a:fillRect/>
          </a:stretch>
        </p:blipFill>
        <p:spPr>
          <a:xfrm>
            <a:off x="910630" y="1989634"/>
            <a:ext cx="2995709" cy="3229748"/>
          </a:xfrm>
          <a:prstGeom prst="rect">
            <a:avLst/>
          </a:prstGeom>
        </p:spPr>
      </p:pic>
      <p:grpSp>
        <p:nvGrpSpPr>
          <p:cNvPr id="20" name="组合 18">
            <a:extLst>
              <a:ext uri="{FF2B5EF4-FFF2-40B4-BE49-F238E27FC236}">
                <a16:creationId xmlns:a16="http://schemas.microsoft.com/office/drawing/2014/main" id="{2B542E9E-0ADD-4266-A889-F99B1E170665}"/>
              </a:ext>
            </a:extLst>
          </p:cNvPr>
          <p:cNvGrpSpPr>
            <a:grpSpLocks/>
          </p:cNvGrpSpPr>
          <p:nvPr/>
        </p:nvGrpSpPr>
        <p:grpSpPr bwMode="auto">
          <a:xfrm>
            <a:off x="9088461" y="5219382"/>
            <a:ext cx="2119312" cy="387350"/>
            <a:chOff x="6356350" y="4705038"/>
            <a:chExt cx="2119842" cy="387349"/>
          </a:xfrm>
        </p:grpSpPr>
        <p:pic>
          <p:nvPicPr>
            <p:cNvPr id="21"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3"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4"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5" name="半闭框 24">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6" name="半闭框 25">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27"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37782941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8101752" cy="830997"/>
          </a:xfrm>
          <a:prstGeom prst="rect">
            <a:avLst/>
          </a:prstGeom>
          <a:noFill/>
        </p:spPr>
        <p:txBody>
          <a:bodyPr wrap="square" lIns="91443" tIns="45720" rIns="91443" bIns="45720" rtlCol="0">
            <a:spAutoFit/>
          </a:bodyPr>
          <a:lstStyle/>
          <a:p>
            <a:r>
              <a:rPr lang="zh-CN" altLang="en-US" sz="4800" b="1">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智能推荐</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270670" y="2809240"/>
            <a:ext cx="2091020" cy="1107996"/>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10.7</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752531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26770"/>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协同过滤算法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基于物品的协同过滤算法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基于用户的协同过滤算法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的核心思想</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394844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云形标注 13">
            <a:extLst>
              <a:ext uri="{FF2B5EF4-FFF2-40B4-BE49-F238E27FC236}">
                <a16:creationId xmlns:a16="http://schemas.microsoft.com/office/drawing/2014/main" id="{C7DF8141-531B-491B-828B-4FE30076DAC3}"/>
              </a:ext>
            </a:extLst>
          </p:cNvPr>
          <p:cNvSpPr/>
          <p:nvPr/>
        </p:nvSpPr>
        <p:spPr>
          <a:xfrm>
            <a:off x="1019175" y="1588272"/>
            <a:ext cx="6316134" cy="3098800"/>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4000" b="1" dirty="0">
              <a:solidFill>
                <a:srgbClr val="FFFFFF"/>
              </a:solidFill>
              <a:latin typeface="微软雅黑" panose="020B0503020204020204" pitchFamily="34" charset="-122"/>
              <a:ea typeface="微软雅黑" panose="020B0503020204020204" pitchFamily="34" charset="-122"/>
            </a:endParaRPr>
          </a:p>
        </p:txBody>
      </p:sp>
      <p:pic>
        <p:nvPicPr>
          <p:cNvPr id="16" name="Picture 4">
            <a:extLst>
              <a:ext uri="{FF2B5EF4-FFF2-40B4-BE49-F238E27FC236}">
                <a16:creationId xmlns:a16="http://schemas.microsoft.com/office/drawing/2014/main" id="{59526195-5E66-4A88-AEBD-D3378AEC2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76" t="1975" r="11457" b="7902"/>
          <a:stretch>
            <a:fillRect/>
          </a:stretch>
        </p:blipFill>
        <p:spPr bwMode="auto">
          <a:xfrm>
            <a:off x="8351340" y="1876139"/>
            <a:ext cx="2944985" cy="4673600"/>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id="{2A00B4ED-5D16-42FF-BFF8-DF89AFD5003E}"/>
              </a:ext>
            </a:extLst>
          </p:cNvPr>
          <p:cNvSpPr/>
          <p:nvPr/>
        </p:nvSpPr>
        <p:spPr>
          <a:xfrm>
            <a:off x="1508073" y="2783729"/>
            <a:ext cx="5827236" cy="707886"/>
          </a:xfrm>
          <a:prstGeom prst="rect">
            <a:avLst/>
          </a:prstGeom>
        </p:spPr>
        <p:txBody>
          <a:bodyPr wrap="none">
            <a:spAutoFit/>
          </a:bodyPr>
          <a:lstStyle/>
          <a:p>
            <a:r>
              <a:rPr lang="zh-CN" altLang="zh-CN" sz="4000" b="1">
                <a:solidFill>
                  <a:srgbClr val="FFFFFF"/>
                </a:solidFill>
                <a:latin typeface="微软雅黑" panose="020B0503020204020204" pitchFamily="34" charset="-122"/>
                <a:ea typeface="微软雅黑" panose="020B0503020204020204" pitchFamily="34" charset="-122"/>
              </a:rPr>
              <a:t>什么是</a:t>
            </a:r>
            <a:r>
              <a:rPr lang="zh-CN" altLang="en-US" sz="4000" b="1">
                <a:solidFill>
                  <a:srgbClr val="FFFFFF"/>
                </a:solidFill>
                <a:latin typeface="微软雅黑" panose="020B0503020204020204" pitchFamily="34" charset="-122"/>
                <a:ea typeface="微软雅黑" panose="020B0503020204020204" pitchFamily="34" charset="-122"/>
              </a:rPr>
              <a:t>协同过滤算法</a:t>
            </a:r>
            <a:r>
              <a:rPr lang="zh-CN" altLang="zh-CN" sz="4000" b="1">
                <a:solidFill>
                  <a:srgbClr val="FFFFFF"/>
                </a:solidFill>
                <a:latin typeface="微软雅黑" panose="020B0503020204020204" pitchFamily="34" charset="-122"/>
                <a:ea typeface="微软雅黑" panose="020B0503020204020204" pitchFamily="34" charset="-122"/>
              </a:rPr>
              <a:t>呢</a:t>
            </a:r>
            <a:r>
              <a:rPr lang="zh-CN" altLang="en-US" sz="4000" b="1" dirty="0">
                <a:solidFill>
                  <a:srgbClr val="FFFFFF"/>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66577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43078" y="2200534"/>
            <a:ext cx="5616624" cy="2862322"/>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cs typeface="+mn-ea"/>
              </a:rPr>
              <a:t>协同过滤算法</a:t>
            </a:r>
            <a:r>
              <a:rPr lang="zh-CN" altLang="en-US" sz="2000">
                <a:solidFill>
                  <a:srgbClr val="595959"/>
                </a:solidFill>
                <a:latin typeface="微软雅黑" panose="020B0503020204020204" pitchFamily="34" charset="-122"/>
                <a:ea typeface="微软雅黑" panose="020B0503020204020204" pitchFamily="34" charset="-122"/>
              </a:rPr>
              <a:t>是一种应用于电子商务</a:t>
            </a:r>
            <a:r>
              <a:rPr lang="zh-CN" altLang="en-US" sz="2000">
                <a:solidFill>
                  <a:srgbClr val="0075CC"/>
                </a:solidFill>
                <a:latin typeface="微软雅黑" panose="020B0503020204020204" pitchFamily="34" charset="-122"/>
                <a:ea typeface="微软雅黑" panose="020B0503020204020204" pitchFamily="34" charset="-122"/>
                <a:cs typeface="+mn-ea"/>
              </a:rPr>
              <a:t>推荐系统</a:t>
            </a:r>
            <a:r>
              <a:rPr lang="zh-CN" altLang="en-US" sz="2000">
                <a:solidFill>
                  <a:srgbClr val="595959"/>
                </a:solidFill>
                <a:latin typeface="微软雅黑" panose="020B0503020204020204" pitchFamily="34" charset="-122"/>
                <a:ea typeface="微软雅黑" panose="020B0503020204020204" pitchFamily="34" charset="-122"/>
              </a:rPr>
              <a:t>的算法，它利用兴趣相投、拥有共同经验之群体的喜好来向用户</a:t>
            </a:r>
            <a:r>
              <a:rPr lang="zh-CN" altLang="en-US" sz="2000">
                <a:solidFill>
                  <a:srgbClr val="0075CC"/>
                </a:solidFill>
                <a:latin typeface="微软雅黑" panose="020B0503020204020204" pitchFamily="34" charset="-122"/>
                <a:ea typeface="微软雅黑" panose="020B0503020204020204" pitchFamily="34" charset="-122"/>
                <a:cs typeface="+mn-ea"/>
              </a:rPr>
              <a:t>推荐感兴趣</a:t>
            </a:r>
            <a:r>
              <a:rPr lang="zh-CN" altLang="en-US" sz="2000">
                <a:solidFill>
                  <a:srgbClr val="595959"/>
                </a:solidFill>
                <a:latin typeface="微软雅黑" panose="020B0503020204020204" pitchFamily="34" charset="-122"/>
                <a:ea typeface="微软雅黑" panose="020B0503020204020204" pitchFamily="34" charset="-122"/>
              </a:rPr>
              <a:t>的信息。用户通过合作的机制可以给予信息一定程度的回应，比如评分、浏览、购买等，进而帮助用户过滤不感兴趣的信息，筛选感兴趣的信息。</a:t>
            </a:r>
          </a:p>
        </p:txBody>
      </p:sp>
      <p:pic>
        <p:nvPicPr>
          <p:cNvPr id="12" name="图片 11"/>
          <p:cNvPicPr>
            <a:picLocks noChangeAspect="1"/>
          </p:cNvPicPr>
          <p:nvPr/>
        </p:nvPicPr>
        <p:blipFill>
          <a:blip r:embed="rId3"/>
          <a:stretch>
            <a:fillRect/>
          </a:stretch>
        </p:blipFill>
        <p:spPr>
          <a:xfrm>
            <a:off x="910630" y="1989634"/>
            <a:ext cx="2995709" cy="3229748"/>
          </a:xfrm>
          <a:prstGeom prst="rect">
            <a:avLst/>
          </a:prstGeom>
        </p:spPr>
      </p:pic>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07859436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2618507" y="1568016"/>
            <a:ext cx="6963152" cy="1440000"/>
            <a:chOff x="2655457" y="2246012"/>
            <a:chExt cx="6963152" cy="1440000"/>
          </a:xfrm>
        </p:grpSpPr>
        <p:sp>
          <p:nvSpPr>
            <p:cNvPr id="8" name="Rectangle 58"/>
            <p:cNvSpPr>
              <a:spLocks noChangeArrowheads="1"/>
            </p:cNvSpPr>
            <p:nvPr/>
          </p:nvSpPr>
          <p:spPr bwMode="auto">
            <a:xfrm rot="2700000">
              <a:off x="3737952"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 name="Rectangle 58"/>
            <p:cNvSpPr>
              <a:spLocks noChangeArrowheads="1"/>
            </p:cNvSpPr>
            <p:nvPr/>
          </p:nvSpPr>
          <p:spPr bwMode="auto">
            <a:xfrm rot="2700000">
              <a:off x="5376000" y="2246012"/>
              <a:ext cx="1440000" cy="1440000"/>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 name="Rectangle 58"/>
            <p:cNvSpPr>
              <a:spLocks noChangeArrowheads="1"/>
            </p:cNvSpPr>
            <p:nvPr/>
          </p:nvSpPr>
          <p:spPr bwMode="auto">
            <a:xfrm rot="2700000">
              <a:off x="7084003"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 name="Freeform 28"/>
            <p:cNvSpPr>
              <a:spLocks noEditPoints="1"/>
            </p:cNvSpPr>
            <p:nvPr/>
          </p:nvSpPr>
          <p:spPr bwMode="auto">
            <a:xfrm>
              <a:off x="5723670" y="2607118"/>
              <a:ext cx="721832" cy="688172"/>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rgbClr val="0070C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 name="Freeform 29"/>
            <p:cNvSpPr>
              <a:spLocks noEditPoints="1"/>
            </p:cNvSpPr>
            <p:nvPr/>
          </p:nvSpPr>
          <p:spPr bwMode="auto">
            <a:xfrm>
              <a:off x="4193165" y="2651859"/>
              <a:ext cx="506744" cy="598693"/>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 name="Freeform 30"/>
            <p:cNvSpPr>
              <a:spLocks noEditPoints="1"/>
            </p:cNvSpPr>
            <p:nvPr/>
          </p:nvSpPr>
          <p:spPr bwMode="auto">
            <a:xfrm>
              <a:off x="7516809" y="2606482"/>
              <a:ext cx="551558" cy="689448"/>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 name="Rectangle 58"/>
            <p:cNvSpPr>
              <a:spLocks noChangeArrowheads="1"/>
            </p:cNvSpPr>
            <p:nvPr/>
          </p:nvSpPr>
          <p:spPr bwMode="auto">
            <a:xfrm rot="2700000">
              <a:off x="2655457" y="2650490"/>
              <a:ext cx="631043" cy="631043"/>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 name="Rectangle 58"/>
            <p:cNvSpPr>
              <a:spLocks noChangeArrowheads="1"/>
            </p:cNvSpPr>
            <p:nvPr/>
          </p:nvSpPr>
          <p:spPr bwMode="auto">
            <a:xfrm rot="2700000">
              <a:off x="8987566" y="2650490"/>
              <a:ext cx="631043" cy="631043"/>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7" name="组合 16"/>
          <p:cNvGrpSpPr/>
          <p:nvPr/>
        </p:nvGrpSpPr>
        <p:grpSpPr>
          <a:xfrm>
            <a:off x="2070049" y="3581872"/>
            <a:ext cx="3586261" cy="1728329"/>
            <a:chOff x="1276684" y="4550152"/>
            <a:chExt cx="3586261" cy="1728329"/>
          </a:xfrm>
        </p:grpSpPr>
        <p:sp>
          <p:nvSpPr>
            <p:cNvPr id="18" name="TextBox 76"/>
            <p:cNvSpPr txBox="1"/>
            <p:nvPr/>
          </p:nvSpPr>
          <p:spPr>
            <a:xfrm>
              <a:off x="1276684" y="4550152"/>
              <a:ext cx="3369187" cy="499624"/>
            </a:xfrm>
            <a:prstGeom prst="rect">
              <a:avLst/>
            </a:prstGeom>
            <a:noFill/>
            <a:effectLst/>
          </p:spPr>
          <p:txBody>
            <a:bodyPr wrap="square" rtlCol="0">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sym typeface="Arial" panose="020B0604020202020204" pitchFamily="34" charset="0"/>
                </a:rPr>
                <a:t>基于物品的协同过滤算法</a:t>
              </a:r>
              <a:endParaRPr lang="zh-CN" altLang="en-US" sz="2000" dirty="0">
                <a:solidFill>
                  <a:srgbClr val="0075C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文本框 18"/>
            <p:cNvSpPr txBox="1"/>
            <p:nvPr/>
          </p:nvSpPr>
          <p:spPr>
            <a:xfrm>
              <a:off x="1276684" y="5225885"/>
              <a:ext cx="3586261" cy="1052596"/>
            </a:xfrm>
            <a:prstGeom prst="rect">
              <a:avLst/>
            </a:prstGeom>
            <a:noFill/>
            <a:effectLst/>
          </p:spPr>
          <p:txBody>
            <a:bodyPr wrap="square" rtlCol="0">
              <a:spAutoFit/>
            </a:bodyPr>
            <a:lstStyle/>
            <a:p>
              <a:pPr>
                <a:lnSpc>
                  <a:spcPct val="130000"/>
                </a:lnSpc>
              </a:pP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基于物品的协同过滤算法的核心思想是</a:t>
              </a:r>
              <a:r>
                <a:rPr lang="zh-CN" altLang="en-US"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给用户推荐跟他们之前喜欢的物品相似的物品</a:t>
              </a: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a:t>
              </a:r>
              <a:endParaRPr lang="zh-CN" altLang="en-US" sz="1600" dirty="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endParaRPr>
            </a:p>
          </p:txBody>
        </p:sp>
      </p:grpSp>
      <p:grpSp>
        <p:nvGrpSpPr>
          <p:cNvPr id="20" name="组合 19"/>
          <p:cNvGrpSpPr/>
          <p:nvPr/>
        </p:nvGrpSpPr>
        <p:grpSpPr>
          <a:xfrm>
            <a:off x="6738889" y="3551095"/>
            <a:ext cx="3651610" cy="1727943"/>
            <a:chOff x="1211336" y="4519375"/>
            <a:chExt cx="3651610" cy="1727943"/>
          </a:xfrm>
        </p:grpSpPr>
        <p:sp>
          <p:nvSpPr>
            <p:cNvPr id="21" name="TextBox 76"/>
            <p:cNvSpPr txBox="1"/>
            <p:nvPr/>
          </p:nvSpPr>
          <p:spPr>
            <a:xfrm>
              <a:off x="1214152" y="4519375"/>
              <a:ext cx="3457957" cy="499624"/>
            </a:xfrm>
            <a:prstGeom prst="rect">
              <a:avLst/>
            </a:prstGeom>
            <a:noFill/>
            <a:effectLst/>
          </p:spPr>
          <p:txBody>
            <a:bodyPr wrap="square" rtlCol="0">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sym typeface="Arial" panose="020B0604020202020204" pitchFamily="34" charset="0"/>
                </a:rPr>
                <a:t>基于用户的协同过滤算法</a:t>
              </a:r>
              <a:endParaRPr lang="zh-CN" altLang="en-US" sz="2000" dirty="0">
                <a:solidFill>
                  <a:srgbClr val="0075C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文本框 21"/>
            <p:cNvSpPr txBox="1"/>
            <p:nvPr/>
          </p:nvSpPr>
          <p:spPr>
            <a:xfrm>
              <a:off x="1211336" y="5225885"/>
              <a:ext cx="3651610" cy="1021433"/>
            </a:xfrm>
            <a:prstGeom prst="rect">
              <a:avLst/>
            </a:prstGeom>
            <a:noFill/>
            <a:effectLst/>
          </p:spPr>
          <p:txBody>
            <a:bodyPr wrap="square" rtlCol="0">
              <a:spAutoFit/>
            </a:bodyPr>
            <a:lstStyle/>
            <a:p>
              <a:pPr>
                <a:lnSpc>
                  <a:spcPct val="130000"/>
                </a:lnSpc>
              </a:pP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基于用户的协同过滤算法的核心思想是</a:t>
              </a:r>
              <a:r>
                <a:rPr lang="zh-CN" altLang="en-US"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给用户推荐跟他兴趣相似的其他用户（统一称为邻居）喜欢的物品</a:t>
              </a: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a:t>
              </a:r>
              <a:endParaRPr lang="zh-CN" altLang="en-US" sz="1600" dirty="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8174923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23" name="组合 22"/>
          <p:cNvGrpSpPr/>
          <p:nvPr/>
        </p:nvGrpSpPr>
        <p:grpSpPr>
          <a:xfrm>
            <a:off x="1045025" y="981522"/>
            <a:ext cx="4114077"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基于物品的协同过滤算法</a:t>
              </a: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25135" y="1773610"/>
            <a:ext cx="10326655" cy="1477328"/>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例如，小明在当当网上买过《明朝那些事儿》这本书以后，当当网站会将与《明朝那些事儿》比较相似的图书《唐朝那些事儿》、《南渡北归》等一并推荐给小明。</a:t>
            </a:r>
          </a:p>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基于物品的协同过滤算法</a:t>
            </a:r>
            <a:r>
              <a:rPr lang="zh-CN" altLang="en-US" sz="2000">
                <a:solidFill>
                  <a:srgbClr val="595959"/>
                </a:solidFill>
                <a:latin typeface="微软雅黑" panose="020B0503020204020204" pitchFamily="34" charset="-122"/>
                <a:ea typeface="微软雅黑" panose="020B0503020204020204" pitchFamily="34" charset="-122"/>
              </a:rPr>
              <a:t>的应用是当当网图书详情页上的“经常一起购买的商品”版块。</a:t>
            </a:r>
          </a:p>
        </p:txBody>
      </p:sp>
      <p:pic>
        <p:nvPicPr>
          <p:cNvPr id="28" name="图片 27"/>
          <p:cNvPicPr/>
          <p:nvPr/>
        </p:nvPicPr>
        <p:blipFill>
          <a:blip r:embed="rId3">
            <a:extLst>
              <a:ext uri="{28A0092B-C50C-407E-A947-70E740481C1C}">
                <a14:useLocalDpi xmlns:a14="http://schemas.microsoft.com/office/drawing/2010/main" val="0"/>
              </a:ext>
            </a:extLst>
          </a:blip>
          <a:srcRect/>
          <a:stretch>
            <a:fillRect/>
          </a:stretch>
        </p:blipFill>
        <p:spPr bwMode="auto">
          <a:xfrm>
            <a:off x="2071963" y="3497966"/>
            <a:ext cx="8232997" cy="2303884"/>
          </a:xfrm>
          <a:prstGeom prst="rect">
            <a:avLst/>
          </a:prstGeom>
          <a:noFill/>
          <a:ln>
            <a:noFill/>
          </a:ln>
        </p:spPr>
      </p:pic>
    </p:spTree>
    <p:extLst>
      <p:ext uri="{BB962C8B-B14F-4D97-AF65-F5344CB8AC3E}">
        <p14:creationId xmlns:p14="http://schemas.microsoft.com/office/powerpoint/2010/main" val="41488794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23" name="组合 22"/>
          <p:cNvGrpSpPr/>
          <p:nvPr/>
        </p:nvGrpSpPr>
        <p:grpSpPr>
          <a:xfrm>
            <a:off x="1045025" y="981522"/>
            <a:ext cx="4114077"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基于用户的协同过滤算法</a:t>
              </a: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25135" y="1773610"/>
            <a:ext cx="10326655" cy="1938992"/>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例如，小明在当当网上买过《明朝那些事儿》这本书以后，当当网站会找到与小明喜爱程度相似的其他用户小刚和小兰，之后将小刚和小兰购买过的物品推荐给小明。</a:t>
            </a:r>
          </a:p>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基于用户的协同过滤算法</a:t>
            </a:r>
            <a:r>
              <a:rPr lang="zh-CN" altLang="en-US" sz="2000">
                <a:solidFill>
                  <a:srgbClr val="595959"/>
                </a:solidFill>
                <a:latin typeface="微软雅黑" panose="020B0503020204020204" pitchFamily="34" charset="-122"/>
                <a:ea typeface="微软雅黑" panose="020B0503020204020204" pitchFamily="34" charset="-122"/>
              </a:rPr>
              <a:t>的应用是当当网图书详情页上的“购买此商品的顾客还购买过”版块。</a:t>
            </a:r>
          </a:p>
        </p:txBody>
      </p:sp>
      <p:pic>
        <p:nvPicPr>
          <p:cNvPr id="10" name="图片 9"/>
          <p:cNvPicPr/>
          <p:nvPr/>
        </p:nvPicPr>
        <p:blipFill>
          <a:blip r:embed="rId3">
            <a:extLst>
              <a:ext uri="{28A0092B-C50C-407E-A947-70E740481C1C}">
                <a14:useLocalDpi xmlns:a14="http://schemas.microsoft.com/office/drawing/2010/main" val="0"/>
              </a:ext>
            </a:extLst>
          </a:blip>
          <a:srcRect/>
          <a:stretch>
            <a:fillRect/>
          </a:stretch>
        </p:blipFill>
        <p:spPr bwMode="auto">
          <a:xfrm>
            <a:off x="3296695" y="3501802"/>
            <a:ext cx="5783533" cy="3086075"/>
          </a:xfrm>
          <a:prstGeom prst="rect">
            <a:avLst/>
          </a:prstGeom>
          <a:noFill/>
          <a:ln>
            <a:noFill/>
          </a:ln>
        </p:spPr>
      </p:pic>
    </p:spTree>
    <p:extLst>
      <p:ext uri="{BB962C8B-B14F-4D97-AF65-F5344CB8AC3E}">
        <p14:creationId xmlns:p14="http://schemas.microsoft.com/office/powerpoint/2010/main" val="14269712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4871070" y="2637706"/>
            <a:ext cx="6048672" cy="1938992"/>
          </a:xfrm>
          <a:prstGeom prst="rect">
            <a:avLst/>
          </a:prstGeom>
        </p:spPr>
        <p:txBody>
          <a:bodyPr wrap="square">
            <a:spAutoFit/>
          </a:bodyPr>
          <a:lstStyle/>
          <a:p>
            <a:pPr>
              <a:lnSpc>
                <a:spcPct val="150000"/>
              </a:lnSpc>
            </a:pPr>
            <a:r>
              <a:rPr lang="zh-CN" altLang="zh-CN" sz="2000">
                <a:solidFill>
                  <a:srgbClr val="595959"/>
                </a:solidFill>
                <a:latin typeface="微软雅黑" panose="020B0503020204020204" pitchFamily="34" charset="-122"/>
                <a:ea typeface="微软雅黑" panose="020B0503020204020204" pitchFamily="34" charset="-122"/>
              </a:rPr>
              <a:t>无论我们是基于物品的协同过滤算法给用户推荐，还是基于用户的协同过滤算法给用户推荐，都围绕着一个核心的功能，即计算</a:t>
            </a:r>
            <a:r>
              <a:rPr lang="zh-CN" altLang="zh-CN" sz="2000">
                <a:solidFill>
                  <a:srgbClr val="0075CC"/>
                </a:solidFill>
                <a:latin typeface="微软雅黑" panose="020B0503020204020204" pitchFamily="34" charset="-122"/>
                <a:ea typeface="微软雅黑" panose="020B0503020204020204" pitchFamily="34" charset="-122"/>
              </a:rPr>
              <a:t>物品</a:t>
            </a:r>
            <a:r>
              <a:rPr lang="zh-CN" altLang="zh-CN" sz="2000">
                <a:solidFill>
                  <a:srgbClr val="595959"/>
                </a:solidFill>
                <a:latin typeface="微软雅黑" panose="020B0503020204020204" pitchFamily="34" charset="-122"/>
                <a:ea typeface="微软雅黑" panose="020B0503020204020204" pitchFamily="34" charset="-122"/>
              </a:rPr>
              <a:t>与</a:t>
            </a:r>
            <a:r>
              <a:rPr lang="zh-CN" altLang="zh-CN" sz="2000">
                <a:solidFill>
                  <a:srgbClr val="0075CC"/>
                </a:solidFill>
                <a:latin typeface="微软雅黑" panose="020B0503020204020204" pitchFamily="34" charset="-122"/>
                <a:ea typeface="微软雅黑" panose="020B0503020204020204" pitchFamily="34" charset="-122"/>
              </a:rPr>
              <a:t>物品</a:t>
            </a:r>
            <a:r>
              <a:rPr lang="zh-CN" altLang="zh-CN" sz="2000">
                <a:solidFill>
                  <a:srgbClr val="595959"/>
                </a:solidFill>
                <a:latin typeface="微软雅黑" panose="020B0503020204020204" pitchFamily="34" charset="-122"/>
                <a:ea typeface="微软雅黑" panose="020B0503020204020204" pitchFamily="34" charset="-122"/>
              </a:rPr>
              <a:t>或</a:t>
            </a:r>
            <a:r>
              <a:rPr lang="zh-CN" altLang="zh-CN" sz="2000">
                <a:solidFill>
                  <a:srgbClr val="0075CC"/>
                </a:solidFill>
                <a:latin typeface="微软雅黑" panose="020B0503020204020204" pitchFamily="34" charset="-122"/>
                <a:ea typeface="微软雅黑" panose="020B0503020204020204" pitchFamily="34" charset="-122"/>
              </a:rPr>
              <a:t>用户</a:t>
            </a:r>
            <a:r>
              <a:rPr lang="zh-CN" altLang="zh-CN" sz="2000">
                <a:solidFill>
                  <a:srgbClr val="595959"/>
                </a:solidFill>
                <a:latin typeface="微软雅黑" panose="020B0503020204020204" pitchFamily="34" charset="-122"/>
                <a:ea typeface="微软雅黑" panose="020B0503020204020204" pitchFamily="34" charset="-122"/>
              </a:rPr>
              <a:t>与</a:t>
            </a:r>
            <a:r>
              <a:rPr lang="zh-CN" altLang="zh-CN" sz="2000">
                <a:solidFill>
                  <a:srgbClr val="0075CC"/>
                </a:solidFill>
                <a:latin typeface="微软雅黑" panose="020B0503020204020204" pitchFamily="34" charset="-122"/>
                <a:ea typeface="微软雅黑" panose="020B0503020204020204" pitchFamily="34" charset="-122"/>
              </a:rPr>
              <a:t>用户</a:t>
            </a:r>
            <a:r>
              <a:rPr lang="zh-CN" altLang="zh-CN" sz="2000">
                <a:solidFill>
                  <a:srgbClr val="595959"/>
                </a:solidFill>
                <a:latin typeface="微软雅黑" panose="020B0503020204020204" pitchFamily="34" charset="-122"/>
                <a:ea typeface="微软雅黑" panose="020B0503020204020204" pitchFamily="34" charset="-122"/>
              </a:rPr>
              <a:t>之间的</a:t>
            </a:r>
            <a:r>
              <a:rPr lang="zh-CN" altLang="zh-CN" sz="2000">
                <a:solidFill>
                  <a:srgbClr val="0075CC"/>
                </a:solidFill>
                <a:latin typeface="微软雅黑" panose="020B0503020204020204" pitchFamily="34" charset="-122"/>
                <a:ea typeface="微软雅黑" panose="020B0503020204020204" pitchFamily="34" charset="-122"/>
              </a:rPr>
              <a:t>相似度</a:t>
            </a:r>
            <a:r>
              <a:rPr lang="zh-CN" altLang="zh-CN" sz="2000">
                <a:solidFill>
                  <a:srgbClr val="595959"/>
                </a:solidFill>
                <a:latin typeface="微软雅黑" panose="020B0503020204020204" pitchFamily="34" charset="-122"/>
                <a:ea typeface="微软雅黑" panose="020B0503020204020204" pitchFamily="34" charset="-122"/>
              </a:rPr>
              <a:t>。</a:t>
            </a:r>
          </a:p>
        </p:txBody>
      </p:sp>
      <p:pic>
        <p:nvPicPr>
          <p:cNvPr id="11" name="图片 10"/>
          <p:cNvPicPr>
            <a:picLocks noChangeAspect="1"/>
          </p:cNvPicPr>
          <p:nvPr/>
        </p:nvPicPr>
        <p:blipFill>
          <a:blip r:embed="rId3"/>
          <a:stretch>
            <a:fillRect/>
          </a:stretch>
        </p:blipFill>
        <p:spPr>
          <a:xfrm>
            <a:off x="910630" y="1989634"/>
            <a:ext cx="2995709" cy="3229748"/>
          </a:xfrm>
          <a:prstGeom prst="rect">
            <a:avLst/>
          </a:prstGeom>
        </p:spPr>
      </p:pic>
    </p:spTree>
    <p:extLst>
      <p:ext uri="{BB962C8B-B14F-4D97-AF65-F5344CB8AC3E}">
        <p14:creationId xmlns:p14="http://schemas.microsoft.com/office/powerpoint/2010/main" val="204647152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357786"/>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了解</a:t>
            </a:r>
            <a:r>
              <a:rPr lang="zh-CN" altLang="en-US" sz="2000">
                <a:solidFill>
                  <a:srgbClr val="0075CC"/>
                </a:solidFill>
                <a:latin typeface="微软雅黑" panose="020B0503020204020204" pitchFamily="34" charset="-122"/>
                <a:ea typeface="微软雅黑" panose="020B0503020204020204" pitchFamily="34" charset="-122"/>
              </a:rPr>
              <a:t>用户注册功能的</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rPr>
              <a:t>逻辑，能够说出用户注册的实现逻辑</a:t>
            </a:r>
            <a:endParaRPr 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582699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协同过滤算法</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4799062" y="1738869"/>
            <a:ext cx="6048672" cy="3785652"/>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常用的求</a:t>
            </a:r>
            <a:r>
              <a:rPr lang="zh-CN" altLang="en-US" sz="2000">
                <a:solidFill>
                  <a:srgbClr val="0075CC"/>
                </a:solidFill>
                <a:latin typeface="微软雅黑" panose="020B0503020204020204" pitchFamily="34" charset="-122"/>
                <a:ea typeface="微软雅黑" panose="020B0503020204020204" pitchFamily="34" charset="-122"/>
              </a:rPr>
              <a:t>相似度</a:t>
            </a:r>
            <a:r>
              <a:rPr lang="zh-CN" altLang="en-US" sz="2000">
                <a:solidFill>
                  <a:srgbClr val="595959"/>
                </a:solidFill>
                <a:latin typeface="微软雅黑" panose="020B0503020204020204" pitchFamily="34" charset="-122"/>
                <a:ea typeface="微软雅黑" panose="020B0503020204020204" pitchFamily="34" charset="-122"/>
              </a:rPr>
              <a:t>的</a:t>
            </a:r>
            <a:r>
              <a:rPr lang="zh-CN" altLang="en-US" sz="2000">
                <a:solidFill>
                  <a:srgbClr val="0075CC"/>
                </a:solidFill>
                <a:latin typeface="微软雅黑" panose="020B0503020204020204" pitchFamily="34" charset="-122"/>
                <a:ea typeface="微软雅黑" panose="020B0503020204020204" pitchFamily="34" charset="-122"/>
              </a:rPr>
              <a:t>度量方法</a:t>
            </a:r>
            <a:r>
              <a:rPr lang="zh-CN" altLang="en-US" sz="2000">
                <a:solidFill>
                  <a:srgbClr val="595959"/>
                </a:solidFill>
                <a:latin typeface="微软雅黑" panose="020B0503020204020204" pitchFamily="34" charset="-122"/>
                <a:ea typeface="微软雅黑" panose="020B0503020204020204" pitchFamily="34" charset="-122"/>
              </a:rPr>
              <a:t>有杰卡德系数、余弦相似度、</a:t>
            </a:r>
            <a:r>
              <a:rPr lang="zh-CN" altLang="en-US" sz="2000">
                <a:solidFill>
                  <a:srgbClr val="0075CC"/>
                </a:solidFill>
                <a:latin typeface="微软雅黑" panose="020B0503020204020204" pitchFamily="34" charset="-122"/>
                <a:ea typeface="微软雅黑" panose="020B0503020204020204" pitchFamily="34" charset="-122"/>
              </a:rPr>
              <a:t>皮尔逊相关系数</a:t>
            </a:r>
            <a:r>
              <a:rPr lang="zh-CN" altLang="en-US" sz="2000">
                <a:solidFill>
                  <a:srgbClr val="595959"/>
                </a:solidFill>
                <a:latin typeface="微软雅黑" panose="020B0503020204020204" pitchFamily="34" charset="-122"/>
                <a:ea typeface="微软雅黑" panose="020B0503020204020204" pitchFamily="34" charset="-122"/>
              </a:rPr>
              <a:t>，其中杰卡德系数用于比较有限样本集之间的相似性与差异性；余弦相似度通过计算两个向量的夹角余弦值来评估它们的相似度，通常被应用于计算文本数据的相似度；</a:t>
            </a:r>
            <a:r>
              <a:rPr lang="zh-CN" altLang="en-US" sz="2000">
                <a:solidFill>
                  <a:srgbClr val="0075CC"/>
                </a:solidFill>
                <a:latin typeface="微软雅黑" panose="020B0503020204020204" pitchFamily="34" charset="-122"/>
                <a:ea typeface="微软雅黑" panose="020B0503020204020204" pitchFamily="34" charset="-122"/>
              </a:rPr>
              <a:t>皮尔逊相关系数</a:t>
            </a:r>
            <a:r>
              <a:rPr lang="zh-CN" altLang="en-US" sz="2000">
                <a:solidFill>
                  <a:srgbClr val="595959"/>
                </a:solidFill>
                <a:latin typeface="微软雅黑" panose="020B0503020204020204" pitchFamily="34" charset="-122"/>
                <a:ea typeface="微软雅黑" panose="020B0503020204020204" pitchFamily="34" charset="-122"/>
              </a:rPr>
              <a:t>用于</a:t>
            </a:r>
            <a:r>
              <a:rPr lang="zh-CN" altLang="en-US" sz="2000">
                <a:solidFill>
                  <a:srgbClr val="0075CC"/>
                </a:solidFill>
                <a:latin typeface="微软雅黑" panose="020B0503020204020204" pitchFamily="34" charset="-122"/>
                <a:ea typeface="微软雅黑" panose="020B0503020204020204" pitchFamily="34" charset="-122"/>
              </a:rPr>
              <a:t>计算两个定距变量间联系的紧密程度</a:t>
            </a:r>
            <a:r>
              <a:rPr lang="zh-CN" altLang="en-US" sz="20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本项目将</a:t>
            </a:r>
            <a:r>
              <a:rPr lang="zh-CN" altLang="en-US" sz="2000">
                <a:solidFill>
                  <a:srgbClr val="0075CC"/>
                </a:solidFill>
                <a:latin typeface="微软雅黑" panose="020B0503020204020204" pitchFamily="34" charset="-122"/>
                <a:ea typeface="微软雅黑" panose="020B0503020204020204" pitchFamily="34" charset="-122"/>
              </a:rPr>
              <a:t>基于用户的协同过滤算法</a:t>
            </a:r>
            <a:r>
              <a:rPr lang="zh-CN" altLang="en-US" sz="2000">
                <a:solidFill>
                  <a:srgbClr val="595959"/>
                </a:solidFill>
                <a:latin typeface="微软雅黑" panose="020B0503020204020204" pitchFamily="34" charset="-122"/>
                <a:ea typeface="微软雅黑" panose="020B0503020204020204" pitchFamily="34" charset="-122"/>
              </a:rPr>
              <a:t>给用户推荐房源，并使用</a:t>
            </a:r>
            <a:r>
              <a:rPr lang="zh-CN" altLang="en-US" sz="2000">
                <a:solidFill>
                  <a:srgbClr val="0075CC"/>
                </a:solidFill>
                <a:latin typeface="微软雅黑" panose="020B0503020204020204" pitchFamily="34" charset="-122"/>
                <a:ea typeface="微软雅黑" panose="020B0503020204020204" pitchFamily="34" charset="-122"/>
              </a:rPr>
              <a:t>皮尔逊相关系数</a:t>
            </a:r>
            <a:r>
              <a:rPr lang="zh-CN" altLang="en-US" sz="2000">
                <a:solidFill>
                  <a:srgbClr val="595959"/>
                </a:solidFill>
                <a:latin typeface="微软雅黑" panose="020B0503020204020204" pitchFamily="34" charset="-122"/>
                <a:ea typeface="微软雅黑" panose="020B0503020204020204" pitchFamily="34" charset="-122"/>
              </a:rPr>
              <a:t>计算用户与用户之间的相似度。</a:t>
            </a:r>
          </a:p>
        </p:txBody>
      </p:sp>
      <p:pic>
        <p:nvPicPr>
          <p:cNvPr id="11" name="图片 10"/>
          <p:cNvPicPr>
            <a:picLocks noChangeAspect="1"/>
          </p:cNvPicPr>
          <p:nvPr/>
        </p:nvPicPr>
        <p:blipFill>
          <a:blip r:embed="rId3"/>
          <a:stretch>
            <a:fillRect/>
          </a:stretch>
        </p:blipFill>
        <p:spPr>
          <a:xfrm>
            <a:off x="910630" y="1989634"/>
            <a:ext cx="2995709" cy="3229748"/>
          </a:xfrm>
          <a:prstGeom prst="rect">
            <a:avLst/>
          </a:prstGeom>
        </p:spPr>
      </p:pic>
    </p:spTree>
    <p:extLst>
      <p:ext uri="{BB962C8B-B14F-4D97-AF65-F5344CB8AC3E}">
        <p14:creationId xmlns:p14="http://schemas.microsoft.com/office/powerpoint/2010/main" val="30786466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26770"/>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2000">
                <a:solidFill>
                  <a:srgbClr val="0075CC"/>
                </a:solidFill>
                <a:latin typeface="微软雅黑" panose="020B0503020204020204" pitchFamily="34" charset="-122"/>
                <a:ea typeface="微软雅黑" panose="020B0503020204020204" pitchFamily="34" charset="-122"/>
                <a:sym typeface="字魂58号-创中黑" panose="00000500000000000000" pitchFamily="2" charset="-122"/>
              </a:rPr>
              <a:t>皮尔逊相关系数</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，能够结合皮尔逊相关系数的值说出相关性</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皮尔逊相关系数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634542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871070" y="2637706"/>
            <a:ext cx="6048672" cy="2400657"/>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在统计学中，</a:t>
            </a:r>
            <a:r>
              <a:rPr lang="zh-CN" altLang="en-US" sz="2000">
                <a:solidFill>
                  <a:srgbClr val="0075CC"/>
                </a:solidFill>
                <a:latin typeface="微软雅黑" panose="020B0503020204020204" pitchFamily="34" charset="-122"/>
                <a:ea typeface="微软雅黑" panose="020B0503020204020204" pitchFamily="34" charset="-122"/>
              </a:rPr>
              <a:t>皮尔逊相关系数</a:t>
            </a:r>
            <a:r>
              <a:rPr lang="zh-CN" altLang="en-US" sz="2000">
                <a:solidFill>
                  <a:srgbClr val="595959"/>
                </a:solidFill>
                <a:latin typeface="微软雅黑" panose="020B0503020204020204" pitchFamily="34" charset="-122"/>
                <a:ea typeface="微软雅黑" panose="020B0503020204020204" pitchFamily="34" charset="-122"/>
              </a:rPr>
              <a:t>又称皮尔逊积矩相关系数，是一种常用的</a:t>
            </a:r>
            <a:r>
              <a:rPr lang="zh-CN" altLang="en-US" sz="2000">
                <a:solidFill>
                  <a:srgbClr val="0075CC"/>
                </a:solidFill>
                <a:latin typeface="微软雅黑" panose="020B0503020204020204" pitchFamily="34" charset="-122"/>
                <a:ea typeface="微软雅黑" panose="020B0503020204020204" pitchFamily="34" charset="-122"/>
              </a:rPr>
              <a:t>线性相关系数</a:t>
            </a:r>
            <a:r>
              <a:rPr lang="zh-CN" altLang="en-US" sz="2000">
                <a:solidFill>
                  <a:srgbClr val="595959"/>
                </a:solidFill>
                <a:latin typeface="微软雅黑" panose="020B0503020204020204" pitchFamily="34" charset="-122"/>
                <a:ea typeface="微软雅黑" panose="020B0503020204020204" pitchFamily="34" charset="-122"/>
              </a:rPr>
              <a:t>，用于</a:t>
            </a:r>
            <a:r>
              <a:rPr lang="zh-CN" altLang="en-US" sz="2000">
                <a:solidFill>
                  <a:srgbClr val="0075CC"/>
                </a:solidFill>
                <a:latin typeface="微软雅黑" panose="020B0503020204020204" pitchFamily="34" charset="-122"/>
                <a:ea typeface="微软雅黑" panose="020B0503020204020204" pitchFamily="34" charset="-122"/>
              </a:rPr>
              <a:t>度量两个变量</a:t>
            </a:r>
            <a:r>
              <a:rPr lang="en-US" altLang="zh-CN" sz="2000">
                <a:solidFill>
                  <a:srgbClr val="0075CC"/>
                </a:solidFill>
                <a:latin typeface="微软雅黑" panose="020B0503020204020204" pitchFamily="34" charset="-122"/>
                <a:ea typeface="微软雅黑" panose="020B0503020204020204" pitchFamily="34" charset="-122"/>
              </a:rPr>
              <a:t>X</a:t>
            </a:r>
            <a:r>
              <a:rPr lang="zh-CN" altLang="en-US" sz="2000">
                <a:solidFill>
                  <a:srgbClr val="595959"/>
                </a:solidFill>
                <a:latin typeface="微软雅黑" panose="020B0503020204020204" pitchFamily="34" charset="-122"/>
                <a:ea typeface="微软雅黑" panose="020B0503020204020204" pitchFamily="34" charset="-122"/>
              </a:rPr>
              <a:t>和</a:t>
            </a:r>
            <a:r>
              <a:rPr lang="en-US" altLang="zh-CN" sz="2000">
                <a:solidFill>
                  <a:srgbClr val="0075CC"/>
                </a:solidFill>
                <a:latin typeface="微软雅黑" panose="020B0503020204020204" pitchFamily="34" charset="-122"/>
                <a:ea typeface="微软雅黑" panose="020B0503020204020204" pitchFamily="34" charset="-122"/>
              </a:rPr>
              <a:t>Y</a:t>
            </a:r>
            <a:r>
              <a:rPr lang="zh-CN" altLang="en-US" sz="2000">
                <a:solidFill>
                  <a:srgbClr val="595959"/>
                </a:solidFill>
                <a:latin typeface="微软雅黑" panose="020B0503020204020204" pitchFamily="34" charset="-122"/>
                <a:ea typeface="微软雅黑" panose="020B0503020204020204" pitchFamily="34" charset="-122"/>
              </a:rPr>
              <a:t>之间的</a:t>
            </a:r>
            <a:r>
              <a:rPr lang="zh-CN" altLang="en-US" sz="2000">
                <a:solidFill>
                  <a:srgbClr val="0075CC"/>
                </a:solidFill>
                <a:latin typeface="微软雅黑" panose="020B0503020204020204" pitchFamily="34" charset="-122"/>
                <a:ea typeface="微软雅黑" panose="020B0503020204020204" pitchFamily="34" charset="-122"/>
              </a:rPr>
              <a:t>线性相关程度</a:t>
            </a:r>
            <a:r>
              <a:rPr lang="zh-CN" altLang="en-US" sz="2000">
                <a:solidFill>
                  <a:srgbClr val="595959"/>
                </a:solidFill>
                <a:latin typeface="微软雅黑" panose="020B0503020204020204" pitchFamily="34" charset="-122"/>
                <a:ea typeface="微软雅黑" panose="020B0503020204020204" pitchFamily="34" charset="-122"/>
              </a:rPr>
              <a:t>，程度值介于</a:t>
            </a:r>
            <a:r>
              <a:rPr lang="en-US" altLang="zh-CN" sz="2000">
                <a:solidFill>
                  <a:srgbClr val="0075CC"/>
                </a:solidFill>
                <a:latin typeface="微软雅黑" panose="020B0503020204020204" pitchFamily="34" charset="-122"/>
                <a:ea typeface="微软雅黑" panose="020B0503020204020204" pitchFamily="34" charset="-122"/>
              </a:rPr>
              <a:t>-1</a:t>
            </a:r>
            <a:r>
              <a:rPr lang="zh-CN" altLang="en-US" sz="2000">
                <a:solidFill>
                  <a:srgbClr val="0075CC"/>
                </a:solidFill>
                <a:latin typeface="微软雅黑" panose="020B0503020204020204" pitchFamily="34" charset="-122"/>
                <a:ea typeface="微软雅黑" panose="020B0503020204020204" pitchFamily="34" charset="-122"/>
              </a:rPr>
              <a:t>与</a:t>
            </a:r>
            <a:r>
              <a:rPr lang="en-US" altLang="zh-CN" sz="2000">
                <a:solidFill>
                  <a:srgbClr val="0075CC"/>
                </a:solidFill>
                <a:latin typeface="微软雅黑" panose="020B0503020204020204" pitchFamily="34" charset="-122"/>
                <a:ea typeface="微软雅黑" panose="020B0503020204020204" pitchFamily="34" charset="-122"/>
              </a:rPr>
              <a:t>1</a:t>
            </a:r>
            <a:r>
              <a:rPr lang="zh-CN" altLang="en-US" sz="2000">
                <a:solidFill>
                  <a:srgbClr val="595959"/>
                </a:solidFill>
                <a:latin typeface="微软雅黑" panose="020B0503020204020204" pitchFamily="34" charset="-122"/>
                <a:ea typeface="微软雅黑" panose="020B0503020204020204" pitchFamily="34" charset="-122"/>
              </a:rPr>
              <a:t>之间。皮尔逊相关系数等于</a:t>
            </a:r>
            <a:r>
              <a:rPr lang="zh-CN" altLang="en-US" sz="2000">
                <a:solidFill>
                  <a:srgbClr val="0075CC"/>
                </a:solidFill>
                <a:latin typeface="微软雅黑" panose="020B0503020204020204" pitchFamily="34" charset="-122"/>
                <a:ea typeface="微软雅黑" panose="020B0503020204020204" pitchFamily="34" charset="-122"/>
              </a:rPr>
              <a:t>两个变量协方差除于两个变量的标准差</a:t>
            </a:r>
            <a:r>
              <a:rPr lang="zh-CN" altLang="en-US" sz="2000">
                <a:solidFill>
                  <a:srgbClr val="595959"/>
                </a:solidFill>
                <a:latin typeface="微软雅黑" panose="020B0503020204020204" pitchFamily="34" charset="-122"/>
                <a:ea typeface="微软雅黑" panose="020B0503020204020204" pitchFamily="34" charset="-122"/>
              </a:rPr>
              <a:t>。</a:t>
            </a:r>
            <a:endParaRPr lang="zh-CN" altLang="zh-CN" sz="2000">
              <a:solidFill>
                <a:srgbClr val="595959"/>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910630" y="1989634"/>
            <a:ext cx="2995709" cy="3229748"/>
          </a:xfrm>
          <a:prstGeom prst="rect">
            <a:avLst/>
          </a:prstGeom>
        </p:spPr>
      </p:pic>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皮尔逊相关系数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6457713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25135" y="1053530"/>
            <a:ext cx="2016224" cy="553998"/>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皮尔逊公式一：</a:t>
            </a:r>
            <a:endParaRPr lang="zh-CN" altLang="zh-CN" sz="2000">
              <a:solidFill>
                <a:srgbClr val="595959"/>
              </a:solidFill>
              <a:latin typeface="微软雅黑" panose="020B0503020204020204" pitchFamily="34" charset="-122"/>
              <a:ea typeface="微软雅黑" panose="020B0503020204020204" pitchFamily="34" charset="-122"/>
            </a:endParaRP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10.7.2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皮尔逊相关系数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2" name="矩形 1"/>
              <p:cNvSpPr/>
              <p:nvPr/>
            </p:nvSpPr>
            <p:spPr>
              <a:xfrm>
                <a:off x="1020966" y="1881523"/>
                <a:ext cx="4040785" cy="992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𝑃</m:t>
                          </m:r>
                        </m:e>
                        <m:sub>
                          <m:r>
                            <a:rPr lang="zh-CN" altLang="en-US" sz="1800" i="0">
                              <a:latin typeface="Cambria Math" panose="02040503050406030204" pitchFamily="18" charset="0"/>
                            </a:rPr>
                            <m:t>𝒳𝒴</m:t>
                          </m:r>
                          <m:r>
                            <a:rPr lang="zh-CN" altLang="en-US" sz="1800" i="0">
                              <a:latin typeface="Cambria Math" panose="02040503050406030204" pitchFamily="18" charset="0"/>
                            </a:rPr>
                            <m:t> = </m:t>
                          </m:r>
                        </m:sub>
                      </m:sSub>
                      <m:f>
                        <m:fPr>
                          <m:ctrlPr>
                            <a:rPr lang="zh-CN" altLang="en-US" sz="1800" i="1">
                              <a:latin typeface="Cambria Math" panose="02040503050406030204" pitchFamily="18" charset="0"/>
                            </a:rPr>
                          </m:ctrlPr>
                        </m:fPr>
                        <m:num>
                          <m:nary>
                            <m:naryPr>
                              <m:chr m:val="∑"/>
                              <m:limLoc m:val="subSup"/>
                              <m:ctrlPr>
                                <a:rPr lang="zh-CN" altLang="en-US" sz="1800" i="1">
                                  <a:latin typeface="Cambria Math" panose="02040503050406030204" pitchFamily="18" charset="0"/>
                                </a:rPr>
                              </m:ctrlPr>
                            </m:naryPr>
                            <m:sub>
                              <m:r>
                                <a:rPr lang="zh-CN" altLang="en-US" sz="1800" i="0">
                                  <a:latin typeface="Cambria Math" panose="02040503050406030204" pitchFamily="18" charset="0"/>
                                </a:rPr>
                                <m:t>𝒾</m:t>
                              </m:r>
                              <m:r>
                                <a:rPr lang="zh-CN" altLang="en-US" sz="1800" i="0">
                                  <a:latin typeface="Cambria Math" panose="02040503050406030204" pitchFamily="18" charset="0"/>
                                </a:rPr>
                                <m:t>=1</m:t>
                              </m:r>
                            </m:sub>
                            <m:sup>
                              <m:r>
                                <a:rPr lang="zh-CN" altLang="en-US" sz="1800" i="1">
                                  <a:latin typeface="Cambria Math" panose="02040503050406030204" pitchFamily="18" charset="0"/>
                                </a:rPr>
                                <m:t>𝑛</m:t>
                              </m:r>
                            </m:sup>
                            <m:e>
                              <m:d>
                                <m:dPr>
                                  <m:ctrlPr>
                                    <a:rPr lang="zh-CN" altLang="en-US" sz="1800" i="1">
                                      <a:latin typeface="Cambria Math" panose="02040503050406030204" pitchFamily="18" charset="0"/>
                                    </a:rPr>
                                  </m:ctrlPr>
                                </m:dPr>
                                <m:e>
                                  <m:r>
                                    <a:rPr lang="zh-CN" altLang="en-US" sz="1800" i="1">
                                      <a:latin typeface="Cambria Math" panose="02040503050406030204" pitchFamily="18" charset="0"/>
                                    </a:rPr>
                                    <m:t>𝛸</m:t>
                                  </m:r>
                                  <m:r>
                                    <a:rPr lang="zh-CN" altLang="en-US" sz="1800" i="0">
                                      <a:latin typeface="Cambria Math" panose="02040503050406030204" pitchFamily="18" charset="0"/>
                                    </a:rPr>
                                    <m:t>𝒾</m:t>
                                  </m:r>
                                  <m:r>
                                    <a:rPr lang="zh-CN" altLang="en-US" sz="1800" i="0">
                                      <a:latin typeface="Cambria Math" panose="02040503050406030204" pitchFamily="18" charset="0"/>
                                    </a:rPr>
                                    <m:t>−</m:t>
                                  </m:r>
                                  <m:acc>
                                    <m:accPr>
                                      <m:chr m:val="̅"/>
                                      <m:ctrlPr>
                                        <a:rPr lang="zh-CN" altLang="en-US" sz="1800" i="1">
                                          <a:latin typeface="Cambria Math" panose="02040503050406030204" pitchFamily="18" charset="0"/>
                                        </a:rPr>
                                      </m:ctrlPr>
                                    </m:accPr>
                                    <m:e>
                                      <m:r>
                                        <a:rPr lang="zh-CN" altLang="en-US" sz="1800" i="1">
                                          <a:latin typeface="Cambria Math" panose="02040503050406030204" pitchFamily="18" charset="0"/>
                                        </a:rPr>
                                        <m:t>𝛸</m:t>
                                      </m:r>
                                    </m:e>
                                  </m:acc>
                                  <m:r>
                                    <a:rPr lang="zh-CN" altLang="en-US" sz="1800" i="0">
                                      <a:latin typeface="Cambria Math" panose="02040503050406030204" pitchFamily="18" charset="0"/>
                                    </a:rPr>
                                    <m:t>)(</m:t>
                                  </m:r>
                                  <m:r>
                                    <a:rPr lang="zh-CN" altLang="en-US" sz="1800" i="1">
                                      <a:latin typeface="Cambria Math" panose="02040503050406030204" pitchFamily="18" charset="0"/>
                                    </a:rPr>
                                    <m:t>𝑌</m:t>
                                  </m:r>
                                  <m:r>
                                    <a:rPr lang="zh-CN" altLang="en-US" sz="1800" i="0">
                                      <a:latin typeface="Cambria Math" panose="02040503050406030204" pitchFamily="18" charset="0"/>
                                    </a:rPr>
                                    <m:t>𝒾</m:t>
                                  </m:r>
                                  <m:r>
                                    <a:rPr lang="zh-CN" altLang="en-US" sz="1800" i="0">
                                      <a:latin typeface="Cambria Math" panose="02040503050406030204" pitchFamily="18" charset="0"/>
                                    </a:rPr>
                                    <m:t>− </m:t>
                                  </m:r>
                                  <m:acc>
                                    <m:accPr>
                                      <m:chr m:val="̅"/>
                                      <m:ctrlPr>
                                        <a:rPr lang="zh-CN" altLang="en-US" sz="1800" i="1">
                                          <a:latin typeface="Cambria Math" panose="02040503050406030204" pitchFamily="18" charset="0"/>
                                        </a:rPr>
                                      </m:ctrlPr>
                                    </m:accPr>
                                    <m:e>
                                      <m:r>
                                        <a:rPr lang="zh-CN" altLang="en-US" sz="1800" i="1">
                                          <a:latin typeface="Cambria Math" panose="02040503050406030204" pitchFamily="18" charset="0"/>
                                        </a:rPr>
                                        <m:t>𝑌</m:t>
                                      </m:r>
                                    </m:e>
                                  </m:acc>
                                </m:e>
                              </m:d>
                            </m:e>
                          </m:nary>
                        </m:num>
                        <m:den>
                          <m:rad>
                            <m:radPr>
                              <m:degHide m:val="on"/>
                              <m:ctrlPr>
                                <a:rPr lang="zh-CN" altLang="en-US" sz="1800" i="1">
                                  <a:latin typeface="Cambria Math" panose="02040503050406030204" pitchFamily="18" charset="0"/>
                                </a:rPr>
                              </m:ctrlPr>
                            </m:radPr>
                            <m:deg/>
                            <m:e>
                              <m:nary>
                                <m:naryPr>
                                  <m:chr m:val="∑"/>
                                  <m:limLoc m:val="subSup"/>
                                  <m:ctrlPr>
                                    <a:rPr lang="zh-CN" altLang="en-US" sz="1800" i="1">
                                      <a:latin typeface="Cambria Math" panose="02040503050406030204" pitchFamily="18" charset="0"/>
                                    </a:rPr>
                                  </m:ctrlPr>
                                </m:naryPr>
                                <m:sub>
                                  <m:r>
                                    <a:rPr lang="zh-CN" altLang="en-US" sz="1800" i="0">
                                      <a:latin typeface="Cambria Math" panose="02040503050406030204" pitchFamily="18" charset="0"/>
                                    </a:rPr>
                                    <m:t>𝒾</m:t>
                                  </m:r>
                                  <m:r>
                                    <a:rPr lang="zh-CN" altLang="en-US" sz="1800" i="0">
                                      <a:latin typeface="Cambria Math" panose="02040503050406030204" pitchFamily="18" charset="0"/>
                                    </a:rPr>
                                    <m:t>=1</m:t>
                                  </m:r>
                                </m:sub>
                                <m:sup>
                                  <m:r>
                                    <a:rPr lang="zh-CN" altLang="en-US" sz="1800" i="1">
                                      <a:latin typeface="Cambria Math" panose="02040503050406030204" pitchFamily="18" charset="0"/>
                                    </a:rPr>
                                    <m:t>𝑛</m:t>
                                  </m:r>
                                </m:sup>
                                <m:e>
                                  <m:sSup>
                                    <m:sSupPr>
                                      <m:ctrlPr>
                                        <a:rPr lang="zh-CN" altLang="en-US" sz="1800" i="1">
                                          <a:latin typeface="Cambria Math" panose="02040503050406030204" pitchFamily="18" charset="0"/>
                                        </a:rPr>
                                      </m:ctrlPr>
                                    </m:sSupPr>
                                    <m:e>
                                      <m:d>
                                        <m:dPr>
                                          <m:ctrlPr>
                                            <a:rPr lang="zh-CN" altLang="en-US" sz="1800" i="1">
                                              <a:latin typeface="Cambria Math" panose="02040503050406030204" pitchFamily="18" charset="0"/>
                                            </a:rPr>
                                          </m:ctrlPr>
                                        </m:dPr>
                                        <m:e>
                                          <m:r>
                                            <a:rPr lang="zh-CN" altLang="en-US" sz="1800" i="1">
                                              <a:latin typeface="Cambria Math" panose="02040503050406030204" pitchFamily="18" charset="0"/>
                                            </a:rPr>
                                            <m:t>𝛸</m:t>
                                          </m:r>
                                          <m:r>
                                            <a:rPr lang="zh-CN" altLang="en-US" sz="1800" i="0">
                                              <a:latin typeface="Cambria Math" panose="02040503050406030204" pitchFamily="18" charset="0"/>
                                            </a:rPr>
                                            <m:t>𝒾</m:t>
                                          </m:r>
                                          <m:r>
                                            <a:rPr lang="zh-CN" altLang="en-US" sz="1800" i="0">
                                              <a:latin typeface="Cambria Math" panose="02040503050406030204" pitchFamily="18" charset="0"/>
                                            </a:rPr>
                                            <m:t>−</m:t>
                                          </m:r>
                                          <m:acc>
                                            <m:accPr>
                                              <m:chr m:val="̅"/>
                                              <m:ctrlPr>
                                                <a:rPr lang="zh-CN" altLang="en-US" sz="1800" i="1">
                                                  <a:latin typeface="Cambria Math" panose="02040503050406030204" pitchFamily="18" charset="0"/>
                                                </a:rPr>
                                              </m:ctrlPr>
                                            </m:accPr>
                                            <m:e>
                                              <m:r>
                                                <a:rPr lang="zh-CN" altLang="en-US" sz="1800" i="1">
                                                  <a:latin typeface="Cambria Math" panose="02040503050406030204" pitchFamily="18" charset="0"/>
                                                </a:rPr>
                                                <m:t>𝛸</m:t>
                                              </m:r>
                                            </m:e>
                                          </m:acc>
                                        </m:e>
                                      </m:d>
                                    </m:e>
                                    <m:sup>
                                      <m:r>
                                        <a:rPr lang="zh-CN" altLang="en-US" sz="1800" i="0">
                                          <a:latin typeface="Cambria Math" panose="02040503050406030204" pitchFamily="18" charset="0"/>
                                        </a:rPr>
                                        <m:t>2</m:t>
                                      </m:r>
                                    </m:sup>
                                  </m:sSup>
                                </m:e>
                              </m:nary>
                              <m:nary>
                                <m:naryPr>
                                  <m:chr m:val="∑"/>
                                  <m:limLoc m:val="subSup"/>
                                  <m:ctrlPr>
                                    <a:rPr lang="zh-CN" altLang="en-US" sz="1800" i="1">
                                      <a:latin typeface="Cambria Math" panose="02040503050406030204" pitchFamily="18" charset="0"/>
                                    </a:rPr>
                                  </m:ctrlPr>
                                </m:naryPr>
                                <m:sub>
                                  <m:r>
                                    <a:rPr lang="zh-CN" altLang="en-US" sz="1800" i="0">
                                      <a:latin typeface="Cambria Math" panose="02040503050406030204" pitchFamily="18" charset="0"/>
                                    </a:rPr>
                                    <m:t>𝒾</m:t>
                                  </m:r>
                                  <m:r>
                                    <a:rPr lang="zh-CN" altLang="en-US" sz="1800" i="0">
                                      <a:latin typeface="Cambria Math" panose="02040503050406030204" pitchFamily="18" charset="0"/>
                                    </a:rPr>
                                    <m:t>=1</m:t>
                                  </m:r>
                                </m:sub>
                                <m:sup>
                                  <m:r>
                                    <a:rPr lang="zh-CN" altLang="en-US" sz="1800" i="1">
                                      <a:latin typeface="Cambria Math" panose="02040503050406030204" pitchFamily="18" charset="0"/>
                                    </a:rPr>
                                    <m:t>𝑛</m:t>
                                  </m:r>
                                </m:sup>
                                <m:e>
                                  <m:sSup>
                                    <m:sSupPr>
                                      <m:ctrlPr>
                                        <a:rPr lang="zh-CN" altLang="en-US" sz="1800" i="1">
                                          <a:latin typeface="Cambria Math" panose="02040503050406030204" pitchFamily="18" charset="0"/>
                                        </a:rPr>
                                      </m:ctrlPr>
                                    </m:sSupPr>
                                    <m:e>
                                      <m:d>
                                        <m:dPr>
                                          <m:ctrlPr>
                                            <a:rPr lang="zh-CN" altLang="en-US" sz="1800" i="1">
                                              <a:latin typeface="Cambria Math" panose="02040503050406030204" pitchFamily="18" charset="0"/>
                                            </a:rPr>
                                          </m:ctrlPr>
                                        </m:dPr>
                                        <m:e>
                                          <m:r>
                                            <a:rPr lang="zh-CN" altLang="en-US" sz="1800" i="1">
                                              <a:latin typeface="Cambria Math" panose="02040503050406030204" pitchFamily="18" charset="0"/>
                                            </a:rPr>
                                            <m:t>𝑌</m:t>
                                          </m:r>
                                          <m:r>
                                            <a:rPr lang="zh-CN" altLang="en-US" sz="1800" i="0">
                                              <a:latin typeface="Cambria Math" panose="02040503050406030204" pitchFamily="18" charset="0"/>
                                            </a:rPr>
                                            <m:t>𝒾</m:t>
                                          </m:r>
                                          <m:r>
                                            <a:rPr lang="zh-CN" altLang="en-US" sz="1800" i="0">
                                              <a:latin typeface="Cambria Math" panose="02040503050406030204" pitchFamily="18" charset="0"/>
                                            </a:rPr>
                                            <m:t>− </m:t>
                                          </m:r>
                                          <m:acc>
                                            <m:accPr>
                                              <m:chr m:val="̅"/>
                                              <m:ctrlPr>
                                                <a:rPr lang="zh-CN" altLang="en-US" sz="1800" i="1">
                                                  <a:latin typeface="Cambria Math" panose="02040503050406030204" pitchFamily="18" charset="0"/>
                                                </a:rPr>
                                              </m:ctrlPr>
                                            </m:accPr>
                                            <m:e>
                                              <m:r>
                                                <a:rPr lang="zh-CN" altLang="en-US" sz="1800" i="1">
                                                  <a:latin typeface="Cambria Math" panose="02040503050406030204" pitchFamily="18" charset="0"/>
                                                </a:rPr>
                                                <m:t>𝑌</m:t>
                                              </m:r>
                                            </m:e>
                                          </m:acc>
                                        </m:e>
                                      </m:d>
                                    </m:e>
                                    <m:sup>
                                      <m:r>
                                        <a:rPr lang="zh-CN" altLang="en-US" sz="1800" i="0">
                                          <a:latin typeface="Cambria Math" panose="02040503050406030204" pitchFamily="18" charset="0"/>
                                        </a:rPr>
                                        <m:t>2</m:t>
                                      </m:r>
                                    </m:sup>
                                  </m:sSup>
                                </m:e>
                              </m:nary>
                            </m:e>
                          </m:rad>
                        </m:den>
                      </m:f>
                    </m:oMath>
                  </m:oMathPara>
                </a14:m>
                <a:endParaRPr lang="zh-CN" altLang="en-US" sz="1800">
                  <a:latin typeface="微软雅黑" panose="020B0503020204020204" pitchFamily="34" charset="-122"/>
                  <a:ea typeface="微软雅黑" panose="020B0503020204020204" pitchFamily="34" charset="-122"/>
                </a:endParaRPr>
              </a:p>
            </p:txBody>
          </p:sp>
        </mc:Choice>
        <mc:Fallback xmlns="">
          <p:sp>
            <p:nvSpPr>
              <p:cNvPr id="2" name="矩形 1"/>
              <p:cNvSpPr>
                <a:spLocks noRot="1" noChangeAspect="1" noMove="1" noResize="1" noEditPoints="1" noAdjustHandles="1" noChangeArrowheads="1" noChangeShapeType="1" noTextEdit="1"/>
              </p:cNvSpPr>
              <p:nvPr/>
            </p:nvSpPr>
            <p:spPr>
              <a:xfrm>
                <a:off x="1020966" y="1881523"/>
                <a:ext cx="4040785" cy="992259"/>
              </a:xfrm>
              <a:prstGeom prst="rect">
                <a:avLst/>
              </a:prstGeom>
              <a:blipFill>
                <a:blip r:embed="rId3"/>
                <a:stretch>
                  <a:fillRect/>
                </a:stretch>
              </a:blipFill>
            </p:spPr>
            <p:txBody>
              <a:bodyPr/>
              <a:lstStyle/>
              <a:p>
                <a:r>
                  <a:rPr lang="zh-CN" altLang="en-US">
                    <a:noFill/>
                  </a:rPr>
                  <a:t> </a:t>
                </a:r>
              </a:p>
            </p:txBody>
          </p:sp>
        </mc:Fallback>
      </mc:AlternateContent>
      <p:sp>
        <p:nvSpPr>
          <p:cNvPr id="6" name="矩形 5"/>
          <p:cNvSpPr/>
          <p:nvPr/>
        </p:nvSpPr>
        <p:spPr>
          <a:xfrm>
            <a:off x="6599262" y="1069875"/>
            <a:ext cx="2016224" cy="553998"/>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皮尔逊公式二：</a:t>
            </a:r>
            <a:endParaRPr lang="zh-CN" altLang="zh-CN" sz="2000">
              <a:solidFill>
                <a:srgbClr val="595959"/>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矩形 2"/>
              <p:cNvSpPr/>
              <p:nvPr/>
            </p:nvSpPr>
            <p:spPr>
              <a:xfrm>
                <a:off x="6599262" y="1701602"/>
                <a:ext cx="4381584" cy="11721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𝑃</m:t>
                          </m:r>
                        </m:e>
                        <m:sub>
                          <m:r>
                            <a:rPr lang="zh-CN" altLang="en-US" sz="1800" i="0">
                              <a:latin typeface="Cambria Math" panose="02040503050406030204" pitchFamily="18" charset="0"/>
                            </a:rPr>
                            <m:t>𝒳𝒴</m:t>
                          </m:r>
                          <m:r>
                            <a:rPr lang="zh-CN" altLang="en-US" sz="1800" i="0">
                              <a:latin typeface="Cambria Math" panose="02040503050406030204" pitchFamily="18" charset="0"/>
                            </a:rPr>
                            <m:t> = </m:t>
                          </m:r>
                        </m:sub>
                      </m:sSub>
                      <m:f>
                        <m:fPr>
                          <m:ctrlPr>
                            <a:rPr lang="zh-CN" altLang="en-US" sz="1800" i="1">
                              <a:latin typeface="Cambria Math" panose="02040503050406030204" pitchFamily="18" charset="0"/>
                            </a:rPr>
                          </m:ctrlPr>
                        </m:fPr>
                        <m:num>
                          <m:nary>
                            <m:naryPr>
                              <m:chr m:val="∑"/>
                              <m:subHide m:val="on"/>
                              <m:supHide m:val="on"/>
                              <m:ctrlPr>
                                <a:rPr lang="zh-CN" altLang="en-US" sz="1800" i="1">
                                  <a:latin typeface="Cambria Math" panose="02040503050406030204" pitchFamily="18" charset="0"/>
                                </a:rPr>
                              </m:ctrlPr>
                            </m:naryPr>
                            <m:sub/>
                            <m:sup/>
                            <m:e>
                              <m:r>
                                <a:rPr lang="zh-CN" altLang="en-US" sz="1800" i="1">
                                  <a:latin typeface="Cambria Math" panose="02040503050406030204" pitchFamily="18" charset="0"/>
                                </a:rPr>
                                <m:t>𝑋𝑌</m:t>
                              </m:r>
                            </m:e>
                          </m:nary>
                          <m:r>
                            <a:rPr lang="zh-CN" altLang="en-US" sz="1800" i="0">
                              <a:latin typeface="Cambria Math" panose="02040503050406030204" pitchFamily="18" charset="0"/>
                            </a:rPr>
                            <m:t>− </m:t>
                          </m:r>
                          <m:f>
                            <m:fPr>
                              <m:ctrlPr>
                                <a:rPr lang="zh-CN" altLang="en-US" sz="1800" i="1">
                                  <a:latin typeface="Cambria Math" panose="02040503050406030204" pitchFamily="18" charset="0"/>
                                </a:rPr>
                              </m:ctrlPr>
                            </m:fPr>
                            <m:num>
                              <m:sSup>
                                <m:sSupPr>
                                  <m:ctrlPr>
                                    <a:rPr lang="zh-CN" altLang="en-US" sz="1800" i="1">
                                      <a:latin typeface="Cambria Math" panose="02040503050406030204" pitchFamily="18" charset="0"/>
                                    </a:rPr>
                                  </m:ctrlPr>
                                </m:sSupPr>
                                <m:e>
                                  <m:r>
                                    <m:rPr>
                                      <m:sty m:val="p"/>
                                    </m:rPr>
                                    <a:rPr lang="zh-CN" altLang="en-US" sz="1800" i="0">
                                      <a:latin typeface="Cambria Math" panose="02040503050406030204" pitchFamily="18" charset="0"/>
                                    </a:rPr>
                                    <m:t>Σ</m:t>
                                  </m:r>
                                </m:e>
                                <m:sup>
                                  <m:r>
                                    <a:rPr lang="zh-CN" altLang="en-US" sz="1800" i="1">
                                      <a:latin typeface="Cambria Math" panose="02040503050406030204" pitchFamily="18" charset="0"/>
                                    </a:rPr>
                                    <m:t>𝑋</m:t>
                                  </m:r>
                                </m:sup>
                              </m:sSup>
                              <m:sSup>
                                <m:sSupPr>
                                  <m:ctrlPr>
                                    <a:rPr lang="zh-CN" altLang="en-US" sz="1800" i="1">
                                      <a:latin typeface="Cambria Math" panose="02040503050406030204" pitchFamily="18" charset="0"/>
                                    </a:rPr>
                                  </m:ctrlPr>
                                </m:sSupPr>
                                <m:e>
                                  <m:r>
                                    <m:rPr>
                                      <m:sty m:val="p"/>
                                    </m:rPr>
                                    <a:rPr lang="zh-CN" altLang="en-US" sz="1800" i="0">
                                      <a:latin typeface="Cambria Math" panose="02040503050406030204" pitchFamily="18" charset="0"/>
                                    </a:rPr>
                                    <m:t>Σ</m:t>
                                  </m:r>
                                </m:e>
                                <m:sup>
                                  <m:r>
                                    <a:rPr lang="zh-CN" altLang="en-US" sz="1800" i="1">
                                      <a:latin typeface="Cambria Math" panose="02040503050406030204" pitchFamily="18" charset="0"/>
                                    </a:rPr>
                                    <m:t>𝑌</m:t>
                                  </m:r>
                                </m:sup>
                              </m:sSup>
                            </m:num>
                            <m:den>
                              <m:r>
                                <a:rPr lang="zh-CN" altLang="en-US" sz="1800" i="1">
                                  <a:latin typeface="Cambria Math" panose="02040503050406030204" pitchFamily="18" charset="0"/>
                                </a:rPr>
                                <m:t>𝑁</m:t>
                              </m:r>
                            </m:den>
                          </m:f>
                        </m:num>
                        <m:den>
                          <m:rad>
                            <m:radPr>
                              <m:degHide m:val="on"/>
                              <m:ctrlPr>
                                <a:rPr lang="zh-CN" altLang="en-US" sz="1800" i="1">
                                  <a:latin typeface="Cambria Math" panose="02040503050406030204" pitchFamily="18" charset="0"/>
                                </a:rPr>
                              </m:ctrlPr>
                            </m:radPr>
                            <m:deg/>
                            <m:e>
                              <m:d>
                                <m:dPr>
                                  <m:ctrlPr>
                                    <a:rPr lang="zh-CN" altLang="en-US" sz="1800" i="1">
                                      <a:latin typeface="Cambria Math" panose="02040503050406030204" pitchFamily="18" charset="0"/>
                                    </a:rPr>
                                  </m:ctrlPr>
                                </m:dPr>
                                <m:e>
                                  <m:nary>
                                    <m:naryPr>
                                      <m:chr m:val="∑"/>
                                      <m:subHide m:val="on"/>
                                      <m:supHide m:val="on"/>
                                      <m:ctrlPr>
                                        <a:rPr lang="zh-CN" altLang="en-US" sz="1800" i="1">
                                          <a:latin typeface="Cambria Math" panose="02040503050406030204" pitchFamily="18" charset="0"/>
                                        </a:rPr>
                                      </m:ctrlPr>
                                    </m:naryPr>
                                    <m:sub/>
                                    <m:sup/>
                                    <m:e>
                                      <m:sSup>
                                        <m:sSupPr>
                                          <m:ctrlPr>
                                            <a:rPr lang="zh-CN" altLang="en-US" sz="1800" i="1">
                                              <a:latin typeface="Cambria Math" panose="02040503050406030204" pitchFamily="18" charset="0"/>
                                            </a:rPr>
                                          </m:ctrlPr>
                                        </m:sSupPr>
                                        <m:e>
                                          <m:r>
                                            <a:rPr lang="zh-CN" altLang="en-US" sz="1800" i="1">
                                              <a:latin typeface="Cambria Math" panose="02040503050406030204" pitchFamily="18" charset="0"/>
                                            </a:rPr>
                                            <m:t>𝑋</m:t>
                                          </m:r>
                                        </m:e>
                                        <m:sup>
                                          <m:r>
                                            <a:rPr lang="zh-CN" altLang="en-US" sz="1800" i="0">
                                              <a:latin typeface="Cambria Math" panose="02040503050406030204" pitchFamily="18" charset="0"/>
                                            </a:rPr>
                                            <m:t>2</m:t>
                                          </m:r>
                                        </m:sup>
                                      </m:sSup>
                                      <m:r>
                                        <a:rPr lang="zh-CN" altLang="en-US" sz="1800" i="0">
                                          <a:latin typeface="Cambria Math" panose="02040503050406030204" pitchFamily="18" charset="0"/>
                                        </a:rPr>
                                        <m:t>−</m:t>
                                      </m:r>
                                    </m:e>
                                  </m:nary>
                                  <m:r>
                                    <a:rPr lang="zh-CN" altLang="en-US" sz="1800" i="0">
                                      <a:latin typeface="Cambria Math" panose="02040503050406030204" pitchFamily="18" charset="0"/>
                                    </a:rPr>
                                    <m:t> </m:t>
                                  </m:r>
                                  <m:f>
                                    <m:fPr>
                                      <m:ctrlPr>
                                        <a:rPr lang="zh-CN" altLang="en-US" sz="1800" i="1">
                                          <a:latin typeface="Cambria Math" panose="02040503050406030204" pitchFamily="18" charset="0"/>
                                        </a:rPr>
                                      </m:ctrlPr>
                                    </m:fPr>
                                    <m:num>
                                      <m:sSup>
                                        <m:sSupPr>
                                          <m:ctrlPr>
                                            <a:rPr lang="zh-CN" altLang="en-US" sz="1800" i="1">
                                              <a:latin typeface="Cambria Math" panose="02040503050406030204" pitchFamily="18" charset="0"/>
                                            </a:rPr>
                                          </m:ctrlPr>
                                        </m:sSupPr>
                                        <m:e>
                                          <m:d>
                                            <m:dPr>
                                              <m:ctrlPr>
                                                <a:rPr lang="zh-CN" altLang="en-US" sz="1800" i="1">
                                                  <a:latin typeface="Cambria Math" panose="02040503050406030204" pitchFamily="18" charset="0"/>
                                                </a:rPr>
                                              </m:ctrlPr>
                                            </m:dPr>
                                            <m:e>
                                              <m:nary>
                                                <m:naryPr>
                                                  <m:chr m:val="∑"/>
                                                  <m:subHide m:val="on"/>
                                                  <m:supHide m:val="on"/>
                                                  <m:ctrlPr>
                                                    <a:rPr lang="zh-CN" altLang="en-US" sz="1800" i="1">
                                                      <a:latin typeface="Cambria Math" panose="02040503050406030204" pitchFamily="18" charset="0"/>
                                                    </a:rPr>
                                                  </m:ctrlPr>
                                                </m:naryPr>
                                                <m:sub/>
                                                <m:sup/>
                                                <m:e>
                                                  <m:r>
                                                    <a:rPr lang="zh-CN" altLang="en-US" sz="1800" i="1">
                                                      <a:latin typeface="Cambria Math" panose="02040503050406030204" pitchFamily="18" charset="0"/>
                                                    </a:rPr>
                                                    <m:t>𝑋</m:t>
                                                  </m:r>
                                                </m:e>
                                              </m:nary>
                                            </m:e>
                                          </m:d>
                                        </m:e>
                                        <m:sup>
                                          <m:r>
                                            <a:rPr lang="zh-CN" altLang="en-US" sz="1800" i="0">
                                              <a:latin typeface="Cambria Math" panose="02040503050406030204" pitchFamily="18" charset="0"/>
                                            </a:rPr>
                                            <m:t>2</m:t>
                                          </m:r>
                                        </m:sup>
                                      </m:sSup>
                                    </m:num>
                                    <m:den>
                                      <m:r>
                                        <a:rPr lang="zh-CN" altLang="en-US" sz="1800" i="1">
                                          <a:latin typeface="Cambria Math" panose="02040503050406030204" pitchFamily="18" charset="0"/>
                                        </a:rPr>
                                        <m:t>𝑁</m:t>
                                      </m:r>
                                    </m:den>
                                  </m:f>
                                  <m:r>
                                    <a:rPr lang="zh-CN" altLang="en-US" sz="1800" i="0">
                                      <a:latin typeface="Cambria Math" panose="02040503050406030204" pitchFamily="18" charset="0"/>
                                    </a:rPr>
                                    <m:t>)(</m:t>
                                  </m:r>
                                  <m:nary>
                                    <m:naryPr>
                                      <m:chr m:val="∑"/>
                                      <m:subHide m:val="on"/>
                                      <m:supHide m:val="on"/>
                                      <m:ctrlPr>
                                        <a:rPr lang="zh-CN" altLang="en-US" sz="1800" i="1">
                                          <a:latin typeface="Cambria Math" panose="02040503050406030204" pitchFamily="18" charset="0"/>
                                        </a:rPr>
                                      </m:ctrlPr>
                                    </m:naryPr>
                                    <m:sub/>
                                    <m:sup/>
                                    <m:e>
                                      <m:sSup>
                                        <m:sSupPr>
                                          <m:ctrlPr>
                                            <a:rPr lang="zh-CN" altLang="en-US" sz="1800" i="1">
                                              <a:latin typeface="Cambria Math" panose="02040503050406030204" pitchFamily="18" charset="0"/>
                                            </a:rPr>
                                          </m:ctrlPr>
                                        </m:sSupPr>
                                        <m:e>
                                          <m:r>
                                            <a:rPr lang="zh-CN" altLang="en-US" sz="1800" i="1">
                                              <a:latin typeface="Cambria Math" panose="02040503050406030204" pitchFamily="18" charset="0"/>
                                            </a:rPr>
                                            <m:t>𝑌</m:t>
                                          </m:r>
                                        </m:e>
                                        <m:sup>
                                          <m:r>
                                            <a:rPr lang="zh-CN" altLang="en-US" sz="1800" i="0">
                                              <a:latin typeface="Cambria Math" panose="02040503050406030204" pitchFamily="18" charset="0"/>
                                            </a:rPr>
                                            <m:t>2</m:t>
                                          </m:r>
                                        </m:sup>
                                      </m:sSup>
                                      <m:r>
                                        <a:rPr lang="zh-CN" altLang="en-US" sz="1800" i="0">
                                          <a:latin typeface="Cambria Math" panose="02040503050406030204" pitchFamily="18" charset="0"/>
                                        </a:rPr>
                                        <m:t>−</m:t>
                                      </m:r>
                                    </m:e>
                                  </m:nary>
                                  <m:r>
                                    <a:rPr lang="zh-CN" altLang="en-US" sz="1800" i="0">
                                      <a:latin typeface="Cambria Math" panose="02040503050406030204" pitchFamily="18" charset="0"/>
                                    </a:rPr>
                                    <m:t> </m:t>
                                  </m:r>
                                  <m:f>
                                    <m:fPr>
                                      <m:ctrlPr>
                                        <a:rPr lang="zh-CN" altLang="en-US" sz="1800" i="1">
                                          <a:latin typeface="Cambria Math" panose="02040503050406030204" pitchFamily="18" charset="0"/>
                                        </a:rPr>
                                      </m:ctrlPr>
                                    </m:fPr>
                                    <m:num>
                                      <m:sSup>
                                        <m:sSupPr>
                                          <m:ctrlPr>
                                            <a:rPr lang="zh-CN" altLang="en-US" sz="1800" i="1">
                                              <a:latin typeface="Cambria Math" panose="02040503050406030204" pitchFamily="18" charset="0"/>
                                            </a:rPr>
                                          </m:ctrlPr>
                                        </m:sSupPr>
                                        <m:e>
                                          <m:d>
                                            <m:dPr>
                                              <m:ctrlPr>
                                                <a:rPr lang="zh-CN" altLang="en-US" sz="1800" i="1">
                                                  <a:latin typeface="Cambria Math" panose="02040503050406030204" pitchFamily="18" charset="0"/>
                                                </a:rPr>
                                              </m:ctrlPr>
                                            </m:dPr>
                                            <m:e>
                                              <m:nary>
                                                <m:naryPr>
                                                  <m:chr m:val="∑"/>
                                                  <m:subHide m:val="on"/>
                                                  <m:supHide m:val="on"/>
                                                  <m:ctrlPr>
                                                    <a:rPr lang="zh-CN" altLang="en-US" sz="1800" i="1">
                                                      <a:latin typeface="Cambria Math" panose="02040503050406030204" pitchFamily="18" charset="0"/>
                                                    </a:rPr>
                                                  </m:ctrlPr>
                                                </m:naryPr>
                                                <m:sub/>
                                                <m:sup/>
                                                <m:e>
                                                  <m:r>
                                                    <a:rPr lang="zh-CN" altLang="en-US" sz="1800" i="1">
                                                      <a:latin typeface="Cambria Math" panose="02040503050406030204" pitchFamily="18" charset="0"/>
                                                    </a:rPr>
                                                    <m:t>𝑌</m:t>
                                                  </m:r>
                                                </m:e>
                                              </m:nary>
                                            </m:e>
                                          </m:d>
                                        </m:e>
                                        <m:sup>
                                          <m:r>
                                            <a:rPr lang="zh-CN" altLang="en-US" sz="1800" i="0">
                                              <a:latin typeface="Cambria Math" panose="02040503050406030204" pitchFamily="18" charset="0"/>
                                            </a:rPr>
                                            <m:t>2</m:t>
                                          </m:r>
                                        </m:sup>
                                      </m:sSup>
                                    </m:num>
                                    <m:den>
                                      <m:r>
                                        <a:rPr lang="zh-CN" altLang="en-US" sz="1800" i="1">
                                          <a:latin typeface="Cambria Math" panose="02040503050406030204" pitchFamily="18" charset="0"/>
                                        </a:rPr>
                                        <m:t>𝑁</m:t>
                                      </m:r>
                                    </m:den>
                                  </m:f>
                                </m:e>
                              </m:d>
                            </m:e>
                          </m:rad>
                        </m:den>
                      </m:f>
                    </m:oMath>
                  </m:oMathPara>
                </a14:m>
                <a:endParaRPr lang="zh-CN" altLang="en-US" sz="1800"/>
              </a:p>
            </p:txBody>
          </p:sp>
        </mc:Choice>
        <mc:Fallback xmlns="">
          <p:sp>
            <p:nvSpPr>
              <p:cNvPr id="3" name="矩形 2"/>
              <p:cNvSpPr>
                <a:spLocks noRot="1" noChangeAspect="1" noMove="1" noResize="1" noEditPoints="1" noAdjustHandles="1" noChangeArrowheads="1" noChangeShapeType="1" noTextEdit="1"/>
              </p:cNvSpPr>
              <p:nvPr/>
            </p:nvSpPr>
            <p:spPr>
              <a:xfrm>
                <a:off x="6599262" y="1701602"/>
                <a:ext cx="4381584" cy="117218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020966" y="3141762"/>
                <a:ext cx="10330824" cy="394210"/>
              </a:xfrm>
              <a:prstGeom prst="rect">
                <a:avLst/>
              </a:prstGeom>
            </p:spPr>
            <p:txBody>
              <a:bodyPr wrap="square">
                <a:spAutoFit/>
              </a:bodyPr>
              <a:lstStyle/>
              <a:p>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𝒳𝒴</m:t>
                        </m:r>
                      </m:sub>
                    </m:sSub>
                  </m:oMath>
                </a14:m>
                <a:r>
                  <a:rPr lang="zh-CN" altLang="zh-CN" sz="1800">
                    <a:latin typeface="微软雅黑" panose="020B0503020204020204" pitchFamily="34" charset="-122"/>
                    <a:ea typeface="微软雅黑" panose="020B0503020204020204" pitchFamily="34" charset="-122"/>
                    <a:cs typeface="Times New Roman" panose="02020603050405020304" pitchFamily="18" charset="0"/>
                  </a:rPr>
                  <a:t>表示皮尔逊相关系数，它的取值范围为</a:t>
                </a:r>
                <a:r>
                  <a:rPr lang="en-US" altLang="zh-CN" sz="1800">
                    <a:solidFill>
                      <a:srgbClr val="0075CC"/>
                    </a:solidFill>
                    <a:latin typeface="微软雅黑" panose="020B0503020204020204" pitchFamily="34" charset="-122"/>
                    <a:ea typeface="微软雅黑" panose="020B0503020204020204" pitchFamily="34" charset="-122"/>
                  </a:rPr>
                  <a:t>-1~1</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，其中</a:t>
                </a:r>
                <a:r>
                  <a:rPr lang="en-US" altLang="zh-CN" sz="1800">
                    <a:solidFill>
                      <a:srgbClr val="0075CC"/>
                    </a:solidFill>
                    <a:latin typeface="微软雅黑" panose="020B0503020204020204" pitchFamily="34" charset="-122"/>
                    <a:ea typeface="微软雅黑" panose="020B0503020204020204" pitchFamily="34" charset="-122"/>
                  </a:rPr>
                  <a:t>-1</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代表</a:t>
                </a:r>
                <a:r>
                  <a:rPr lang="zh-CN" altLang="zh-CN" sz="1800">
                    <a:solidFill>
                      <a:srgbClr val="0075CC"/>
                    </a:solidFill>
                    <a:latin typeface="微软雅黑" panose="020B0503020204020204" pitchFamily="34" charset="-122"/>
                    <a:ea typeface="微软雅黑" panose="020B0503020204020204" pitchFamily="34" charset="-122"/>
                  </a:rPr>
                  <a:t>完全负相关</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a:solidFill>
                      <a:srgbClr val="0075CC"/>
                    </a:solidFill>
                    <a:latin typeface="微软雅黑" panose="020B0503020204020204" pitchFamily="34" charset="-122"/>
                    <a:ea typeface="微软雅黑" panose="020B0503020204020204" pitchFamily="34" charset="-122"/>
                  </a:rPr>
                  <a:t>1</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代表</a:t>
                </a:r>
                <a:r>
                  <a:rPr lang="zh-CN" altLang="zh-CN" sz="1800">
                    <a:solidFill>
                      <a:srgbClr val="0075CC"/>
                    </a:solidFill>
                    <a:latin typeface="微软雅黑" panose="020B0503020204020204" pitchFamily="34" charset="-122"/>
                    <a:ea typeface="微软雅黑" panose="020B0503020204020204" pitchFamily="34" charset="-122"/>
                  </a:rPr>
                  <a:t>完全正相关</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800">
                  <a:latin typeface="微软雅黑" panose="020B0503020204020204" pitchFamily="34" charset="-122"/>
                  <a:ea typeface="微软雅黑" panose="020B0503020204020204" pitchFamily="34" charset="-122"/>
                </a:endParaRPr>
              </a:p>
            </p:txBody>
          </p:sp>
        </mc:Choice>
        <mc:Fallback xmlns="">
          <p:sp>
            <p:nvSpPr>
              <p:cNvPr id="4" name="矩形 3"/>
              <p:cNvSpPr>
                <a:spLocks noRot="1" noChangeAspect="1" noMove="1" noResize="1" noEditPoints="1" noAdjustHandles="1" noChangeArrowheads="1" noChangeShapeType="1" noTextEdit="1"/>
              </p:cNvSpPr>
              <p:nvPr/>
            </p:nvSpPr>
            <p:spPr>
              <a:xfrm>
                <a:off x="1020966" y="3141762"/>
                <a:ext cx="10330824" cy="394210"/>
              </a:xfrm>
              <a:prstGeom prst="rect">
                <a:avLst/>
              </a:prstGeom>
              <a:blipFill>
                <a:blip r:embed="rId5"/>
                <a:stretch>
                  <a:fillRect t="-7692" b="-16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45818" y="3645818"/>
                <a:ext cx="10081120" cy="2175211"/>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
                </a:pP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若</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𝒳𝒴</m:t>
                        </m:r>
                      </m:sub>
                    </m:sSub>
                  </m:oMath>
                </a14:m>
                <a:r>
                  <a:rPr lang="zh-CN" altLang="zh-CN" sz="1800">
                    <a:latin typeface="微软雅黑" panose="020B0503020204020204" pitchFamily="34" charset="-122"/>
                    <a:ea typeface="微软雅黑" panose="020B0503020204020204" pitchFamily="34" charset="-122"/>
                    <a:cs typeface="Times New Roman" panose="02020603050405020304" pitchFamily="18" charset="0"/>
                  </a:rPr>
                  <a:t>的值位于</a:t>
                </a:r>
                <a:r>
                  <a:rPr lang="en-US" altLang="zh-CN" sz="1800">
                    <a:latin typeface="微软雅黑" panose="020B0503020204020204" pitchFamily="34" charset="-122"/>
                    <a:ea typeface="微软雅黑" panose="020B0503020204020204" pitchFamily="34" charset="-122"/>
                    <a:cs typeface="宋体" panose="02010600030101010101" pitchFamily="2" charset="-122"/>
                  </a:rPr>
                  <a:t>(0.8, 1.0]</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之间，则说明两个变量之间具有</a:t>
                </a:r>
                <a:r>
                  <a:rPr lang="zh-CN"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极强相关性</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80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nSpc>
                    <a:spcPct val="115000"/>
                  </a:lnSpc>
                  <a:spcAft>
                    <a:spcPts val="0"/>
                  </a:spcAft>
                  <a:buFont typeface="Wingdings" panose="05000000000000000000" pitchFamily="2" charset="2"/>
                  <a:buChar char=""/>
                </a:pP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若</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𝒳𝒴</m:t>
                        </m:r>
                      </m:sub>
                    </m:sSub>
                  </m:oMath>
                </a14:m>
                <a:r>
                  <a:rPr lang="zh-CN" altLang="zh-CN" sz="1800">
                    <a:latin typeface="微软雅黑" panose="020B0503020204020204" pitchFamily="34" charset="-122"/>
                    <a:ea typeface="微软雅黑" panose="020B0503020204020204" pitchFamily="34" charset="-122"/>
                    <a:cs typeface="Times New Roman" panose="02020603050405020304" pitchFamily="18" charset="0"/>
                  </a:rPr>
                  <a:t>的值位于</a:t>
                </a:r>
                <a:r>
                  <a:rPr lang="en-US" altLang="zh-CN" sz="1800">
                    <a:latin typeface="微软雅黑" panose="020B0503020204020204" pitchFamily="34" charset="-122"/>
                    <a:ea typeface="微软雅黑" panose="020B0503020204020204" pitchFamily="34" charset="-122"/>
                    <a:cs typeface="宋体" panose="02010600030101010101" pitchFamily="2" charset="-122"/>
                  </a:rPr>
                  <a:t>(0.6, 0.8]</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之间，则说明两个变量之间具有</a:t>
                </a:r>
                <a:r>
                  <a:rPr lang="zh-CN"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强相关性</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80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nSpc>
                    <a:spcPct val="115000"/>
                  </a:lnSpc>
                  <a:spcAft>
                    <a:spcPts val="0"/>
                  </a:spcAft>
                  <a:buFont typeface="Wingdings" panose="05000000000000000000" pitchFamily="2" charset="2"/>
                  <a:buChar char=""/>
                </a:pP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若</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𝒳𝒴</m:t>
                        </m:r>
                      </m:sub>
                    </m:sSub>
                  </m:oMath>
                </a14:m>
                <a:r>
                  <a:rPr lang="zh-CN" altLang="zh-CN" sz="1800">
                    <a:latin typeface="微软雅黑" panose="020B0503020204020204" pitchFamily="34" charset="-122"/>
                    <a:ea typeface="微软雅黑" panose="020B0503020204020204" pitchFamily="34" charset="-122"/>
                    <a:cs typeface="Times New Roman" panose="02020603050405020304" pitchFamily="18" charset="0"/>
                  </a:rPr>
                  <a:t>的值位于</a:t>
                </a:r>
                <a:r>
                  <a:rPr lang="en-US" altLang="zh-CN" sz="1800">
                    <a:latin typeface="微软雅黑" panose="020B0503020204020204" pitchFamily="34" charset="-122"/>
                    <a:ea typeface="微软雅黑" panose="020B0503020204020204" pitchFamily="34" charset="-122"/>
                    <a:cs typeface="宋体" panose="02010600030101010101" pitchFamily="2" charset="-122"/>
                  </a:rPr>
                  <a:t>(0.4, 0.6]</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之间，则说明两个变量之间具有</a:t>
                </a:r>
                <a:r>
                  <a:rPr lang="zh-CN"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中等程度相关性</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80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nSpc>
                    <a:spcPct val="115000"/>
                  </a:lnSpc>
                  <a:spcAft>
                    <a:spcPts val="0"/>
                  </a:spcAft>
                  <a:buFont typeface="Wingdings" panose="05000000000000000000" pitchFamily="2" charset="2"/>
                  <a:buChar char=""/>
                </a:pP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若</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𝒳𝒴</m:t>
                        </m:r>
                      </m:sub>
                    </m:sSub>
                  </m:oMath>
                </a14:m>
                <a:r>
                  <a:rPr lang="zh-CN" altLang="zh-CN" sz="1800">
                    <a:latin typeface="微软雅黑" panose="020B0503020204020204" pitchFamily="34" charset="-122"/>
                    <a:ea typeface="微软雅黑" panose="020B0503020204020204" pitchFamily="34" charset="-122"/>
                    <a:cs typeface="Times New Roman" panose="02020603050405020304" pitchFamily="18" charset="0"/>
                  </a:rPr>
                  <a:t>的值位于</a:t>
                </a:r>
                <a:r>
                  <a:rPr lang="en-US" altLang="zh-CN" sz="1800">
                    <a:latin typeface="微软雅黑" panose="020B0503020204020204" pitchFamily="34" charset="-122"/>
                    <a:ea typeface="微软雅黑" panose="020B0503020204020204" pitchFamily="34" charset="-122"/>
                    <a:cs typeface="宋体" panose="02010600030101010101" pitchFamily="2" charset="-122"/>
                  </a:rPr>
                  <a:t>(0.2, 0.4]</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之间，则说明两个变量之间具有</a:t>
                </a:r>
                <a:r>
                  <a:rPr lang="zh-CN"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弱相关性</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80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nSpc>
                    <a:spcPct val="115000"/>
                  </a:lnSpc>
                  <a:spcAft>
                    <a:spcPts val="0"/>
                  </a:spcAft>
                  <a:buFont typeface="Wingdings" panose="05000000000000000000" pitchFamily="2" charset="2"/>
                  <a:buChar char=""/>
                </a:pP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若</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𝒳𝒴</m:t>
                        </m:r>
                      </m:sub>
                    </m:sSub>
                  </m:oMath>
                </a14:m>
                <a:r>
                  <a:rPr lang="zh-CN" altLang="zh-CN" sz="1800">
                    <a:latin typeface="微软雅黑" panose="020B0503020204020204" pitchFamily="34" charset="-122"/>
                    <a:ea typeface="微软雅黑" panose="020B0503020204020204" pitchFamily="34" charset="-122"/>
                    <a:cs typeface="Times New Roman" panose="02020603050405020304" pitchFamily="18" charset="0"/>
                  </a:rPr>
                  <a:t>的值位于</a:t>
                </a:r>
                <a:r>
                  <a:rPr lang="en-US" altLang="zh-CN" sz="1800">
                    <a:latin typeface="微软雅黑" panose="020B0503020204020204" pitchFamily="34" charset="-122"/>
                    <a:ea typeface="微软雅黑" panose="020B0503020204020204" pitchFamily="34" charset="-122"/>
                    <a:cs typeface="宋体" panose="02010600030101010101" pitchFamily="2" charset="-122"/>
                  </a:rPr>
                  <a:t>(0.0, 0.2]</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之间，则说明两个变量之间具有</a:t>
                </a:r>
                <a:r>
                  <a:rPr lang="zh-CN"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极弱相关性</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80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a:lnSpc>
                    <a:spcPct val="115000"/>
                  </a:lnSpc>
                  <a:spcAft>
                    <a:spcPts val="0"/>
                  </a:spcAft>
                  <a:buFont typeface="Wingdings" panose="05000000000000000000" pitchFamily="2" charset="2"/>
                  <a:buChar char=""/>
                </a:pP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若</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P</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𝒳𝒴</m:t>
                        </m:r>
                      </m:sub>
                    </m:sSub>
                  </m:oMath>
                </a14:m>
                <a:r>
                  <a:rPr lang="zh-CN" altLang="zh-CN" sz="1800">
                    <a:latin typeface="微软雅黑" panose="020B0503020204020204" pitchFamily="34" charset="-122"/>
                    <a:ea typeface="微软雅黑" panose="020B0503020204020204" pitchFamily="34" charset="-122"/>
                    <a:cs typeface="Times New Roman" panose="02020603050405020304" pitchFamily="18" charset="0"/>
                  </a:rPr>
                  <a:t>的值等于</a:t>
                </a:r>
                <a:r>
                  <a:rPr lang="en-US" altLang="zh-CN" sz="1800">
                    <a:latin typeface="微软雅黑" panose="020B0503020204020204" pitchFamily="34" charset="-122"/>
                    <a:ea typeface="微软雅黑" panose="020B0503020204020204" pitchFamily="34" charset="-122"/>
                    <a:cs typeface="宋体" panose="02010600030101010101" pitchFamily="2" charset="-122"/>
                  </a:rPr>
                  <a:t>0.0</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时，则说明两个变量之间</a:t>
                </a:r>
                <a:r>
                  <a:rPr lang="zh-CN" altLang="zh-CN" sz="1800">
                    <a:solidFill>
                      <a:srgbClr val="0075CC"/>
                    </a:solidFill>
                    <a:latin typeface="微软雅黑" panose="020B0503020204020204" pitchFamily="34" charset="-122"/>
                    <a:ea typeface="微软雅黑" panose="020B0503020204020204" pitchFamily="34" charset="-122"/>
                    <a:cs typeface="Times New Roman" panose="02020603050405020304" pitchFamily="18" charset="0"/>
                  </a:rPr>
                  <a:t>不相关</a:t>
                </a:r>
                <a:r>
                  <a:rPr lang="zh-CN" altLang="zh-CN" sz="180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800">
                  <a:latin typeface="微软雅黑" panose="020B0503020204020204" pitchFamily="34" charset="-122"/>
                  <a:ea typeface="微软雅黑" panose="020B0503020204020204" pitchFamily="34" charset="-122"/>
                  <a:cs typeface="宋体" panose="02010600030101010101" pitchFamily="2" charset="-122"/>
                </a:endParaRPr>
              </a:p>
            </p:txBody>
          </p:sp>
        </mc:Choice>
        <mc:Fallback xmlns="">
          <p:sp>
            <p:nvSpPr>
              <p:cNvPr id="7" name="矩形 6"/>
              <p:cNvSpPr>
                <a:spLocks noRot="1" noChangeAspect="1" noMove="1" noResize="1" noEditPoints="1" noAdjustHandles="1" noChangeArrowheads="1" noChangeShapeType="1" noTextEdit="1"/>
              </p:cNvSpPr>
              <p:nvPr/>
            </p:nvSpPr>
            <p:spPr>
              <a:xfrm>
                <a:off x="1145818" y="3645818"/>
                <a:ext cx="10081120" cy="2175211"/>
              </a:xfrm>
              <a:prstGeom prst="rect">
                <a:avLst/>
              </a:prstGeom>
              <a:blipFill>
                <a:blip r:embed="rId6"/>
                <a:stretch>
                  <a:fillRect l="-423" b="-16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416443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143690" y="266995"/>
            <a:ext cx="8479907"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多学一招</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085" y="1020066"/>
            <a:ext cx="702802" cy="80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1774726" y="1129925"/>
            <a:ext cx="46807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25"/>
          <p:cNvSpPr txBox="1"/>
          <p:nvPr/>
        </p:nvSpPr>
        <p:spPr>
          <a:xfrm>
            <a:off x="1892804" y="1234372"/>
            <a:ext cx="4562672" cy="461665"/>
          </a:xfrm>
          <a:prstGeom prst="rect">
            <a:avLst/>
          </a:prstGeom>
          <a:noFill/>
        </p:spPr>
        <p:txBody>
          <a:bodyPr wrap="square" rtlCol="0">
            <a:spAutoFit/>
          </a:bodyPr>
          <a:lstStyle/>
          <a:p>
            <a:pPr algn="dist"/>
            <a:r>
              <a:rPr lang="zh-CN" altLang="en-US">
                <a:solidFill>
                  <a:schemeClr val="bg1"/>
                </a:solidFill>
                <a:latin typeface="Arial" panose="020B0604020202020204" pitchFamily="34" charset="0"/>
                <a:ea typeface="思源黑体 CN Regular" panose="020B0500000000000000" pitchFamily="34" charset="-122"/>
                <a:sym typeface="Arial" panose="020B0604020202020204" pitchFamily="34" charset="0"/>
              </a:rPr>
              <a:t>皮尔逊相关系数涉及的数学公式</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6527484" y="1129925"/>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p:cNvSpPr/>
          <p:nvPr/>
        </p:nvSpPr>
        <p:spPr>
          <a:xfrm>
            <a:off x="6715213" y="1129925"/>
            <a:ext cx="114250" cy="6705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mc:AlternateContent xmlns:mc="http://schemas.openxmlformats.org/markup-compatibility/2006" xmlns:a14="http://schemas.microsoft.com/office/drawing/2010/main">
        <mc:Choice Requires="a14">
          <p:sp>
            <p:nvSpPr>
              <p:cNvPr id="2" name="文本框 1"/>
              <p:cNvSpPr txBox="1"/>
              <p:nvPr/>
            </p:nvSpPr>
            <p:spPr>
              <a:xfrm>
                <a:off x="4561150" y="3338462"/>
                <a:ext cx="2268313" cy="692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zh-CN" altLang="en-US" sz="2000" i="1" dirty="0" smtClean="0">
                              <a:solidFill>
                                <a:schemeClr val="tx1">
                                  <a:lumMod val="75000"/>
                                  <a:lumOff val="25000"/>
                                </a:schemeClr>
                              </a:solidFill>
                              <a:latin typeface="Cambria Math" panose="02040503050406030204" pitchFamily="18" charset="0"/>
                            </a:rPr>
                          </m:ctrlPr>
                        </m:sSupPr>
                        <m:e>
                          <m:r>
                            <a:rPr lang="zh-CN" altLang="en-US" sz="2000" i="1" dirty="0" smtClean="0">
                              <a:solidFill>
                                <a:schemeClr val="tx1">
                                  <a:lumMod val="75000"/>
                                  <a:lumOff val="25000"/>
                                </a:schemeClr>
                              </a:solidFill>
                              <a:latin typeface="Cambria Math" panose="02040503050406030204" pitchFamily="18" charset="0"/>
                            </a:rPr>
                            <m:t>𝑠</m:t>
                          </m:r>
                        </m:e>
                        <m:sup>
                          <m:r>
                            <a:rPr lang="zh-CN" altLang="en-US" sz="2000" i="0" dirty="0" smtClean="0">
                              <a:solidFill>
                                <a:schemeClr val="tx1">
                                  <a:lumMod val="75000"/>
                                  <a:lumOff val="25000"/>
                                </a:schemeClr>
                              </a:solidFill>
                              <a:latin typeface="Cambria Math" panose="02040503050406030204" pitchFamily="18" charset="0"/>
                            </a:rPr>
                            <m:t>2</m:t>
                          </m:r>
                        </m:sup>
                      </m:sSup>
                      <m:r>
                        <a:rPr lang="zh-CN" altLang="en-US" sz="2000" i="0" dirty="0" smtClean="0">
                          <a:solidFill>
                            <a:schemeClr val="tx1">
                              <a:lumMod val="75000"/>
                              <a:lumOff val="25000"/>
                            </a:schemeClr>
                          </a:solidFill>
                          <a:latin typeface="Cambria Math" panose="02040503050406030204" pitchFamily="18" charset="0"/>
                        </a:rPr>
                        <m:t>=</m:t>
                      </m:r>
                      <m:f>
                        <m:fPr>
                          <m:ctrlPr>
                            <a:rPr lang="zh-CN" altLang="en-US" sz="2000" i="1" dirty="0" smtClean="0">
                              <a:solidFill>
                                <a:schemeClr val="tx1">
                                  <a:lumMod val="75000"/>
                                  <a:lumOff val="25000"/>
                                </a:schemeClr>
                              </a:solidFill>
                              <a:latin typeface="Cambria Math" panose="02040503050406030204" pitchFamily="18" charset="0"/>
                            </a:rPr>
                          </m:ctrlPr>
                        </m:fPr>
                        <m:num>
                          <m:nary>
                            <m:naryPr>
                              <m:chr m:val="∑"/>
                              <m:limLoc m:val="subSup"/>
                              <m:grow m:val="on"/>
                              <m:ctrlPr>
                                <a:rPr lang="zh-CN" altLang="en-US" sz="2000" i="1" dirty="0" smtClean="0">
                                  <a:solidFill>
                                    <a:schemeClr val="tx1">
                                      <a:lumMod val="75000"/>
                                      <a:lumOff val="25000"/>
                                    </a:schemeClr>
                                  </a:solidFill>
                                  <a:latin typeface="Cambria Math" panose="02040503050406030204" pitchFamily="18" charset="0"/>
                                </a:rPr>
                              </m:ctrlPr>
                            </m:naryPr>
                            <m:sub>
                              <m:r>
                                <a:rPr lang="zh-CN" altLang="en-US" sz="2000" i="1" dirty="0" smtClean="0">
                                  <a:solidFill>
                                    <a:schemeClr val="tx1">
                                      <a:lumMod val="75000"/>
                                      <a:lumOff val="25000"/>
                                    </a:schemeClr>
                                  </a:solidFill>
                                  <a:latin typeface="Cambria Math" panose="02040503050406030204" pitchFamily="18" charset="0"/>
                                </a:rPr>
                                <m:t>𝑖</m:t>
                              </m:r>
                              <m:r>
                                <a:rPr lang="zh-CN" altLang="en-US" sz="2000" i="0" dirty="0" smtClean="0">
                                  <a:solidFill>
                                    <a:schemeClr val="tx1">
                                      <a:lumMod val="75000"/>
                                      <a:lumOff val="25000"/>
                                    </a:schemeClr>
                                  </a:solidFill>
                                  <a:latin typeface="Cambria Math" panose="02040503050406030204" pitchFamily="18" charset="0"/>
                                </a:rPr>
                                <m:t>=1</m:t>
                              </m:r>
                            </m:sub>
                            <m:sup>
                              <m:r>
                                <a:rPr lang="zh-CN" altLang="en-US" sz="2000" i="1" dirty="0" smtClean="0">
                                  <a:solidFill>
                                    <a:schemeClr val="tx1">
                                      <a:lumMod val="75000"/>
                                      <a:lumOff val="25000"/>
                                    </a:schemeClr>
                                  </a:solidFill>
                                  <a:latin typeface="Cambria Math" panose="02040503050406030204" pitchFamily="18" charset="0"/>
                                </a:rPr>
                                <m:t>𝑛</m:t>
                              </m:r>
                            </m:sup>
                            <m:e>
                              <m:sSup>
                                <m:sSupPr>
                                  <m:ctrlPr>
                                    <a:rPr lang="zh-CN" altLang="en-US" sz="2000" i="1" dirty="0" smtClean="0">
                                      <a:solidFill>
                                        <a:schemeClr val="tx1">
                                          <a:lumMod val="75000"/>
                                          <a:lumOff val="25000"/>
                                        </a:schemeClr>
                                      </a:solidFill>
                                      <a:latin typeface="Cambria Math" panose="02040503050406030204" pitchFamily="18" charset="0"/>
                                    </a:rPr>
                                  </m:ctrlPr>
                                </m:sSupPr>
                                <m:e>
                                  <m:d>
                                    <m:dPr>
                                      <m:ctrlPr>
                                        <a:rPr lang="zh-CN" altLang="en-US" sz="2000" i="1" dirty="0" smtClean="0">
                                          <a:solidFill>
                                            <a:schemeClr val="tx1">
                                              <a:lumMod val="75000"/>
                                              <a:lumOff val="25000"/>
                                            </a:schemeClr>
                                          </a:solidFill>
                                          <a:latin typeface="Cambria Math" panose="02040503050406030204" pitchFamily="18" charset="0"/>
                                        </a:rPr>
                                      </m:ctrlPr>
                                    </m:dPr>
                                    <m:e>
                                      <m:sSub>
                                        <m:sSubPr>
                                          <m:ctrlPr>
                                            <a:rPr lang="zh-CN" altLang="en-US" sz="2000" i="1" dirty="0" smtClean="0">
                                              <a:solidFill>
                                                <a:schemeClr val="tx1">
                                                  <a:lumMod val="75000"/>
                                                  <a:lumOff val="25000"/>
                                                </a:schemeClr>
                                              </a:solidFill>
                                              <a:latin typeface="Cambria Math" panose="02040503050406030204" pitchFamily="18" charset="0"/>
                                            </a:rPr>
                                          </m:ctrlPr>
                                        </m:sSubPr>
                                        <m:e>
                                          <m:r>
                                            <a:rPr lang="zh-CN" altLang="en-US" sz="2000" i="1" dirty="0" smtClean="0">
                                              <a:solidFill>
                                                <a:schemeClr val="tx1">
                                                  <a:lumMod val="75000"/>
                                                  <a:lumOff val="25000"/>
                                                </a:schemeClr>
                                              </a:solidFill>
                                              <a:latin typeface="Cambria Math" panose="02040503050406030204" pitchFamily="18" charset="0"/>
                                            </a:rPr>
                                            <m:t>𝑥</m:t>
                                          </m:r>
                                        </m:e>
                                        <m:sub>
                                          <m:r>
                                            <a:rPr lang="zh-CN" altLang="en-US" sz="2000" i="1" dirty="0" smtClean="0">
                                              <a:solidFill>
                                                <a:schemeClr val="tx1">
                                                  <a:lumMod val="75000"/>
                                                  <a:lumOff val="25000"/>
                                                </a:schemeClr>
                                              </a:solidFill>
                                              <a:latin typeface="Cambria Math" panose="02040503050406030204" pitchFamily="18" charset="0"/>
                                            </a:rPr>
                                            <m:t>𝑖</m:t>
                                          </m:r>
                                        </m:sub>
                                      </m:sSub>
                                      <m:r>
                                        <a:rPr lang="zh-CN" altLang="en-US" sz="2000" i="0" dirty="0" smtClean="0">
                                          <a:solidFill>
                                            <a:schemeClr val="tx1">
                                              <a:lumMod val="75000"/>
                                              <a:lumOff val="25000"/>
                                            </a:schemeClr>
                                          </a:solidFill>
                                          <a:latin typeface="Cambria Math" panose="02040503050406030204" pitchFamily="18" charset="0"/>
                                        </a:rPr>
                                        <m:t>−</m:t>
                                      </m:r>
                                      <m:acc>
                                        <m:accPr>
                                          <m:chr m:val="̅"/>
                                          <m:ctrlPr>
                                            <a:rPr lang="zh-CN" altLang="en-US" sz="2000" i="1" dirty="0" smtClean="0">
                                              <a:solidFill>
                                                <a:schemeClr val="tx1">
                                                  <a:lumMod val="75000"/>
                                                  <a:lumOff val="25000"/>
                                                </a:schemeClr>
                                              </a:solidFill>
                                              <a:latin typeface="Cambria Math" panose="02040503050406030204" pitchFamily="18" charset="0"/>
                                            </a:rPr>
                                          </m:ctrlPr>
                                        </m:accPr>
                                        <m:e>
                                          <m:r>
                                            <a:rPr lang="zh-CN" altLang="en-US" sz="2000" i="1" dirty="0" smtClean="0">
                                              <a:solidFill>
                                                <a:schemeClr val="tx1">
                                                  <a:lumMod val="75000"/>
                                                  <a:lumOff val="25000"/>
                                                </a:schemeClr>
                                              </a:solidFill>
                                              <a:latin typeface="Cambria Math" panose="02040503050406030204" pitchFamily="18" charset="0"/>
                                            </a:rPr>
                                            <m:t>𝑥</m:t>
                                          </m:r>
                                        </m:e>
                                      </m:acc>
                                    </m:e>
                                  </m:d>
                                </m:e>
                                <m:sup>
                                  <m:r>
                                    <a:rPr lang="zh-CN" altLang="en-US" sz="2000" i="0" dirty="0" smtClean="0">
                                      <a:solidFill>
                                        <a:schemeClr val="tx1">
                                          <a:lumMod val="75000"/>
                                          <a:lumOff val="25000"/>
                                        </a:schemeClr>
                                      </a:solidFill>
                                      <a:latin typeface="Cambria Math" panose="02040503050406030204" pitchFamily="18" charset="0"/>
                                    </a:rPr>
                                    <m:t>2</m:t>
                                  </m:r>
                                </m:sup>
                              </m:sSup>
                            </m:e>
                          </m:nary>
                        </m:num>
                        <m:den>
                          <m:r>
                            <a:rPr lang="zh-CN" altLang="en-US" sz="2000" i="1" dirty="0" smtClean="0">
                              <a:solidFill>
                                <a:schemeClr val="tx1">
                                  <a:lumMod val="75000"/>
                                  <a:lumOff val="25000"/>
                                </a:schemeClr>
                              </a:solidFill>
                              <a:latin typeface="Cambria Math" panose="02040503050406030204" pitchFamily="18" charset="0"/>
                            </a:rPr>
                            <m:t>𝑛</m:t>
                          </m:r>
                          <m:r>
                            <a:rPr lang="zh-CN" altLang="en-US" sz="2000" i="0" dirty="0" smtClean="0">
                              <a:solidFill>
                                <a:schemeClr val="tx1">
                                  <a:lumMod val="75000"/>
                                  <a:lumOff val="25000"/>
                                </a:schemeClr>
                              </a:solidFill>
                              <a:latin typeface="Cambria Math" panose="02040503050406030204" pitchFamily="18" charset="0"/>
                            </a:rPr>
                            <m:t>−1</m:t>
                          </m:r>
                        </m:den>
                      </m:f>
                    </m:oMath>
                  </m:oMathPara>
                </a14:m>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4561150" y="3338462"/>
                <a:ext cx="2268313" cy="69236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4600711" y="5259331"/>
                <a:ext cx="2228752"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i="1" dirty="0" smtClean="0">
                          <a:solidFill>
                            <a:schemeClr val="tx1">
                              <a:lumMod val="75000"/>
                              <a:lumOff val="25000"/>
                            </a:schemeClr>
                          </a:solidFill>
                          <a:latin typeface="Cambria Math" panose="02040503050406030204" pitchFamily="18" charset="0"/>
                        </a:rPr>
                        <m:t>𝑠</m:t>
                      </m:r>
                      <m:r>
                        <a:rPr lang="zh-CN" altLang="en-US" sz="2000" i="0" dirty="0" smtClean="0">
                          <a:solidFill>
                            <a:schemeClr val="tx1">
                              <a:lumMod val="75000"/>
                              <a:lumOff val="25000"/>
                            </a:schemeClr>
                          </a:solidFill>
                          <a:latin typeface="Cambria Math" panose="02040503050406030204" pitchFamily="18" charset="0"/>
                        </a:rPr>
                        <m:t>=</m:t>
                      </m:r>
                      <m:rad>
                        <m:radPr>
                          <m:degHide m:val="on"/>
                          <m:ctrlPr>
                            <a:rPr lang="zh-CN" altLang="en-US" sz="2000" i="1" dirty="0" smtClean="0">
                              <a:solidFill>
                                <a:schemeClr val="tx1">
                                  <a:lumMod val="75000"/>
                                  <a:lumOff val="25000"/>
                                </a:schemeClr>
                              </a:solidFill>
                              <a:latin typeface="Cambria Math" panose="02040503050406030204" pitchFamily="18" charset="0"/>
                            </a:rPr>
                          </m:ctrlPr>
                        </m:radPr>
                        <m:deg/>
                        <m:e>
                          <m:f>
                            <m:fPr>
                              <m:ctrlPr>
                                <a:rPr lang="zh-CN" altLang="en-US" sz="2000" i="1" dirty="0" smtClean="0">
                                  <a:solidFill>
                                    <a:schemeClr val="tx1">
                                      <a:lumMod val="75000"/>
                                      <a:lumOff val="25000"/>
                                    </a:schemeClr>
                                  </a:solidFill>
                                  <a:latin typeface="Cambria Math" panose="02040503050406030204" pitchFamily="18" charset="0"/>
                                </a:rPr>
                              </m:ctrlPr>
                            </m:fPr>
                            <m:num>
                              <m:nary>
                                <m:naryPr>
                                  <m:chr m:val="∑"/>
                                  <m:limLoc m:val="subSup"/>
                                  <m:grow m:val="on"/>
                                  <m:ctrlPr>
                                    <a:rPr lang="zh-CN" altLang="en-US" sz="2000" i="1" dirty="0" smtClean="0">
                                      <a:solidFill>
                                        <a:schemeClr val="tx1">
                                          <a:lumMod val="75000"/>
                                          <a:lumOff val="25000"/>
                                        </a:schemeClr>
                                      </a:solidFill>
                                      <a:latin typeface="Cambria Math" panose="02040503050406030204" pitchFamily="18" charset="0"/>
                                    </a:rPr>
                                  </m:ctrlPr>
                                </m:naryPr>
                                <m:sub>
                                  <m:r>
                                    <a:rPr lang="zh-CN" altLang="en-US" sz="2000" i="1" dirty="0" smtClean="0">
                                      <a:solidFill>
                                        <a:schemeClr val="tx1">
                                          <a:lumMod val="75000"/>
                                          <a:lumOff val="25000"/>
                                        </a:schemeClr>
                                      </a:solidFill>
                                      <a:latin typeface="Cambria Math" panose="02040503050406030204" pitchFamily="18" charset="0"/>
                                    </a:rPr>
                                    <m:t>𝑖</m:t>
                                  </m:r>
                                  <m:r>
                                    <a:rPr lang="zh-CN" altLang="en-US" sz="2000" i="0" dirty="0" smtClean="0">
                                      <a:solidFill>
                                        <a:schemeClr val="tx1">
                                          <a:lumMod val="75000"/>
                                          <a:lumOff val="25000"/>
                                        </a:schemeClr>
                                      </a:solidFill>
                                      <a:latin typeface="Cambria Math" panose="02040503050406030204" pitchFamily="18" charset="0"/>
                                    </a:rPr>
                                    <m:t>=</m:t>
                                  </m:r>
                                  <m:r>
                                    <a:rPr lang="en-US" altLang="zh-CN" sz="2000" b="0" i="1" dirty="0" smtClean="0">
                                      <a:solidFill>
                                        <a:schemeClr val="tx1">
                                          <a:lumMod val="75000"/>
                                          <a:lumOff val="25000"/>
                                        </a:schemeClr>
                                      </a:solidFill>
                                      <a:latin typeface="Cambria Math" panose="02040503050406030204" pitchFamily="18" charset="0"/>
                                    </a:rPr>
                                    <m:t>1</m:t>
                                  </m:r>
                                </m:sub>
                                <m:sup>
                                  <m:r>
                                    <a:rPr lang="zh-CN" altLang="en-US" sz="2000" i="1" dirty="0" smtClean="0">
                                      <a:solidFill>
                                        <a:schemeClr val="tx1">
                                          <a:lumMod val="75000"/>
                                          <a:lumOff val="25000"/>
                                        </a:schemeClr>
                                      </a:solidFill>
                                      <a:latin typeface="Cambria Math" panose="02040503050406030204" pitchFamily="18" charset="0"/>
                                    </a:rPr>
                                    <m:t>𝑛</m:t>
                                  </m:r>
                                </m:sup>
                                <m:e>
                                  <m:sSup>
                                    <m:sSupPr>
                                      <m:ctrlPr>
                                        <a:rPr lang="zh-CN" altLang="en-US" sz="2000" i="1" dirty="0" smtClean="0">
                                          <a:solidFill>
                                            <a:schemeClr val="tx1">
                                              <a:lumMod val="75000"/>
                                              <a:lumOff val="25000"/>
                                            </a:schemeClr>
                                          </a:solidFill>
                                          <a:latin typeface="Cambria Math" panose="02040503050406030204" pitchFamily="18" charset="0"/>
                                        </a:rPr>
                                      </m:ctrlPr>
                                    </m:sSupPr>
                                    <m:e>
                                      <m:d>
                                        <m:dPr>
                                          <m:ctrlPr>
                                            <a:rPr lang="zh-CN" altLang="en-US" sz="2000" i="1" dirty="0" smtClean="0">
                                              <a:solidFill>
                                                <a:schemeClr val="tx1">
                                                  <a:lumMod val="75000"/>
                                                  <a:lumOff val="25000"/>
                                                </a:schemeClr>
                                              </a:solidFill>
                                              <a:latin typeface="Cambria Math" panose="02040503050406030204" pitchFamily="18" charset="0"/>
                                            </a:rPr>
                                          </m:ctrlPr>
                                        </m:dPr>
                                        <m:e>
                                          <m:sSub>
                                            <m:sSubPr>
                                              <m:ctrlPr>
                                                <a:rPr lang="zh-CN" altLang="en-US" sz="2000" i="1" dirty="0" smtClean="0">
                                                  <a:solidFill>
                                                    <a:schemeClr val="tx1">
                                                      <a:lumMod val="75000"/>
                                                      <a:lumOff val="25000"/>
                                                    </a:schemeClr>
                                                  </a:solidFill>
                                                  <a:latin typeface="Cambria Math" panose="02040503050406030204" pitchFamily="18" charset="0"/>
                                                </a:rPr>
                                              </m:ctrlPr>
                                            </m:sSubPr>
                                            <m:e>
                                              <m:r>
                                                <a:rPr lang="zh-CN" altLang="en-US" sz="2000" i="1" dirty="0" smtClean="0">
                                                  <a:solidFill>
                                                    <a:schemeClr val="tx1">
                                                      <a:lumMod val="75000"/>
                                                      <a:lumOff val="25000"/>
                                                    </a:schemeClr>
                                                  </a:solidFill>
                                                  <a:latin typeface="Cambria Math" panose="02040503050406030204" pitchFamily="18" charset="0"/>
                                                </a:rPr>
                                                <m:t>𝑥</m:t>
                                              </m:r>
                                            </m:e>
                                            <m:sub>
                                              <m:r>
                                                <a:rPr lang="zh-CN" altLang="en-US" sz="2000" i="1" dirty="0" smtClean="0">
                                                  <a:solidFill>
                                                    <a:schemeClr val="tx1">
                                                      <a:lumMod val="75000"/>
                                                      <a:lumOff val="25000"/>
                                                    </a:schemeClr>
                                                  </a:solidFill>
                                                  <a:latin typeface="Cambria Math" panose="02040503050406030204" pitchFamily="18" charset="0"/>
                                                </a:rPr>
                                                <m:t>𝑖</m:t>
                                              </m:r>
                                            </m:sub>
                                          </m:sSub>
                                          <m:r>
                                            <a:rPr lang="zh-CN" altLang="en-US" sz="2000" i="0" dirty="0" smtClean="0">
                                              <a:solidFill>
                                                <a:schemeClr val="tx1">
                                                  <a:lumMod val="75000"/>
                                                  <a:lumOff val="25000"/>
                                                </a:schemeClr>
                                              </a:solidFill>
                                              <a:latin typeface="Cambria Math" panose="02040503050406030204" pitchFamily="18" charset="0"/>
                                            </a:rPr>
                                            <m:t>−</m:t>
                                          </m:r>
                                          <m:acc>
                                            <m:accPr>
                                              <m:chr m:val="̅"/>
                                              <m:ctrlPr>
                                                <a:rPr lang="zh-CN" altLang="en-US" sz="2000" i="1" dirty="0" smtClean="0">
                                                  <a:solidFill>
                                                    <a:schemeClr val="tx1">
                                                      <a:lumMod val="75000"/>
                                                      <a:lumOff val="25000"/>
                                                    </a:schemeClr>
                                                  </a:solidFill>
                                                  <a:latin typeface="Cambria Math" panose="02040503050406030204" pitchFamily="18" charset="0"/>
                                                </a:rPr>
                                              </m:ctrlPr>
                                            </m:accPr>
                                            <m:e>
                                              <m:r>
                                                <a:rPr lang="zh-CN" altLang="en-US" sz="2000" i="1" dirty="0" smtClean="0">
                                                  <a:solidFill>
                                                    <a:schemeClr val="tx1">
                                                      <a:lumMod val="75000"/>
                                                      <a:lumOff val="25000"/>
                                                    </a:schemeClr>
                                                  </a:solidFill>
                                                  <a:latin typeface="Cambria Math" panose="02040503050406030204" pitchFamily="18" charset="0"/>
                                                </a:rPr>
                                                <m:t>𝑥</m:t>
                                              </m:r>
                                            </m:e>
                                          </m:acc>
                                        </m:e>
                                      </m:d>
                                    </m:e>
                                    <m:sup>
                                      <m:r>
                                        <a:rPr lang="zh-CN" altLang="en-US" sz="2000" i="0" dirty="0" smtClean="0">
                                          <a:solidFill>
                                            <a:schemeClr val="tx1">
                                              <a:lumMod val="75000"/>
                                              <a:lumOff val="25000"/>
                                            </a:schemeClr>
                                          </a:solidFill>
                                          <a:latin typeface="Cambria Math" panose="02040503050406030204" pitchFamily="18" charset="0"/>
                                        </a:rPr>
                                        <m:t>2</m:t>
                                      </m:r>
                                    </m:sup>
                                  </m:sSup>
                                </m:e>
                              </m:nary>
                            </m:num>
                            <m:den>
                              <m:r>
                                <a:rPr lang="zh-CN" altLang="en-US" sz="2000" i="1" dirty="0" smtClean="0">
                                  <a:solidFill>
                                    <a:schemeClr val="tx1">
                                      <a:lumMod val="75000"/>
                                      <a:lumOff val="25000"/>
                                    </a:schemeClr>
                                  </a:solidFill>
                                  <a:latin typeface="Cambria Math" panose="02040503050406030204" pitchFamily="18" charset="0"/>
                                </a:rPr>
                                <m:t>𝑛</m:t>
                              </m:r>
                              <m:r>
                                <a:rPr lang="zh-CN" altLang="en-US" sz="2000" i="0" dirty="0" smtClean="0">
                                  <a:solidFill>
                                    <a:schemeClr val="tx1">
                                      <a:lumMod val="75000"/>
                                      <a:lumOff val="25000"/>
                                    </a:schemeClr>
                                  </a:solidFill>
                                  <a:latin typeface="Cambria Math" panose="02040503050406030204" pitchFamily="18" charset="0"/>
                                </a:rPr>
                                <m:t>−1</m:t>
                              </m:r>
                            </m:den>
                          </m:f>
                        </m:e>
                      </m:rad>
                    </m:oMath>
                  </m:oMathPara>
                </a14:m>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600711" y="5259331"/>
                <a:ext cx="2228752" cy="909352"/>
              </a:xfrm>
              <a:prstGeom prst="rect">
                <a:avLst/>
              </a:prstGeom>
              <a:blipFill>
                <a:blip r:embed="rId5"/>
                <a:stretch>
                  <a:fillRect b="-671"/>
                </a:stretch>
              </a:blipFill>
            </p:spPr>
            <p:txBody>
              <a:bodyPr/>
              <a:lstStyle/>
              <a:p>
                <a:r>
                  <a:rPr lang="zh-CN" altLang="en-US">
                    <a:noFill/>
                  </a:rPr>
                  <a:t> </a:t>
                </a:r>
              </a:p>
            </p:txBody>
          </p:sp>
        </mc:Fallback>
      </mc:AlternateContent>
      <p:sp>
        <p:nvSpPr>
          <p:cNvPr id="4" name="矩形 3"/>
          <p:cNvSpPr/>
          <p:nvPr/>
        </p:nvSpPr>
        <p:spPr>
          <a:xfrm>
            <a:off x="921085" y="2061642"/>
            <a:ext cx="10358697" cy="1015663"/>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协方差</a:t>
            </a:r>
            <a:r>
              <a:rPr lang="zh-CN" altLang="en-US" sz="2000">
                <a:solidFill>
                  <a:srgbClr val="595959"/>
                </a:solidFill>
                <a:latin typeface="微软雅黑" panose="020B0503020204020204" pitchFamily="34" charset="-122"/>
                <a:ea typeface="微软雅黑" panose="020B0503020204020204" pitchFamily="34" charset="-122"/>
              </a:rPr>
              <a:t>用于衡量两个变量的</a:t>
            </a:r>
            <a:r>
              <a:rPr lang="zh-CN" altLang="en-US" sz="2000">
                <a:solidFill>
                  <a:srgbClr val="0075CC"/>
                </a:solidFill>
                <a:latin typeface="微软雅黑" panose="020B0503020204020204" pitchFamily="34" charset="-122"/>
                <a:ea typeface="微软雅黑" panose="020B0503020204020204" pitchFamily="34" charset="-122"/>
              </a:rPr>
              <a:t>总体误差</a:t>
            </a:r>
            <a:r>
              <a:rPr lang="zh-CN" altLang="en-US" sz="2000">
                <a:solidFill>
                  <a:srgbClr val="595959"/>
                </a:solidFill>
                <a:latin typeface="微软雅黑" panose="020B0503020204020204" pitchFamily="34" charset="-122"/>
                <a:ea typeface="微软雅黑" panose="020B0503020204020204" pitchFamily="34" charset="-122"/>
              </a:rPr>
              <a:t>，当两个变量的值相同时，这种情况便是方差。方差用于描述样本集合的标准值的平方，其数学公式如下所示。</a:t>
            </a:r>
          </a:p>
        </p:txBody>
      </p:sp>
      <p:sp>
        <p:nvSpPr>
          <p:cNvPr id="5" name="矩形 4"/>
          <p:cNvSpPr/>
          <p:nvPr/>
        </p:nvSpPr>
        <p:spPr>
          <a:xfrm>
            <a:off x="921085" y="4171940"/>
            <a:ext cx="10358697" cy="553998"/>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标准差</a:t>
            </a:r>
            <a:r>
              <a:rPr lang="zh-CN" altLang="en-US" sz="2000">
                <a:solidFill>
                  <a:srgbClr val="595959"/>
                </a:solidFill>
                <a:latin typeface="微软雅黑" panose="020B0503020204020204" pitchFamily="34" charset="-122"/>
                <a:ea typeface="微软雅黑" panose="020B0503020204020204" pitchFamily="34" charset="-122"/>
              </a:rPr>
              <a:t>用于描述本集合的各个样本到均值的距离之和的</a:t>
            </a:r>
            <a:r>
              <a:rPr lang="zh-CN" altLang="en-US" sz="2000">
                <a:solidFill>
                  <a:srgbClr val="0075CC"/>
                </a:solidFill>
                <a:latin typeface="微软雅黑" panose="020B0503020204020204" pitchFamily="34" charset="-122"/>
                <a:ea typeface="微软雅黑" panose="020B0503020204020204" pitchFamily="34" charset="-122"/>
              </a:rPr>
              <a:t>平均值</a:t>
            </a:r>
            <a:r>
              <a:rPr lang="zh-CN" altLang="en-US" sz="2000">
                <a:solidFill>
                  <a:srgbClr val="595959"/>
                </a:solidFill>
                <a:latin typeface="微软雅黑" panose="020B0503020204020204" pitchFamily="34" charset="-122"/>
                <a:ea typeface="微软雅黑" panose="020B0503020204020204" pitchFamily="34" charset="-122"/>
              </a:rPr>
              <a:t>，其数学公式如下所示。</a:t>
            </a:r>
          </a:p>
        </p:txBody>
      </p:sp>
    </p:spTree>
    <p:extLst>
      <p:ext uri="{BB962C8B-B14F-4D97-AF65-F5344CB8AC3E}">
        <p14:creationId xmlns:p14="http://schemas.microsoft.com/office/powerpoint/2010/main" val="1391386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26770"/>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智能推荐</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的逻辑，能够</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基于用户的协同推荐算法</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实现获取推荐房源数据</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614123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871070" y="2200534"/>
            <a:ext cx="6048672" cy="2862322"/>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如果用户</a:t>
            </a:r>
            <a:r>
              <a:rPr lang="zh-CN" altLang="en-US" sz="2000">
                <a:solidFill>
                  <a:srgbClr val="0075CC"/>
                </a:solidFill>
                <a:latin typeface="微软雅黑" panose="020B0503020204020204" pitchFamily="34" charset="-122"/>
                <a:ea typeface="微软雅黑" panose="020B0503020204020204" pitchFamily="34" charset="-122"/>
              </a:rPr>
              <a:t>浏览</a:t>
            </a:r>
            <a:r>
              <a:rPr lang="zh-CN" altLang="en-US" sz="2000">
                <a:solidFill>
                  <a:srgbClr val="595959"/>
                </a:solidFill>
                <a:latin typeface="微软雅黑" panose="020B0503020204020204" pitchFamily="34" charset="-122"/>
                <a:ea typeface="微软雅黑" panose="020B0503020204020204" pitchFamily="34" charset="-122"/>
              </a:rPr>
              <a:t>某个房源的</a:t>
            </a:r>
            <a:r>
              <a:rPr lang="zh-CN" altLang="en-US" sz="2000">
                <a:solidFill>
                  <a:srgbClr val="0075CC"/>
                </a:solidFill>
                <a:latin typeface="微软雅黑" panose="020B0503020204020204" pitchFamily="34" charset="-122"/>
                <a:ea typeface="微软雅黑" panose="020B0503020204020204" pitchFamily="34" charset="-122"/>
              </a:rPr>
              <a:t>次数越多</a:t>
            </a:r>
            <a:r>
              <a:rPr lang="zh-CN" altLang="en-US" sz="2000">
                <a:solidFill>
                  <a:srgbClr val="595959"/>
                </a:solidFill>
                <a:latin typeface="微软雅黑" panose="020B0503020204020204" pitchFamily="34" charset="-122"/>
                <a:ea typeface="微软雅黑" panose="020B0503020204020204" pitchFamily="34" charset="-122"/>
              </a:rPr>
              <a:t>，表明该用户对此房源的</a:t>
            </a:r>
            <a:r>
              <a:rPr lang="zh-CN" altLang="en-US" sz="2000">
                <a:solidFill>
                  <a:srgbClr val="0075CC"/>
                </a:solidFill>
                <a:latin typeface="微软雅黑" panose="020B0503020204020204" pitchFamily="34" charset="-122"/>
                <a:ea typeface="微软雅黑" panose="020B0503020204020204" pitchFamily="34" charset="-122"/>
              </a:rPr>
              <a:t>喜爱程度越高</a:t>
            </a:r>
            <a:r>
              <a:rPr lang="zh-CN" altLang="en-US" sz="2000">
                <a:solidFill>
                  <a:srgbClr val="595959"/>
                </a:solidFill>
                <a:latin typeface="微软雅黑" panose="020B0503020204020204" pitchFamily="34" charset="-122"/>
                <a:ea typeface="微软雅黑" panose="020B0503020204020204" pitchFamily="34" charset="-122"/>
              </a:rPr>
              <a:t>，那么与这类房源更符合用户的偏好。因此，智能推荐功能可以基于用户的协同过滤算法的核心思想，通过</a:t>
            </a:r>
            <a:r>
              <a:rPr lang="zh-CN" altLang="en-US" sz="2000">
                <a:solidFill>
                  <a:srgbClr val="0075CC"/>
                </a:solidFill>
                <a:latin typeface="微软雅黑" panose="020B0503020204020204" pitchFamily="34" charset="-122"/>
                <a:ea typeface="微软雅黑" panose="020B0503020204020204" pitchFamily="34" charset="-122"/>
              </a:rPr>
              <a:t>用户的浏览记录</a:t>
            </a:r>
            <a:r>
              <a:rPr lang="zh-CN" altLang="en-US" sz="2000">
                <a:solidFill>
                  <a:srgbClr val="595959"/>
                </a:solidFill>
                <a:latin typeface="微软雅黑" panose="020B0503020204020204" pitchFamily="34" charset="-122"/>
                <a:ea typeface="微软雅黑" panose="020B0503020204020204" pitchFamily="34" charset="-122"/>
              </a:rPr>
              <a:t>找到</a:t>
            </a:r>
            <a:r>
              <a:rPr lang="zh-CN" altLang="en-US" sz="2000">
                <a:solidFill>
                  <a:srgbClr val="0075CC"/>
                </a:solidFill>
                <a:latin typeface="微软雅黑" panose="020B0503020204020204" pitchFamily="34" charset="-122"/>
                <a:ea typeface="微软雅黑" panose="020B0503020204020204" pitchFamily="34" charset="-122"/>
              </a:rPr>
              <a:t>与之浏览记录相似度</a:t>
            </a:r>
            <a:r>
              <a:rPr lang="zh-CN" altLang="en-US" sz="2000">
                <a:solidFill>
                  <a:srgbClr val="595959"/>
                </a:solidFill>
                <a:latin typeface="微软雅黑" panose="020B0503020204020204" pitchFamily="34" charset="-122"/>
                <a:ea typeface="微软雅黑" panose="020B0503020204020204" pitchFamily="34" charset="-122"/>
              </a:rPr>
              <a:t>比</a:t>
            </a:r>
            <a:r>
              <a:rPr lang="zh-CN" altLang="en-US" sz="2000">
                <a:solidFill>
                  <a:srgbClr val="0075CC"/>
                </a:solidFill>
                <a:latin typeface="微软雅黑" panose="020B0503020204020204" pitchFamily="34" charset="-122"/>
                <a:ea typeface="微软雅黑" panose="020B0503020204020204" pitchFamily="34" charset="-122"/>
              </a:rPr>
              <a:t>较高</a:t>
            </a:r>
            <a:r>
              <a:rPr lang="zh-CN" altLang="en-US" sz="2000">
                <a:solidFill>
                  <a:srgbClr val="595959"/>
                </a:solidFill>
                <a:latin typeface="微软雅黑" panose="020B0503020204020204" pitchFamily="34" charset="-122"/>
                <a:ea typeface="微软雅黑" panose="020B0503020204020204" pitchFamily="34" charset="-122"/>
              </a:rPr>
              <a:t>的其他用户，借助</a:t>
            </a:r>
            <a:r>
              <a:rPr lang="zh-CN" altLang="en-US" sz="2000">
                <a:solidFill>
                  <a:srgbClr val="0075CC"/>
                </a:solidFill>
                <a:latin typeface="微软雅黑" panose="020B0503020204020204" pitchFamily="34" charset="-122"/>
                <a:ea typeface="微软雅黑" panose="020B0503020204020204" pitchFamily="34" charset="-122"/>
              </a:rPr>
              <a:t>皮尔逊算法</a:t>
            </a:r>
            <a:r>
              <a:rPr lang="zh-CN" altLang="en-US" sz="2000">
                <a:solidFill>
                  <a:srgbClr val="595959"/>
                </a:solidFill>
                <a:latin typeface="微软雅黑" panose="020B0503020204020204" pitchFamily="34" charset="-122"/>
                <a:ea typeface="微软雅黑" panose="020B0503020204020204" pitchFamily="34" charset="-122"/>
              </a:rPr>
              <a:t>为该用户</a:t>
            </a:r>
            <a:r>
              <a:rPr lang="zh-CN" altLang="en-US" sz="2000">
                <a:solidFill>
                  <a:srgbClr val="0075CC"/>
                </a:solidFill>
                <a:latin typeface="微软雅黑" panose="020B0503020204020204" pitchFamily="34" charset="-122"/>
                <a:ea typeface="微软雅黑" panose="020B0503020204020204" pitchFamily="34" charset="-122"/>
              </a:rPr>
              <a:t>推荐</a:t>
            </a:r>
            <a:r>
              <a:rPr lang="zh-CN" altLang="en-US" sz="2000">
                <a:solidFill>
                  <a:srgbClr val="595959"/>
                </a:solidFill>
                <a:latin typeface="微软雅黑" panose="020B0503020204020204" pitchFamily="34" charset="-122"/>
                <a:ea typeface="微软雅黑" panose="020B0503020204020204" pitchFamily="34" charset="-122"/>
              </a:rPr>
              <a:t>合适的房源。</a:t>
            </a:r>
            <a:endParaRPr lang="zh-CN" altLang="zh-CN" sz="2000">
              <a:solidFill>
                <a:srgbClr val="595959"/>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910630" y="1989634"/>
            <a:ext cx="2995709" cy="3229748"/>
          </a:xfrm>
          <a:prstGeom prst="rect">
            <a:avLst/>
          </a:prstGeom>
        </p:spPr>
      </p:pic>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057772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25135" y="1053530"/>
            <a:ext cx="8115690" cy="553998"/>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rPr>
              <a:t>通过一张图为大家介绍</a:t>
            </a:r>
            <a:r>
              <a:rPr lang="zh-CN" altLang="en-US" sz="2000">
                <a:solidFill>
                  <a:srgbClr val="0075CC"/>
                </a:solidFill>
                <a:latin typeface="微软雅黑" panose="020B0503020204020204" pitchFamily="34" charset="-122"/>
                <a:ea typeface="微软雅黑" panose="020B0503020204020204" pitchFamily="34" charset="-122"/>
              </a:rPr>
              <a:t>基于用户的协同过滤算法</a:t>
            </a:r>
            <a:r>
              <a:rPr lang="zh-CN" altLang="en-US" sz="2000">
                <a:solidFill>
                  <a:srgbClr val="595959"/>
                </a:solidFill>
                <a:latin typeface="微软雅黑" panose="020B0503020204020204" pitchFamily="34" charset="-122"/>
                <a:ea typeface="微软雅黑" panose="020B0503020204020204" pitchFamily="34" charset="-122"/>
              </a:rPr>
              <a:t>推荐房源的逻辑。</a:t>
            </a:r>
          </a:p>
        </p:txBody>
      </p:sp>
      <p:pic>
        <p:nvPicPr>
          <p:cNvPr id="7" name="图片 6"/>
          <p:cNvPicPr/>
          <p:nvPr/>
        </p:nvPicPr>
        <p:blipFill>
          <a:blip r:embed="rId3">
            <a:extLst>
              <a:ext uri="{28A0092B-C50C-407E-A947-70E740481C1C}">
                <a14:useLocalDpi xmlns:a14="http://schemas.microsoft.com/office/drawing/2010/main" val="0"/>
              </a:ext>
            </a:extLst>
          </a:blip>
          <a:srcRect/>
          <a:stretch>
            <a:fillRect/>
          </a:stretch>
        </p:blipFill>
        <p:spPr bwMode="auto">
          <a:xfrm>
            <a:off x="3502918" y="1840314"/>
            <a:ext cx="5742390" cy="1814551"/>
          </a:xfrm>
          <a:prstGeom prst="rect">
            <a:avLst/>
          </a:prstGeom>
          <a:noFill/>
          <a:ln>
            <a:noFill/>
          </a:ln>
        </p:spPr>
      </p:pic>
      <p:sp>
        <p:nvSpPr>
          <p:cNvPr id="3" name="矩形 2"/>
          <p:cNvSpPr/>
          <p:nvPr/>
        </p:nvSpPr>
        <p:spPr>
          <a:xfrm>
            <a:off x="1025135" y="3933850"/>
            <a:ext cx="10686695" cy="2308324"/>
          </a:xfrm>
          <a:prstGeom prst="rect">
            <a:avLst/>
          </a:prstGeom>
        </p:spPr>
        <p:txBody>
          <a:bodyPr wrap="square">
            <a:spAutoFit/>
          </a:bodyPr>
          <a:lstStyle/>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在图中，由左至右依次是用户A、用户B和用户C的浏览记录。假设我们要给用户A推荐房源，对比用户B与用户A的浏览记录可以发现，用户B与用户A浏览过3个相同的房源；对比用户C与用户A的浏览记录可以发现，用户C与用户A浏览过1个相同的房源。</a:t>
            </a:r>
          </a:p>
          <a:p>
            <a:pPr>
              <a:lnSpc>
                <a:spcPct val="150000"/>
              </a:lnSpc>
            </a:pPr>
            <a:r>
              <a:rPr lang="zh-CN" altLang="en-US" sz="1600">
                <a:solidFill>
                  <a:srgbClr val="595959"/>
                </a:solidFill>
                <a:latin typeface="微软雅黑" panose="020B0503020204020204" pitchFamily="34" charset="-122"/>
                <a:ea typeface="微软雅黑" panose="020B0503020204020204" pitchFamily="34" charset="-122"/>
              </a:rPr>
              <a:t>经过计算用户B与用户A、用户C与用户A的皮尔逊相关系数可以看出，</a:t>
            </a:r>
            <a:r>
              <a:rPr lang="zh-CN" altLang="en-US" sz="1600">
                <a:solidFill>
                  <a:srgbClr val="0075CC"/>
                </a:solidFill>
                <a:latin typeface="微软雅黑" panose="020B0503020204020204" pitchFamily="34" charset="-122"/>
                <a:ea typeface="微软雅黑" panose="020B0503020204020204" pitchFamily="34" charset="-122"/>
              </a:rPr>
              <a:t>用户B</a:t>
            </a:r>
            <a:r>
              <a:rPr lang="zh-CN" altLang="en-US" sz="1600">
                <a:solidFill>
                  <a:srgbClr val="595959"/>
                </a:solidFill>
                <a:latin typeface="微软雅黑" panose="020B0503020204020204" pitchFamily="34" charset="-122"/>
                <a:ea typeface="微软雅黑" panose="020B0503020204020204" pitchFamily="34" charset="-122"/>
              </a:rPr>
              <a:t>与</a:t>
            </a:r>
            <a:r>
              <a:rPr lang="zh-CN" altLang="en-US" sz="1600">
                <a:solidFill>
                  <a:srgbClr val="0075CC"/>
                </a:solidFill>
                <a:latin typeface="微软雅黑" panose="020B0503020204020204" pitchFamily="34" charset="-122"/>
                <a:ea typeface="微软雅黑" panose="020B0503020204020204" pitchFamily="34" charset="-122"/>
              </a:rPr>
              <a:t>用户A</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相似度</a:t>
            </a:r>
            <a:r>
              <a:rPr lang="zh-CN" altLang="en-US" sz="1600">
                <a:solidFill>
                  <a:srgbClr val="595959"/>
                </a:solidFill>
                <a:latin typeface="微软雅黑" panose="020B0503020204020204" pitchFamily="34" charset="-122"/>
                <a:ea typeface="微软雅黑" panose="020B0503020204020204" pitchFamily="34" charset="-122"/>
              </a:rPr>
              <a:t>为</a:t>
            </a:r>
            <a:r>
              <a:rPr lang="zh-CN" altLang="en-US" sz="1600">
                <a:solidFill>
                  <a:srgbClr val="0075CC"/>
                </a:solidFill>
                <a:latin typeface="微软雅黑" panose="020B0503020204020204" pitchFamily="34" charset="-122"/>
                <a:ea typeface="微软雅黑" panose="020B0503020204020204" pitchFamily="34" charset="-122"/>
              </a:rPr>
              <a:t>0.9</a:t>
            </a:r>
            <a:r>
              <a:rPr lang="zh-CN" altLang="en-US" sz="1600">
                <a:solidFill>
                  <a:srgbClr val="595959"/>
                </a:solidFill>
                <a:latin typeface="微软雅黑" panose="020B0503020204020204" pitchFamily="34" charset="-122"/>
                <a:ea typeface="微软雅黑" panose="020B0503020204020204" pitchFamily="34" charset="-122"/>
              </a:rPr>
              <a:t>，说明两者之间具有</a:t>
            </a:r>
            <a:r>
              <a:rPr lang="zh-CN" altLang="en-US" sz="1600">
                <a:solidFill>
                  <a:srgbClr val="0075CC"/>
                </a:solidFill>
                <a:latin typeface="微软雅黑" panose="020B0503020204020204" pitchFamily="34" charset="-122"/>
                <a:ea typeface="微软雅黑" panose="020B0503020204020204" pitchFamily="34" charset="-122"/>
              </a:rPr>
              <a:t>极强的相关性</a:t>
            </a:r>
            <a:r>
              <a:rPr lang="zh-CN" altLang="en-US" sz="1600">
                <a:solidFill>
                  <a:srgbClr val="595959"/>
                </a:solidFill>
                <a:latin typeface="微软雅黑" panose="020B0503020204020204" pitchFamily="34" charset="-122"/>
                <a:ea typeface="微软雅黑" panose="020B0503020204020204" pitchFamily="34" charset="-122"/>
              </a:rPr>
              <a:t>，即喜爱的房源类型比较相似；</a:t>
            </a:r>
            <a:r>
              <a:rPr lang="zh-CN" altLang="en-US" sz="1600">
                <a:solidFill>
                  <a:srgbClr val="0075CC"/>
                </a:solidFill>
                <a:latin typeface="微软雅黑" panose="020B0503020204020204" pitchFamily="34" charset="-122"/>
                <a:ea typeface="微软雅黑" panose="020B0503020204020204" pitchFamily="34" charset="-122"/>
              </a:rPr>
              <a:t>用户C</a:t>
            </a:r>
            <a:r>
              <a:rPr lang="zh-CN" altLang="en-US" sz="1600">
                <a:solidFill>
                  <a:srgbClr val="595959"/>
                </a:solidFill>
                <a:latin typeface="微软雅黑" panose="020B0503020204020204" pitchFamily="34" charset="-122"/>
                <a:ea typeface="微软雅黑" panose="020B0503020204020204" pitchFamily="34" charset="-122"/>
              </a:rPr>
              <a:t>与</a:t>
            </a:r>
            <a:r>
              <a:rPr lang="zh-CN" altLang="en-US" sz="1600">
                <a:solidFill>
                  <a:srgbClr val="0075CC"/>
                </a:solidFill>
                <a:latin typeface="微软雅黑" panose="020B0503020204020204" pitchFamily="34" charset="-122"/>
                <a:ea typeface="微软雅黑" panose="020B0503020204020204" pitchFamily="34" charset="-122"/>
              </a:rPr>
              <a:t>用户A</a:t>
            </a:r>
            <a:r>
              <a:rPr lang="zh-CN" altLang="en-US" sz="1600">
                <a:solidFill>
                  <a:srgbClr val="595959"/>
                </a:solidFill>
                <a:latin typeface="微软雅黑" panose="020B0503020204020204" pitchFamily="34" charset="-122"/>
                <a:ea typeface="微软雅黑" panose="020B0503020204020204" pitchFamily="34" charset="-122"/>
              </a:rPr>
              <a:t>的</a:t>
            </a:r>
            <a:r>
              <a:rPr lang="zh-CN" altLang="en-US" sz="1600">
                <a:solidFill>
                  <a:srgbClr val="0075CC"/>
                </a:solidFill>
                <a:latin typeface="微软雅黑" panose="020B0503020204020204" pitchFamily="34" charset="-122"/>
                <a:ea typeface="微软雅黑" panose="020B0503020204020204" pitchFamily="34" charset="-122"/>
              </a:rPr>
              <a:t>相似度</a:t>
            </a:r>
            <a:r>
              <a:rPr lang="zh-CN" altLang="en-US" sz="1600">
                <a:solidFill>
                  <a:srgbClr val="595959"/>
                </a:solidFill>
                <a:latin typeface="微软雅黑" panose="020B0503020204020204" pitchFamily="34" charset="-122"/>
                <a:ea typeface="微软雅黑" panose="020B0503020204020204" pitchFamily="34" charset="-122"/>
              </a:rPr>
              <a:t>为</a:t>
            </a:r>
            <a:r>
              <a:rPr lang="zh-CN" altLang="en-US" sz="1600">
                <a:solidFill>
                  <a:srgbClr val="0075CC"/>
                </a:solidFill>
                <a:latin typeface="微软雅黑" panose="020B0503020204020204" pitchFamily="34" charset="-122"/>
                <a:ea typeface="微软雅黑" panose="020B0503020204020204" pitchFamily="34" charset="-122"/>
              </a:rPr>
              <a:t>0.4</a:t>
            </a:r>
            <a:r>
              <a:rPr lang="zh-CN" altLang="en-US" sz="1600">
                <a:solidFill>
                  <a:srgbClr val="595959"/>
                </a:solidFill>
                <a:latin typeface="微软雅黑" panose="020B0503020204020204" pitchFamily="34" charset="-122"/>
                <a:ea typeface="微软雅黑" panose="020B0503020204020204" pitchFamily="34" charset="-122"/>
              </a:rPr>
              <a:t>，说明两者之间具有</a:t>
            </a:r>
            <a:r>
              <a:rPr lang="zh-CN" altLang="en-US" sz="1600">
                <a:solidFill>
                  <a:srgbClr val="0075CC"/>
                </a:solidFill>
                <a:latin typeface="微软雅黑" panose="020B0503020204020204" pitchFamily="34" charset="-122"/>
                <a:ea typeface="微软雅黑" panose="020B0503020204020204" pitchFamily="34" charset="-122"/>
              </a:rPr>
              <a:t>弱相关性</a:t>
            </a:r>
            <a:r>
              <a:rPr lang="zh-CN" altLang="en-US" sz="1600">
                <a:solidFill>
                  <a:srgbClr val="595959"/>
                </a:solidFill>
                <a:latin typeface="微软雅黑" panose="020B0503020204020204" pitchFamily="34" charset="-122"/>
                <a:ea typeface="微软雅黑" panose="020B0503020204020204" pitchFamily="34" charset="-122"/>
              </a:rPr>
              <a:t>，即喜爱的房源类型不相似。由此可见，我们可以将相似度高的用户B的数据推荐用户A，即推荐ID编号为118的房源。</a:t>
            </a:r>
          </a:p>
        </p:txBody>
      </p:sp>
    </p:spTree>
    <p:extLst>
      <p:ext uri="{BB962C8B-B14F-4D97-AF65-F5344CB8AC3E}">
        <p14:creationId xmlns:p14="http://schemas.microsoft.com/office/powerpoint/2010/main" val="13542978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5" name="Freeform 7"/>
          <p:cNvSpPr>
            <a:spLocks noChangeArrowheads="1"/>
          </p:cNvSpPr>
          <p:nvPr/>
        </p:nvSpPr>
        <p:spPr bwMode="auto">
          <a:xfrm>
            <a:off x="5375126" y="2029812"/>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0070C0"/>
          </a:solidFill>
          <a:ln>
            <a:noFill/>
          </a:ln>
        </p:spPr>
        <p:txBody>
          <a:bodyPr/>
          <a:lstStyle/>
          <a:p>
            <a:endParaRPr lang="zh-CN" altLang="zh-CN" sz="240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7" name="Freeform 8"/>
          <p:cNvSpPr>
            <a:spLocks noChangeArrowheads="1"/>
          </p:cNvSpPr>
          <p:nvPr/>
        </p:nvSpPr>
        <p:spPr bwMode="auto">
          <a:xfrm>
            <a:off x="4003525" y="3251127"/>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0070C0"/>
          </a:solidFill>
          <a:ln>
            <a:noFill/>
          </a:ln>
        </p:spPr>
        <p:txBody>
          <a:bodyPr/>
          <a:lstStyle/>
          <a:p>
            <a:endParaRPr lang="zh-CN" altLang="zh-CN" sz="240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8" name="Freeform 9"/>
          <p:cNvSpPr>
            <a:spLocks noChangeArrowheads="1"/>
          </p:cNvSpPr>
          <p:nvPr/>
        </p:nvSpPr>
        <p:spPr bwMode="auto">
          <a:xfrm>
            <a:off x="4790926" y="4571928"/>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0070C0"/>
          </a:solidFill>
          <a:ln>
            <a:noFill/>
          </a:ln>
        </p:spPr>
        <p:txBody>
          <a:bodyPr/>
          <a:lstStyle/>
          <a:p>
            <a:endParaRPr lang="zh-CN" altLang="zh-CN" sz="240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10" name="Freeform 10"/>
          <p:cNvSpPr>
            <a:spLocks noChangeArrowheads="1"/>
          </p:cNvSpPr>
          <p:nvPr/>
        </p:nvSpPr>
        <p:spPr bwMode="auto">
          <a:xfrm>
            <a:off x="6065159" y="4571928"/>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0070C0"/>
          </a:solidFill>
          <a:ln>
            <a:noFill/>
          </a:ln>
        </p:spPr>
        <p:txBody>
          <a:bodyPr/>
          <a:lstStyle/>
          <a:p>
            <a:endParaRPr lang="zh-CN" altLang="zh-CN" sz="240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12" name="Freeform 11"/>
          <p:cNvSpPr>
            <a:spLocks noChangeArrowheads="1"/>
          </p:cNvSpPr>
          <p:nvPr/>
        </p:nvSpPr>
        <p:spPr bwMode="auto">
          <a:xfrm>
            <a:off x="6759425" y="3251127"/>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0070C0"/>
          </a:solidFill>
          <a:ln>
            <a:noFill/>
          </a:ln>
        </p:spPr>
        <p:txBody>
          <a:bodyPr/>
          <a:lstStyle/>
          <a:p>
            <a:endParaRPr lang="zh-CN" altLang="zh-CN" sz="2400">
              <a:solidFill>
                <a:srgbClr val="000000"/>
              </a:solidFill>
              <a:latin typeface="Microsoft YaHei" panose="020B0503020204020204" pitchFamily="34" charset="-122"/>
              <a:ea typeface="Microsoft YaHei" panose="020B0503020204020204" pitchFamily="34" charset="-122"/>
              <a:cs typeface="+mn-ea"/>
              <a:sym typeface="+mn-lt"/>
            </a:endParaRPr>
          </a:p>
        </p:txBody>
      </p:sp>
      <p:sp>
        <p:nvSpPr>
          <p:cNvPr id="13" name="矩形 7"/>
          <p:cNvSpPr>
            <a:spLocks noChangeArrowheads="1"/>
          </p:cNvSpPr>
          <p:nvPr/>
        </p:nvSpPr>
        <p:spPr bwMode="auto">
          <a:xfrm>
            <a:off x="5703639" y="2588612"/>
            <a:ext cx="723899"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latin typeface="Microsoft YaHei" panose="020B0503020204020204" pitchFamily="34" charset="-122"/>
                <a:ea typeface="Microsoft YaHei" panose="020B0503020204020204" pitchFamily="34" charset="-122"/>
                <a:cs typeface="+mn-ea"/>
                <a:sym typeface="+mn-lt"/>
              </a:rPr>
              <a:t>01</a:t>
            </a:r>
            <a:endParaRPr lang="zh-CN" altLang="en-US" sz="3735"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4" name="矩形 8"/>
          <p:cNvSpPr>
            <a:spLocks noChangeArrowheads="1"/>
          </p:cNvSpPr>
          <p:nvPr/>
        </p:nvSpPr>
        <p:spPr bwMode="auto">
          <a:xfrm>
            <a:off x="6905475" y="3459120"/>
            <a:ext cx="876300"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latin typeface="Microsoft YaHei" panose="020B0503020204020204" pitchFamily="34" charset="-122"/>
                <a:ea typeface="Microsoft YaHei" panose="020B0503020204020204" pitchFamily="34" charset="-122"/>
                <a:cs typeface="+mn-ea"/>
                <a:sym typeface="+mn-lt"/>
              </a:rPr>
              <a:t>02</a:t>
            </a:r>
            <a:endParaRPr lang="zh-CN" altLang="en-US" sz="3735"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5" name="矩形 9"/>
          <p:cNvSpPr>
            <a:spLocks noChangeArrowheads="1"/>
          </p:cNvSpPr>
          <p:nvPr/>
        </p:nvSpPr>
        <p:spPr bwMode="auto">
          <a:xfrm>
            <a:off x="6549875" y="5015824"/>
            <a:ext cx="711200"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latin typeface="Microsoft YaHei" panose="020B0503020204020204" pitchFamily="34" charset="-122"/>
                <a:ea typeface="Microsoft YaHei" panose="020B0503020204020204" pitchFamily="34" charset="-122"/>
                <a:cs typeface="+mn-ea"/>
                <a:sym typeface="+mn-lt"/>
              </a:rPr>
              <a:t>03</a:t>
            </a:r>
            <a:endParaRPr lang="zh-CN" altLang="en-US" sz="3735"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6" name="矩形 10"/>
          <p:cNvSpPr>
            <a:spLocks noChangeArrowheads="1"/>
          </p:cNvSpPr>
          <p:nvPr/>
        </p:nvSpPr>
        <p:spPr bwMode="auto">
          <a:xfrm>
            <a:off x="4949676" y="5039711"/>
            <a:ext cx="657952"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latin typeface="Microsoft YaHei" panose="020B0503020204020204" pitchFamily="34" charset="-122"/>
                <a:ea typeface="Microsoft YaHei" panose="020B0503020204020204" pitchFamily="34" charset="-122"/>
                <a:cs typeface="+mn-ea"/>
                <a:sym typeface="+mn-lt"/>
              </a:rPr>
              <a:t>04</a:t>
            </a:r>
            <a:endParaRPr lang="zh-CN" altLang="en-US" sz="3735"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17" name="矩形 11"/>
          <p:cNvSpPr>
            <a:spLocks noChangeArrowheads="1"/>
          </p:cNvSpPr>
          <p:nvPr/>
        </p:nvSpPr>
        <p:spPr bwMode="auto">
          <a:xfrm>
            <a:off x="4551743" y="3513594"/>
            <a:ext cx="622564"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latin typeface="Microsoft YaHei" panose="020B0503020204020204" pitchFamily="34" charset="-122"/>
                <a:ea typeface="Microsoft YaHei" panose="020B0503020204020204" pitchFamily="34" charset="-122"/>
                <a:cs typeface="+mn-ea"/>
                <a:sym typeface="+mn-lt"/>
              </a:rPr>
              <a:t>05</a:t>
            </a:r>
            <a:endParaRPr lang="zh-CN" altLang="en-US" sz="3735"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23" name="TextBox 17"/>
          <p:cNvSpPr>
            <a:spLocks noChangeArrowheads="1"/>
          </p:cNvSpPr>
          <p:nvPr/>
        </p:nvSpPr>
        <p:spPr bwMode="auto">
          <a:xfrm>
            <a:off x="6311230" y="1847499"/>
            <a:ext cx="25791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从</a:t>
            </a:r>
            <a:r>
              <a:rPr lang="en-US" altLang="zh-CN"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house_recommend</a:t>
            </a:r>
          </a:p>
          <a:p>
            <a:r>
              <a:rPr lang="zh-CN" altLang="en-US"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表中获取所有用户</a:t>
            </a:r>
            <a:r>
              <a:rPr lang="en-US" altLang="zh-CN"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ID</a:t>
            </a:r>
            <a:endParaRPr lang="zh-CN" altLang="en-US" sz="1800" b="1" dirty="0">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endParaRPr>
          </a:p>
        </p:txBody>
      </p:sp>
      <p:sp>
        <p:nvSpPr>
          <p:cNvPr id="24" name="TextBox 18"/>
          <p:cNvSpPr>
            <a:spLocks noChangeArrowheads="1"/>
          </p:cNvSpPr>
          <p:nvPr/>
        </p:nvSpPr>
        <p:spPr bwMode="auto">
          <a:xfrm>
            <a:off x="8210066" y="3357529"/>
            <a:ext cx="16827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获取每个用户的浏览记录</a:t>
            </a:r>
            <a:endParaRPr lang="zh-CN" altLang="en-US" sz="1800" b="1" dirty="0">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endParaRPr>
          </a:p>
        </p:txBody>
      </p:sp>
      <p:sp>
        <p:nvSpPr>
          <p:cNvPr id="25" name="TextBox 19"/>
          <p:cNvSpPr>
            <a:spLocks noChangeArrowheads="1"/>
          </p:cNvSpPr>
          <p:nvPr/>
        </p:nvSpPr>
        <p:spPr bwMode="auto">
          <a:xfrm>
            <a:off x="7462781" y="5798254"/>
            <a:ext cx="16827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计算两个用户的相似度</a:t>
            </a:r>
            <a:endParaRPr lang="zh-CN" altLang="en-US" sz="1800" b="1" dirty="0">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endParaRPr>
          </a:p>
        </p:txBody>
      </p:sp>
      <p:sp>
        <p:nvSpPr>
          <p:cNvPr id="26" name="TextBox 20"/>
          <p:cNvSpPr>
            <a:spLocks noChangeArrowheads="1"/>
          </p:cNvSpPr>
          <p:nvPr/>
        </p:nvSpPr>
        <p:spPr bwMode="auto">
          <a:xfrm>
            <a:off x="3108016" y="5798254"/>
            <a:ext cx="16041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获取相似度排在前十名的用户</a:t>
            </a:r>
            <a:endParaRPr lang="zh-CN" altLang="en-US" sz="1800" b="1" dirty="0">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endParaRPr>
          </a:p>
        </p:txBody>
      </p:sp>
      <p:sp>
        <p:nvSpPr>
          <p:cNvPr id="27" name="TextBox 21"/>
          <p:cNvSpPr>
            <a:spLocks noChangeArrowheads="1"/>
          </p:cNvSpPr>
          <p:nvPr/>
        </p:nvSpPr>
        <p:spPr bwMode="auto">
          <a:xfrm>
            <a:off x="2418142" y="3357529"/>
            <a:ext cx="14414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00" b="1">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rPr>
              <a:t>获取房源推荐列表</a:t>
            </a:r>
            <a:endParaRPr lang="zh-CN" altLang="en-US" sz="1800" b="1" dirty="0">
              <a:solidFill>
                <a:schemeClr val="tx1">
                  <a:lumMod val="75000"/>
                  <a:lumOff val="25000"/>
                </a:schemeClr>
              </a:solidFill>
              <a:latin typeface="Microsoft YaHei" panose="020B0503020204020204" pitchFamily="34" charset="-122"/>
              <a:ea typeface="Microsoft YaHei" panose="020B0503020204020204" pitchFamily="34" charset="-122"/>
              <a:cs typeface="+mn-ea"/>
              <a:sym typeface="+mn-lt"/>
            </a:endParaRPr>
          </a:p>
        </p:txBody>
      </p:sp>
      <p:sp>
        <p:nvSpPr>
          <p:cNvPr id="28" name="TextBox 22"/>
          <p:cNvSpPr>
            <a:spLocks noChangeArrowheads="1"/>
          </p:cNvSpPr>
          <p:nvPr/>
        </p:nvSpPr>
        <p:spPr bwMode="auto">
          <a:xfrm>
            <a:off x="5352383" y="3746346"/>
            <a:ext cx="13218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2000">
                <a:latin typeface="微软雅黑" panose="020B0503020204020204" pitchFamily="34" charset="-122"/>
                <a:ea typeface="微软雅黑" panose="020B0503020204020204" pitchFamily="34" charset="-122"/>
              </a:rPr>
              <a:t>基于用户的协同过滤算法推荐房源</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38028" y="1045908"/>
            <a:ext cx="6092825" cy="553998"/>
          </a:xfrm>
          <a:prstGeom prst="rect">
            <a:avLst/>
          </a:prstGeom>
        </p:spPr>
        <p:txBody>
          <a:bodyPr>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基于用户的协同过滤算法</a:t>
            </a:r>
            <a:r>
              <a:rPr lang="zh-CN" altLang="en-US" sz="2000">
                <a:solidFill>
                  <a:srgbClr val="595959"/>
                </a:solidFill>
                <a:latin typeface="微软雅黑" panose="020B0503020204020204" pitchFamily="34" charset="-122"/>
                <a:ea typeface="微软雅黑" panose="020B0503020204020204" pitchFamily="34" charset="-122"/>
              </a:rPr>
              <a:t>推荐房源可以分为以下5步。</a:t>
            </a:r>
          </a:p>
        </p:txBody>
      </p:sp>
    </p:spTree>
    <p:extLst>
      <p:ext uri="{BB962C8B-B14F-4D97-AF65-F5344CB8AC3E}">
        <p14:creationId xmlns:p14="http://schemas.microsoft.com/office/powerpoint/2010/main" val="22197897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5025" y="981522"/>
            <a:ext cx="6202309"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从</a:t>
              </a:r>
              <a:r>
                <a:rPr lang="en-US" altLang="zh-CN" sz="2000">
                  <a:solidFill>
                    <a:srgbClr val="FF0000"/>
                  </a:solidFill>
                  <a:latin typeface="微软雅黑" panose="020B0503020204020204" pitchFamily="34" charset="-122"/>
                  <a:ea typeface="微软雅黑" panose="020B0503020204020204" pitchFamily="34" charset="-122"/>
                </a:rPr>
                <a:t>house_recommend</a:t>
              </a:r>
              <a:r>
                <a:rPr lang="zh-CN" altLang="en-US" sz="2000">
                  <a:solidFill>
                    <a:srgbClr val="FF0000"/>
                  </a:solidFill>
                  <a:latin typeface="微软雅黑" panose="020B0503020204020204" pitchFamily="34" charset="-122"/>
                  <a:ea typeface="微软雅黑" panose="020B0503020204020204" pitchFamily="34" charset="-122"/>
                </a:rPr>
                <a:t>表中获取所有用户</a:t>
              </a:r>
              <a:r>
                <a:rPr lang="en-US" altLang="zh-CN" sz="2000">
                  <a:solidFill>
                    <a:srgbClr val="FF0000"/>
                  </a:solidFill>
                  <a:latin typeface="微软雅黑" panose="020B0503020204020204" pitchFamily="34" charset="-122"/>
                  <a:ea typeface="微软雅黑" panose="020B0503020204020204" pitchFamily="34" charset="-122"/>
                </a:rPr>
                <a:t>ID</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99062" y="2735619"/>
            <a:ext cx="6048672" cy="2169825"/>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首先</a:t>
            </a:r>
            <a:r>
              <a:rPr lang="zh-CN" altLang="en-US" sz="1800">
                <a:solidFill>
                  <a:srgbClr val="0075CC"/>
                </a:solidFill>
                <a:latin typeface="微软雅黑" panose="020B0503020204020204" pitchFamily="34" charset="-122"/>
                <a:ea typeface="微软雅黑" panose="020B0503020204020204" pitchFamily="34" charset="-122"/>
              </a:rPr>
              <a:t>获取所有用户的浏览记录数据</a:t>
            </a:r>
            <a:r>
              <a:rPr lang="zh-CN" altLang="en-US" sz="1800">
                <a:solidFill>
                  <a:srgbClr val="595959"/>
                </a:solidFill>
                <a:latin typeface="微软雅黑" panose="020B0503020204020204" pitchFamily="34" charset="-122"/>
                <a:ea typeface="微软雅黑" panose="020B0503020204020204" pitchFamily="34" charset="-122"/>
              </a:rPr>
              <a:t>，然后将这些数据</a:t>
            </a:r>
            <a:r>
              <a:rPr lang="zh-CN" altLang="en-US" sz="1800">
                <a:solidFill>
                  <a:srgbClr val="0075CC"/>
                </a:solidFill>
                <a:latin typeface="微软雅黑" panose="020B0503020204020204" pitchFamily="34" charset="-122"/>
                <a:ea typeface="微软雅黑" panose="020B0503020204020204" pitchFamily="34" charset="-122"/>
              </a:rPr>
              <a:t>按用户</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进行</a:t>
            </a:r>
            <a:r>
              <a:rPr lang="zh-CN" altLang="en-US" sz="1800">
                <a:solidFill>
                  <a:srgbClr val="0075CC"/>
                </a:solidFill>
                <a:latin typeface="微软雅黑" panose="020B0503020204020204" pitchFamily="34" charset="-122"/>
                <a:ea typeface="微软雅黑" panose="020B0503020204020204" pitchFamily="34" charset="-122"/>
              </a:rPr>
              <a:t>分类</a:t>
            </a:r>
            <a:r>
              <a:rPr lang="zh-CN" altLang="en-US" sz="1800">
                <a:solidFill>
                  <a:srgbClr val="595959"/>
                </a:solidFill>
                <a:latin typeface="微软雅黑" panose="020B0503020204020204" pitchFamily="34" charset="-122"/>
                <a:ea typeface="微软雅黑" panose="020B0503020204020204" pitchFamily="34" charset="-122"/>
              </a:rPr>
              <a:t>以</a:t>
            </a:r>
            <a:r>
              <a:rPr lang="zh-CN" altLang="en-US" sz="1800">
                <a:solidFill>
                  <a:srgbClr val="0075CC"/>
                </a:solidFill>
                <a:latin typeface="微软雅黑" panose="020B0503020204020204" pitchFamily="34" charset="-122"/>
                <a:ea typeface="微软雅黑" panose="020B0503020204020204" pitchFamily="34" charset="-122"/>
              </a:rPr>
              <a:t>获取</a:t>
            </a:r>
            <a:r>
              <a:rPr lang="zh-CN" altLang="en-US" sz="1800">
                <a:solidFill>
                  <a:srgbClr val="595959"/>
                </a:solidFill>
                <a:latin typeface="微软雅黑" panose="020B0503020204020204" pitchFamily="34" charset="-122"/>
                <a:ea typeface="微软雅黑" panose="020B0503020204020204" pitchFamily="34" charset="-122"/>
              </a:rPr>
              <a:t>到</a:t>
            </a:r>
            <a:r>
              <a:rPr lang="zh-CN" altLang="en-US" sz="1800">
                <a:solidFill>
                  <a:srgbClr val="0075CC"/>
                </a:solidFill>
                <a:latin typeface="微软雅黑" panose="020B0503020204020204" pitchFamily="34" charset="-122"/>
                <a:ea typeface="微软雅黑" panose="020B0503020204020204" pitchFamily="34" charset="-122"/>
              </a:rPr>
              <a:t>所有的用户</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595959"/>
                </a:solidFill>
                <a:latin typeface="微软雅黑" panose="020B0503020204020204" pitchFamily="34" charset="-122"/>
                <a:ea typeface="微软雅黑" panose="020B0503020204020204" pitchFamily="34" charset="-122"/>
              </a:rPr>
              <a:t>house</a:t>
            </a:r>
            <a:r>
              <a:rPr lang="zh-CN" altLang="en-US" sz="1800">
                <a:solidFill>
                  <a:srgbClr val="595959"/>
                </a:solidFill>
                <a:latin typeface="微软雅黑" panose="020B0503020204020204" pitchFamily="34" charset="-122"/>
                <a:ea typeface="微软雅黑" panose="020B0503020204020204" pitchFamily="34" charset="-122"/>
              </a:rPr>
              <a:t>项目的</a:t>
            </a:r>
            <a:r>
              <a:rPr lang="en-US" altLang="zh-CN" sz="1800">
                <a:solidFill>
                  <a:srgbClr val="0075CC"/>
                </a:solidFill>
                <a:latin typeface="微软雅黑" panose="020B0503020204020204" pitchFamily="34" charset="-122"/>
                <a:ea typeface="微软雅黑" panose="020B0503020204020204" pitchFamily="34" charset="-122"/>
              </a:rPr>
              <a:t>utils</a:t>
            </a:r>
            <a:r>
              <a:rPr lang="zh-CN" altLang="en-US" sz="1800">
                <a:solidFill>
                  <a:srgbClr val="0075CC"/>
                </a:solidFill>
                <a:latin typeface="微软雅黑" panose="020B0503020204020204" pitchFamily="34" charset="-122"/>
                <a:ea typeface="微软雅黑" panose="020B0503020204020204" pitchFamily="34" charset="-122"/>
              </a:rPr>
              <a:t>目录</a:t>
            </a:r>
            <a:r>
              <a:rPr lang="zh-CN" altLang="en-US" sz="1800">
                <a:solidFill>
                  <a:srgbClr val="595959"/>
                </a:solidFill>
                <a:latin typeface="微软雅黑" panose="020B0503020204020204" pitchFamily="34" charset="-122"/>
                <a:ea typeface="微软雅黑" panose="020B0503020204020204" pitchFamily="34" charset="-122"/>
              </a:rPr>
              <a:t>下新建一个</a:t>
            </a:r>
            <a:r>
              <a:rPr lang="en-US" altLang="zh-CN" sz="1800">
                <a:solidFill>
                  <a:srgbClr val="0075CC"/>
                </a:solidFill>
                <a:latin typeface="微软雅黑" panose="020B0503020204020204" pitchFamily="34" charset="-122"/>
                <a:ea typeface="微软雅黑" panose="020B0503020204020204" pitchFamily="34" charset="-122"/>
              </a:rPr>
              <a:t>con_to_db.py</a:t>
            </a:r>
            <a:r>
              <a:rPr lang="zh-CN" altLang="en-US" sz="1800">
                <a:solidFill>
                  <a:srgbClr val="595959"/>
                </a:solidFill>
                <a:latin typeface="微软雅黑" panose="020B0503020204020204" pitchFamily="34" charset="-122"/>
                <a:ea typeface="微软雅黑" panose="020B0503020204020204" pitchFamily="34" charset="-122"/>
              </a:rPr>
              <a:t>文件，在该文件中编写使用</a:t>
            </a:r>
            <a:r>
              <a:rPr lang="en-US" altLang="zh-CN" sz="1800">
                <a:solidFill>
                  <a:srgbClr val="0075CC"/>
                </a:solidFill>
                <a:latin typeface="微软雅黑" panose="020B0503020204020204" pitchFamily="34" charset="-122"/>
                <a:ea typeface="微软雅黑" panose="020B0503020204020204" pitchFamily="34" charset="-122"/>
              </a:rPr>
              <a:t>pymysql</a:t>
            </a:r>
            <a:r>
              <a:rPr lang="zh-CN" altLang="en-US" sz="1800">
                <a:solidFill>
                  <a:srgbClr val="595959"/>
                </a:solidFill>
                <a:latin typeface="微软雅黑" panose="020B0503020204020204" pitchFamily="34" charset="-122"/>
                <a:ea typeface="微软雅黑" panose="020B0503020204020204" pitchFamily="34" charset="-122"/>
              </a:rPr>
              <a:t>连接数据库，并从数据库的</a:t>
            </a:r>
            <a:r>
              <a:rPr lang="en-US" altLang="zh-CN" sz="1800">
                <a:solidFill>
                  <a:srgbClr val="0075CC"/>
                </a:solidFill>
                <a:latin typeface="微软雅黑" panose="020B0503020204020204" pitchFamily="34" charset="-122"/>
                <a:ea typeface="微软雅黑" panose="020B0503020204020204" pitchFamily="34" charset="-122"/>
              </a:rPr>
              <a:t>house_recommend</a:t>
            </a:r>
            <a:r>
              <a:rPr lang="zh-CN" altLang="en-US" sz="1800">
                <a:solidFill>
                  <a:srgbClr val="0075CC"/>
                </a:solidFill>
                <a:latin typeface="微软雅黑" panose="020B0503020204020204" pitchFamily="34" charset="-122"/>
                <a:ea typeface="微软雅黑" panose="020B0503020204020204" pitchFamily="34" charset="-122"/>
              </a:rPr>
              <a:t>表</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查询</a:t>
            </a:r>
            <a:r>
              <a:rPr lang="zh-CN" altLang="en-US" sz="1800">
                <a:solidFill>
                  <a:srgbClr val="595959"/>
                </a:solidFill>
                <a:latin typeface="微软雅黑" panose="020B0503020204020204" pitchFamily="34" charset="-122"/>
                <a:ea typeface="微软雅黑" panose="020B0503020204020204" pitchFamily="34" charset="-122"/>
              </a:rPr>
              <a:t>相应数据的功能代码。</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990293" y="2205658"/>
            <a:ext cx="2995709" cy="3229748"/>
          </a:xfrm>
          <a:prstGeom prst="rect">
            <a:avLst/>
          </a:prstGeom>
        </p:spPr>
      </p:pic>
      <p:grpSp>
        <p:nvGrpSpPr>
          <p:cNvPr id="11" name="组合 18">
            <a:extLst>
              <a:ext uri="{FF2B5EF4-FFF2-40B4-BE49-F238E27FC236}">
                <a16:creationId xmlns:a16="http://schemas.microsoft.com/office/drawing/2014/main" id="{2B542E9E-0ADD-4266-A889-F99B1E170665}"/>
              </a:ext>
            </a:extLst>
          </p:cNvPr>
          <p:cNvGrpSpPr>
            <a:grpSpLocks/>
          </p:cNvGrpSpPr>
          <p:nvPr/>
        </p:nvGrpSpPr>
        <p:grpSpPr bwMode="auto">
          <a:xfrm>
            <a:off x="8728422" y="5435406"/>
            <a:ext cx="2119312" cy="387350"/>
            <a:chOff x="6356350" y="4705038"/>
            <a:chExt cx="2119842" cy="387349"/>
          </a:xfrm>
        </p:grpSpPr>
        <p:pic>
          <p:nvPicPr>
            <p:cNvPr id="12"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4"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5"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半闭框 15">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7" name="半闭框 16">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8"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311253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1698" y="1269554"/>
            <a:ext cx="4733467"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智能租房项目的导航栏上方提供了链接文本“</a:t>
            </a:r>
            <a:r>
              <a:rPr lang="zh-CN" altLang="en-US" sz="1800">
                <a:solidFill>
                  <a:srgbClr val="0075CC"/>
                </a:solidFill>
                <a:latin typeface="微软雅黑" panose="020B0503020204020204" pitchFamily="34" charset="-122"/>
                <a:ea typeface="微软雅黑" panose="020B0503020204020204" pitchFamily="34" charset="-122"/>
              </a:rPr>
              <a:t>登录</a:t>
            </a:r>
            <a:r>
              <a:rPr lang="zh-CN" altLang="en-US" sz="1800">
                <a:solidFill>
                  <a:srgbClr val="595959"/>
                </a:solidFill>
                <a:latin typeface="微软雅黑" panose="020B0503020204020204" pitchFamily="34" charset="-122"/>
                <a:ea typeface="微软雅黑" panose="020B0503020204020204" pitchFamily="34" charset="-122"/>
              </a:rPr>
              <a:t>”，当用户单击“登录”之后页面会弹出</a:t>
            </a:r>
            <a:r>
              <a:rPr lang="zh-CN" altLang="en-US" sz="1800">
                <a:solidFill>
                  <a:srgbClr val="0075CC"/>
                </a:solidFill>
                <a:latin typeface="微软雅黑" panose="020B0503020204020204" pitchFamily="34" charset="-122"/>
                <a:ea typeface="微软雅黑" panose="020B0503020204020204" pitchFamily="34" charset="-122"/>
              </a:rPr>
              <a:t>登录对话框</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5"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10.1.1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用户注册功能说明</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6311230" y="1314341"/>
            <a:ext cx="4608512" cy="923330"/>
          </a:xfrm>
          <a:prstGeom prst="rect">
            <a:avLst/>
          </a:prstGeom>
        </p:spPr>
        <p:txBody>
          <a:bodyPr wrap="square">
            <a:spAutoFit/>
          </a:bodyPr>
          <a:lstStyle/>
          <a:p>
            <a:pPr>
              <a:lnSpc>
                <a:spcPct val="150000"/>
              </a:lnSpc>
            </a:pPr>
            <a:r>
              <a:rPr lang="zh-CN" altLang="zh-CN" sz="1800">
                <a:solidFill>
                  <a:srgbClr val="595959"/>
                </a:solidFill>
                <a:latin typeface="微软雅黑" panose="020B0503020204020204" pitchFamily="34" charset="-122"/>
                <a:ea typeface="微软雅黑" panose="020B0503020204020204" pitchFamily="34" charset="-122"/>
              </a:rPr>
              <a:t>单击</a:t>
            </a:r>
            <a:r>
              <a:rPr lang="zh-CN" altLang="en-US" sz="1800">
                <a:solidFill>
                  <a:srgbClr val="595959"/>
                </a:solidFill>
                <a:latin typeface="微软雅黑" panose="020B0503020204020204" pitchFamily="34" charset="-122"/>
                <a:ea typeface="微软雅黑" panose="020B0503020204020204" pitchFamily="34" charset="-122"/>
              </a:rPr>
              <a:t>登录对话框</a:t>
            </a:r>
            <a:r>
              <a:rPr lang="zh-CN" altLang="zh-CN" sz="1800">
                <a:solidFill>
                  <a:srgbClr val="595959"/>
                </a:solidFill>
                <a:latin typeface="微软雅黑" panose="020B0503020204020204" pitchFamily="34" charset="-122"/>
                <a:ea typeface="微软雅黑" panose="020B0503020204020204" pitchFamily="34" charset="-122"/>
              </a:rPr>
              <a:t>中的“</a:t>
            </a:r>
            <a:r>
              <a:rPr lang="zh-CN" altLang="zh-CN" sz="1800">
                <a:solidFill>
                  <a:srgbClr val="0075CC"/>
                </a:solidFill>
                <a:latin typeface="微软雅黑" panose="020B0503020204020204" pitchFamily="34" charset="-122"/>
                <a:ea typeface="微软雅黑" panose="020B0503020204020204" pitchFamily="34" charset="-122"/>
              </a:rPr>
              <a:t>还没有账号？点我注册</a:t>
            </a:r>
            <a:r>
              <a:rPr lang="zh-CN" altLang="zh-CN" sz="1800">
                <a:solidFill>
                  <a:srgbClr val="595959"/>
                </a:solidFill>
                <a:latin typeface="微软雅黑" panose="020B0503020204020204" pitchFamily="34" charset="-122"/>
                <a:ea typeface="微软雅黑" panose="020B0503020204020204" pitchFamily="34" charset="-122"/>
              </a:rPr>
              <a:t>”链接文本，页面上方会弹出</a:t>
            </a:r>
            <a:r>
              <a:rPr lang="zh-CN" altLang="zh-CN" sz="1800">
                <a:solidFill>
                  <a:srgbClr val="0075CC"/>
                </a:solidFill>
                <a:latin typeface="微软雅黑" panose="020B0503020204020204" pitchFamily="34" charset="-122"/>
                <a:ea typeface="微软雅黑" panose="020B0503020204020204" pitchFamily="34" charset="-122"/>
              </a:rPr>
              <a:t>注册对话框</a:t>
            </a:r>
            <a:r>
              <a:rPr lang="zh-CN" altLang="en-US" sz="1800">
                <a:solidFill>
                  <a:srgbClr val="595959"/>
                </a:solidFill>
                <a:latin typeface="微软雅黑" panose="020B0503020204020204" pitchFamily="34" charset="-122"/>
                <a:ea typeface="微软雅黑" panose="020B0503020204020204" pitchFamily="34" charset="-122"/>
              </a:rPr>
              <a:t>。</a:t>
            </a:r>
          </a:p>
        </p:txBody>
      </p:sp>
      <p:pic>
        <p:nvPicPr>
          <p:cNvPr id="7" name="图片 6" descr="图片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142" y="2628414"/>
            <a:ext cx="3517553" cy="2814042"/>
          </a:xfrm>
          <a:prstGeom prst="rect">
            <a:avLst/>
          </a:prstGeom>
          <a:noFill/>
          <a:ln>
            <a:noFill/>
          </a:ln>
        </p:spPr>
      </p:pic>
      <p:sp>
        <p:nvSpPr>
          <p:cNvPr id="3" name="矩形 2"/>
          <p:cNvSpPr/>
          <p:nvPr/>
        </p:nvSpPr>
        <p:spPr>
          <a:xfrm>
            <a:off x="2312504" y="5580742"/>
            <a:ext cx="1338828" cy="369332"/>
          </a:xfrm>
          <a:prstGeom prst="rect">
            <a:avLst/>
          </a:prstGeom>
          <a:solidFill>
            <a:srgbClr val="FFFF00"/>
          </a:solidFill>
        </p:spPr>
        <p:txBody>
          <a:bodyPr wrap="none">
            <a:spAutoFit/>
          </a:bodyPr>
          <a:lstStyle/>
          <a:p>
            <a:r>
              <a:rPr lang="zh-CN" altLang="en-US" sz="1800">
                <a:latin typeface="微软雅黑" panose="020B0503020204020204" pitchFamily="34" charset="-122"/>
                <a:ea typeface="微软雅黑" panose="020B0503020204020204" pitchFamily="34" charset="-122"/>
              </a:rPr>
              <a:t>登录对话框</a:t>
            </a:r>
            <a:endParaRPr lang="zh-CN" altLang="en-US" sz="1800"/>
          </a:p>
        </p:txBody>
      </p:sp>
      <p:pic>
        <p:nvPicPr>
          <p:cNvPr id="9"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103318" y="2559459"/>
            <a:ext cx="2695575" cy="3162300"/>
          </a:xfrm>
          <a:prstGeom prst="rect">
            <a:avLst/>
          </a:prstGeom>
          <a:noFill/>
          <a:ln>
            <a:noFill/>
          </a:ln>
        </p:spPr>
      </p:pic>
      <p:sp>
        <p:nvSpPr>
          <p:cNvPr id="10" name="矩形 9"/>
          <p:cNvSpPr/>
          <p:nvPr/>
        </p:nvSpPr>
        <p:spPr>
          <a:xfrm>
            <a:off x="7781691" y="5858881"/>
            <a:ext cx="1338828" cy="369332"/>
          </a:xfrm>
          <a:prstGeom prst="rect">
            <a:avLst/>
          </a:prstGeom>
          <a:solidFill>
            <a:srgbClr val="FFFF00"/>
          </a:solidFill>
        </p:spPr>
        <p:txBody>
          <a:bodyPr wrap="none">
            <a:spAutoFit/>
          </a:bodyPr>
          <a:lstStyle/>
          <a:p>
            <a:r>
              <a:rPr lang="zh-CN" altLang="en-US" sz="1800">
                <a:latin typeface="微软雅黑" panose="020B0503020204020204" pitchFamily="34" charset="-122"/>
                <a:ea typeface="微软雅黑" panose="020B0503020204020204" pitchFamily="34" charset="-122"/>
              </a:rPr>
              <a:t>注册对话框</a:t>
            </a:r>
            <a:endParaRPr lang="zh-CN" altLang="en-US" sz="1800"/>
          </a:p>
        </p:txBody>
      </p:sp>
      <p:sp>
        <p:nvSpPr>
          <p:cNvPr id="6" name="右箭头 5"/>
          <p:cNvSpPr/>
          <p:nvPr/>
        </p:nvSpPr>
        <p:spPr>
          <a:xfrm>
            <a:off x="4907073" y="3861842"/>
            <a:ext cx="2196245" cy="720080"/>
          </a:xfrm>
          <a:prstGeom prst="rightArrow">
            <a:avLst>
              <a:gd name="adj1" fmla="val 47114"/>
              <a:gd name="adj2" fmla="val 107721"/>
            </a:avLst>
          </a:prstGeom>
          <a:solidFill>
            <a:schemeClr val="bg1">
              <a:lumMod val="65000"/>
            </a:schemeClr>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42585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5025" y="981522"/>
            <a:ext cx="6202309"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从</a:t>
              </a:r>
              <a:r>
                <a:rPr lang="en-US" altLang="zh-CN" sz="2000">
                  <a:solidFill>
                    <a:srgbClr val="FF0000"/>
                  </a:solidFill>
                  <a:latin typeface="微软雅黑" panose="020B0503020204020204" pitchFamily="34" charset="-122"/>
                  <a:ea typeface="微软雅黑" panose="020B0503020204020204" pitchFamily="34" charset="-122"/>
                </a:rPr>
                <a:t>house_recommend</a:t>
              </a:r>
              <a:r>
                <a:rPr lang="zh-CN" altLang="en-US" sz="2000">
                  <a:solidFill>
                    <a:srgbClr val="FF0000"/>
                  </a:solidFill>
                  <a:latin typeface="微软雅黑" panose="020B0503020204020204" pitchFamily="34" charset="-122"/>
                  <a:ea typeface="微软雅黑" panose="020B0503020204020204" pitchFamily="34" charset="-122"/>
                </a:rPr>
                <a:t>表中获取所有用户</a:t>
              </a:r>
              <a:r>
                <a:rPr lang="en-US" altLang="zh-CN" sz="2000">
                  <a:solidFill>
                    <a:srgbClr val="FF0000"/>
                  </a:solidFill>
                  <a:latin typeface="微软雅黑" panose="020B0503020204020204" pitchFamily="34" charset="-122"/>
                  <a:ea typeface="微软雅黑" panose="020B0503020204020204" pitchFamily="34" charset="-122"/>
                </a:rPr>
                <a:t>ID</a:t>
              </a:r>
              <a:endParaRPr lang="zh-CN" altLang="en-US" sz="2000">
                <a:solidFill>
                  <a:srgbClr val="FF0000"/>
                </a:solidFill>
                <a:latin typeface="微软雅黑" panose="020B0503020204020204" pitchFamily="34" charset="-122"/>
                <a:ea typeface="微软雅黑" panose="020B0503020204020204" pitchFamily="34" charset="-122"/>
              </a:endParaRP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99062" y="2735619"/>
            <a:ext cx="6048672" cy="1338828"/>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然后，在</a:t>
            </a:r>
            <a:r>
              <a:rPr lang="en-US" altLang="zh-CN" sz="1800">
                <a:solidFill>
                  <a:srgbClr val="0075CC"/>
                </a:solidFill>
                <a:latin typeface="微软雅黑" panose="020B0503020204020204" pitchFamily="34" charset="-122"/>
                <a:ea typeface="微软雅黑" panose="020B0503020204020204" pitchFamily="34" charset="-122"/>
              </a:rPr>
              <a:t>utils</a:t>
            </a:r>
            <a:r>
              <a:rPr lang="zh-CN" altLang="en-US" sz="1800">
                <a:solidFill>
                  <a:srgbClr val="0075CC"/>
                </a:solidFill>
                <a:latin typeface="微软雅黑" panose="020B0503020204020204" pitchFamily="34" charset="-122"/>
                <a:ea typeface="微软雅黑" panose="020B0503020204020204" pitchFamily="34" charset="-122"/>
              </a:rPr>
              <a:t>目录</a:t>
            </a:r>
            <a:r>
              <a:rPr lang="zh-CN" altLang="en-US" sz="1800">
                <a:solidFill>
                  <a:srgbClr val="595959"/>
                </a:solidFill>
                <a:latin typeface="微软雅黑" panose="020B0503020204020204" pitchFamily="34" charset="-122"/>
                <a:ea typeface="微软雅黑" panose="020B0503020204020204" pitchFamily="34" charset="-122"/>
              </a:rPr>
              <a:t>下新建一个</a:t>
            </a:r>
            <a:r>
              <a:rPr lang="en-US" altLang="zh-CN" sz="1800">
                <a:solidFill>
                  <a:srgbClr val="0075CC"/>
                </a:solidFill>
                <a:latin typeface="微软雅黑" panose="020B0503020204020204" pitchFamily="34" charset="-122"/>
                <a:ea typeface="微软雅黑" panose="020B0503020204020204" pitchFamily="34" charset="-122"/>
              </a:rPr>
              <a:t>pearson_recommend.py</a:t>
            </a:r>
            <a:r>
              <a:rPr lang="zh-CN" altLang="en-US" sz="1800">
                <a:solidFill>
                  <a:srgbClr val="595959"/>
                </a:solidFill>
                <a:latin typeface="微软雅黑" panose="020B0503020204020204" pitchFamily="34" charset="-122"/>
                <a:ea typeface="微软雅黑" panose="020B0503020204020204" pitchFamily="34" charset="-122"/>
              </a:rPr>
              <a:t>文件，在该文件中定义一个</a:t>
            </a:r>
            <a:r>
              <a:rPr lang="en-US" altLang="zh-CN" sz="1800">
                <a:solidFill>
                  <a:srgbClr val="0075CC"/>
                </a:solidFill>
                <a:latin typeface="微软雅黑" panose="020B0503020204020204" pitchFamily="34" charset="-122"/>
                <a:ea typeface="微软雅黑" panose="020B0503020204020204" pitchFamily="34" charset="-122"/>
              </a:rPr>
              <a:t>get_total_u_id()</a:t>
            </a:r>
            <a:r>
              <a:rPr lang="zh-CN" altLang="en-US" sz="1800">
                <a:solidFill>
                  <a:srgbClr val="595959"/>
                </a:solidFill>
                <a:latin typeface="微软雅黑" panose="020B0503020204020204" pitchFamily="34" charset="-122"/>
                <a:ea typeface="微软雅黑" panose="020B0503020204020204" pitchFamily="34" charset="-122"/>
              </a:rPr>
              <a:t>函数，用于从</a:t>
            </a:r>
            <a:r>
              <a:rPr lang="en-US" altLang="zh-CN" sz="1800">
                <a:solidFill>
                  <a:srgbClr val="0075CC"/>
                </a:solidFill>
                <a:latin typeface="微软雅黑" panose="020B0503020204020204" pitchFamily="34" charset="-122"/>
                <a:ea typeface="微软雅黑" panose="020B0503020204020204" pitchFamily="34" charset="-122"/>
              </a:rPr>
              <a:t>house_recommend</a:t>
            </a:r>
            <a:r>
              <a:rPr lang="zh-CN" altLang="en-US" sz="1800">
                <a:solidFill>
                  <a:srgbClr val="0075CC"/>
                </a:solidFill>
                <a:latin typeface="微软雅黑" panose="020B0503020204020204" pitchFamily="34" charset="-122"/>
                <a:ea typeface="微软雅黑" panose="020B0503020204020204" pitchFamily="34" charset="-122"/>
              </a:rPr>
              <a:t>表</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获取</a:t>
            </a:r>
            <a:r>
              <a:rPr lang="zh-CN" altLang="en-US" sz="1800">
                <a:solidFill>
                  <a:srgbClr val="595959"/>
                </a:solidFill>
                <a:latin typeface="微软雅黑" panose="020B0503020204020204" pitchFamily="34" charset="-122"/>
                <a:ea typeface="微软雅黑" panose="020B0503020204020204" pitchFamily="34" charset="-122"/>
              </a:rPr>
              <a:t>所有</a:t>
            </a:r>
            <a:r>
              <a:rPr lang="zh-CN" altLang="en-US" sz="1800">
                <a:solidFill>
                  <a:srgbClr val="0075CC"/>
                </a:solidFill>
                <a:latin typeface="微软雅黑" panose="020B0503020204020204" pitchFamily="34" charset="-122"/>
                <a:ea typeface="微软雅黑" panose="020B0503020204020204" pitchFamily="34" charset="-122"/>
              </a:rPr>
              <a:t>用户</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990293" y="2205658"/>
            <a:ext cx="2995709" cy="3229748"/>
          </a:xfrm>
          <a:prstGeom prst="rect">
            <a:avLst/>
          </a:prstGeom>
        </p:spPr>
      </p:pic>
      <p:grpSp>
        <p:nvGrpSpPr>
          <p:cNvPr id="11" name="组合 18">
            <a:extLst>
              <a:ext uri="{FF2B5EF4-FFF2-40B4-BE49-F238E27FC236}">
                <a16:creationId xmlns:a16="http://schemas.microsoft.com/office/drawing/2014/main" id="{2B542E9E-0ADD-4266-A889-F99B1E170665}"/>
              </a:ext>
            </a:extLst>
          </p:cNvPr>
          <p:cNvGrpSpPr>
            <a:grpSpLocks/>
          </p:cNvGrpSpPr>
          <p:nvPr/>
        </p:nvGrpSpPr>
        <p:grpSpPr bwMode="auto">
          <a:xfrm>
            <a:off x="8728422" y="5435406"/>
            <a:ext cx="2119312" cy="387350"/>
            <a:chOff x="6356350" y="4705038"/>
            <a:chExt cx="2119842" cy="387349"/>
          </a:xfrm>
        </p:grpSpPr>
        <p:pic>
          <p:nvPicPr>
            <p:cNvPr id="12"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14"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15"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半闭框 15">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17" name="半闭框 16">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18"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829261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5025" y="981522"/>
            <a:ext cx="4042069"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获取每个用户的浏览记录</a:t>
              </a: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99062" y="2328169"/>
            <a:ext cx="6048672" cy="300082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首先根据</a:t>
            </a:r>
            <a:r>
              <a:rPr lang="en-US" altLang="zh-CN" sz="1800">
                <a:solidFill>
                  <a:srgbClr val="0075CC"/>
                </a:solidFill>
                <a:latin typeface="微软雅黑" panose="020B0503020204020204" pitchFamily="34" charset="-122"/>
                <a:ea typeface="微软雅黑" panose="020B0503020204020204" pitchFamily="34" charset="-122"/>
              </a:rPr>
              <a:t>house_recommend</a:t>
            </a:r>
            <a:r>
              <a:rPr lang="zh-CN" altLang="en-US" sz="1800">
                <a:solidFill>
                  <a:srgbClr val="0075CC"/>
                </a:solidFill>
                <a:latin typeface="微软雅黑" panose="020B0503020204020204" pitchFamily="34" charset="-122"/>
                <a:ea typeface="微软雅黑" panose="020B0503020204020204" pitchFamily="34" charset="-122"/>
              </a:rPr>
              <a:t>表</a:t>
            </a:r>
            <a:r>
              <a:rPr lang="zh-CN" altLang="en-US" sz="1800">
                <a:solidFill>
                  <a:srgbClr val="595959"/>
                </a:solidFill>
                <a:latin typeface="微软雅黑" panose="020B0503020204020204" pitchFamily="34" charset="-122"/>
                <a:ea typeface="微软雅黑" panose="020B0503020204020204" pitchFamily="34" charset="-122"/>
              </a:rPr>
              <a:t>中的字段</a:t>
            </a:r>
            <a:r>
              <a:rPr lang="en-US" altLang="zh-CN" sz="1800">
                <a:solidFill>
                  <a:srgbClr val="0075CC"/>
                </a:solidFill>
                <a:latin typeface="微软雅黑" panose="020B0503020204020204" pitchFamily="34" charset="-122"/>
                <a:ea typeface="微软雅黑" panose="020B0503020204020204" pitchFamily="34" charset="-122"/>
              </a:rPr>
              <a:t>user_id</a:t>
            </a:r>
            <a:r>
              <a:rPr lang="zh-CN" altLang="en-US" sz="1800">
                <a:solidFill>
                  <a:srgbClr val="595959"/>
                </a:solidFill>
                <a:latin typeface="微软雅黑" panose="020B0503020204020204" pitchFamily="34" charset="-122"/>
                <a:ea typeface="微软雅黑" panose="020B0503020204020204" pitchFamily="34" charset="-122"/>
              </a:rPr>
              <a:t>过滤出</a:t>
            </a:r>
            <a:r>
              <a:rPr lang="zh-CN" altLang="en-US" sz="1800">
                <a:solidFill>
                  <a:srgbClr val="0075CC"/>
                </a:solidFill>
                <a:latin typeface="微软雅黑" panose="020B0503020204020204" pitchFamily="34" charset="-122"/>
                <a:ea typeface="微软雅黑" panose="020B0503020204020204" pitchFamily="34" charset="-122"/>
              </a:rPr>
              <a:t>当前用户浏览过</a:t>
            </a:r>
            <a:r>
              <a:rPr lang="zh-CN" altLang="en-US" sz="1800">
                <a:solidFill>
                  <a:srgbClr val="595959"/>
                </a:solidFill>
                <a:latin typeface="微软雅黑" panose="020B0503020204020204" pitchFamily="34" charset="-122"/>
                <a:ea typeface="微软雅黑" panose="020B0503020204020204" pitchFamily="34" charset="-122"/>
              </a:rPr>
              <a:t>的所有</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，然后从这些房源数据中抽取出字段</a:t>
            </a:r>
            <a:r>
              <a:rPr lang="en-US" altLang="zh-CN" sz="1800">
                <a:solidFill>
                  <a:srgbClr val="0075CC"/>
                </a:solidFill>
                <a:latin typeface="微软雅黑" panose="020B0503020204020204" pitchFamily="34" charset="-122"/>
                <a:ea typeface="微软雅黑" panose="020B0503020204020204" pitchFamily="34" charset="-122"/>
              </a:rPr>
              <a:t>house</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score</a:t>
            </a:r>
            <a:r>
              <a:rPr lang="zh-CN" altLang="en-US" sz="1800">
                <a:solidFill>
                  <a:srgbClr val="595959"/>
                </a:solidFill>
                <a:latin typeface="微软雅黑" panose="020B0503020204020204" pitchFamily="34" charset="-122"/>
                <a:ea typeface="微软雅黑" panose="020B0503020204020204" pitchFamily="34" charset="-122"/>
              </a:rPr>
              <a:t>对应的</a:t>
            </a:r>
            <a:r>
              <a:rPr lang="zh-CN" altLang="en-US" sz="1800">
                <a:solidFill>
                  <a:srgbClr val="0075CC"/>
                </a:solidFill>
                <a:latin typeface="微软雅黑" panose="020B0503020204020204" pitchFamily="34" charset="-122"/>
                <a:ea typeface="微软雅黑" panose="020B0503020204020204" pitchFamily="34" charset="-122"/>
              </a:rPr>
              <a:t>两列房源数据</a:t>
            </a:r>
            <a:r>
              <a:rPr lang="zh-CN" altLang="en-US" sz="1800">
                <a:solidFill>
                  <a:srgbClr val="595959"/>
                </a:solidFill>
                <a:latin typeface="微软雅黑" panose="020B0503020204020204" pitchFamily="34" charset="-122"/>
                <a:ea typeface="微软雅黑" panose="020B0503020204020204" pitchFamily="34" charset="-122"/>
              </a:rPr>
              <a:t>，并将这两列数据转换为其他形式。</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pearson_recommend.py</a:t>
            </a:r>
            <a:r>
              <a:rPr lang="zh-CN" altLang="en-US" sz="1800">
                <a:solidFill>
                  <a:srgbClr val="595959"/>
                </a:solidFill>
                <a:latin typeface="微软雅黑" panose="020B0503020204020204" pitchFamily="34" charset="-122"/>
                <a:ea typeface="微软雅黑" panose="020B0503020204020204" pitchFamily="34" charset="-122"/>
              </a:rPr>
              <a:t>文件中定义一个</a:t>
            </a:r>
            <a:r>
              <a:rPr lang="en-US" altLang="zh-CN" sz="1800">
                <a:solidFill>
                  <a:srgbClr val="0075CC"/>
                </a:solidFill>
                <a:latin typeface="微软雅黑" panose="020B0503020204020204" pitchFamily="34" charset="-122"/>
                <a:ea typeface="微软雅黑" panose="020B0503020204020204" pitchFamily="34" charset="-122"/>
              </a:rPr>
              <a:t>get_user_info()</a:t>
            </a:r>
            <a:r>
              <a:rPr lang="zh-CN" altLang="en-US" sz="1800">
                <a:solidFill>
                  <a:srgbClr val="595959"/>
                </a:solidFill>
                <a:latin typeface="微软雅黑" panose="020B0503020204020204" pitchFamily="34" charset="-122"/>
                <a:ea typeface="微软雅黑" panose="020B0503020204020204" pitchFamily="34" charset="-122"/>
              </a:rPr>
              <a:t>函数，该函数用于从</a:t>
            </a:r>
            <a:r>
              <a:rPr lang="en-US" altLang="zh-CN" sz="1800">
                <a:solidFill>
                  <a:srgbClr val="0075CC"/>
                </a:solidFill>
                <a:latin typeface="微软雅黑" panose="020B0503020204020204" pitchFamily="34" charset="-122"/>
                <a:ea typeface="微软雅黑" panose="020B0503020204020204" pitchFamily="34" charset="-122"/>
              </a:rPr>
              <a:t>house_recommend</a:t>
            </a:r>
            <a:r>
              <a:rPr lang="zh-CN" altLang="en-US" sz="1800">
                <a:solidFill>
                  <a:srgbClr val="0075CC"/>
                </a:solidFill>
                <a:latin typeface="微软雅黑" panose="020B0503020204020204" pitchFamily="34" charset="-122"/>
                <a:ea typeface="微软雅黑" panose="020B0503020204020204" pitchFamily="34" charset="-122"/>
              </a:rPr>
              <a:t>表</a:t>
            </a:r>
            <a:r>
              <a:rPr lang="zh-CN" altLang="en-US" sz="1800">
                <a:solidFill>
                  <a:srgbClr val="595959"/>
                </a:solidFill>
                <a:latin typeface="微软雅黑" panose="020B0503020204020204" pitchFamily="34" charset="-122"/>
                <a:ea typeface="微软雅黑" panose="020B0503020204020204" pitchFamily="34" charset="-122"/>
              </a:rPr>
              <a:t>中</a:t>
            </a:r>
            <a:r>
              <a:rPr lang="zh-CN" altLang="en-US" sz="1800">
                <a:solidFill>
                  <a:srgbClr val="0075CC"/>
                </a:solidFill>
                <a:latin typeface="微软雅黑" panose="020B0503020204020204" pitchFamily="34" charset="-122"/>
                <a:ea typeface="微软雅黑" panose="020B0503020204020204" pitchFamily="34" charset="-122"/>
              </a:rPr>
              <a:t>获取</a:t>
            </a:r>
            <a:r>
              <a:rPr lang="zh-CN" altLang="en-US" sz="1800">
                <a:solidFill>
                  <a:srgbClr val="595959"/>
                </a:solidFill>
                <a:latin typeface="微软雅黑" panose="020B0503020204020204" pitchFamily="34" charset="-122"/>
                <a:ea typeface="微软雅黑" panose="020B0503020204020204" pitchFamily="34" charset="-122"/>
              </a:rPr>
              <a:t>每个</a:t>
            </a:r>
            <a:r>
              <a:rPr lang="zh-CN" altLang="en-US" sz="1800">
                <a:solidFill>
                  <a:srgbClr val="0075CC"/>
                </a:solidFill>
                <a:latin typeface="微软雅黑" panose="020B0503020204020204" pitchFamily="34" charset="-122"/>
                <a:ea typeface="微软雅黑" panose="020B0503020204020204" pitchFamily="34" charset="-122"/>
              </a:rPr>
              <a:t>用户</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浏览记录</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990293" y="2205658"/>
            <a:ext cx="2995709" cy="3229748"/>
          </a:xfrm>
          <a:prstGeom prst="rect">
            <a:avLst/>
          </a:prstGeom>
        </p:spPr>
      </p:pic>
      <p:grpSp>
        <p:nvGrpSpPr>
          <p:cNvPr id="19" name="组合 18">
            <a:extLst>
              <a:ext uri="{FF2B5EF4-FFF2-40B4-BE49-F238E27FC236}">
                <a16:creationId xmlns:a16="http://schemas.microsoft.com/office/drawing/2014/main" id="{2B542E9E-0ADD-4266-A889-F99B1E170665}"/>
              </a:ext>
            </a:extLst>
          </p:cNvPr>
          <p:cNvGrpSpPr>
            <a:grpSpLocks/>
          </p:cNvGrpSpPr>
          <p:nvPr/>
        </p:nvGrpSpPr>
        <p:grpSpPr bwMode="auto">
          <a:xfrm>
            <a:off x="8728422" y="5435406"/>
            <a:ext cx="2119312" cy="387350"/>
            <a:chOff x="6356350" y="4705038"/>
            <a:chExt cx="2119842" cy="387349"/>
          </a:xfrm>
        </p:grpSpPr>
        <p:pic>
          <p:nvPicPr>
            <p:cNvPr id="20"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2"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 name="半闭框 2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9" name="半闭框 2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3932048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5025" y="981522"/>
            <a:ext cx="3754037"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计算两个用户的相似度</a:t>
              </a: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99062" y="2328169"/>
            <a:ext cx="6048672" cy="300082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首先获取</a:t>
            </a:r>
            <a:r>
              <a:rPr lang="zh-CN" altLang="en-US" sz="1800">
                <a:solidFill>
                  <a:srgbClr val="0075CC"/>
                </a:solidFill>
                <a:latin typeface="微软雅黑" panose="020B0503020204020204" pitchFamily="34" charset="-122"/>
                <a:ea typeface="微软雅黑" panose="020B0503020204020204" pitchFamily="34" charset="-122"/>
              </a:rPr>
              <a:t>两个用户各自的浏览记录</a:t>
            </a:r>
            <a:r>
              <a:rPr lang="zh-CN" altLang="en-US" sz="1800">
                <a:solidFill>
                  <a:srgbClr val="595959"/>
                </a:solidFill>
                <a:latin typeface="微软雅黑" panose="020B0503020204020204" pitchFamily="34" charset="-122"/>
                <a:ea typeface="微软雅黑" panose="020B0503020204020204" pitchFamily="34" charset="-122"/>
              </a:rPr>
              <a:t>，然后从这些历史的房源数据中找到</a:t>
            </a:r>
            <a:r>
              <a:rPr lang="zh-CN" altLang="en-US" sz="1800">
                <a:solidFill>
                  <a:srgbClr val="0075CC"/>
                </a:solidFill>
                <a:latin typeface="微软雅黑" panose="020B0503020204020204" pitchFamily="34" charset="-122"/>
                <a:ea typeface="微软雅黑" panose="020B0503020204020204" pitchFamily="34" charset="-122"/>
              </a:rPr>
              <a:t>共同浏览过的房源</a:t>
            </a:r>
            <a:r>
              <a:rPr lang="zh-CN" altLang="en-US" sz="1800">
                <a:solidFill>
                  <a:srgbClr val="595959"/>
                </a:solidFill>
                <a:latin typeface="微软雅黑" panose="020B0503020204020204" pitchFamily="34" charset="-122"/>
                <a:ea typeface="微软雅黑" panose="020B0503020204020204" pitchFamily="34" charset="-122"/>
              </a:rPr>
              <a:t>，并使用</a:t>
            </a:r>
            <a:r>
              <a:rPr lang="zh-CN" altLang="en-US" sz="1800">
                <a:solidFill>
                  <a:srgbClr val="0075CC"/>
                </a:solidFill>
                <a:latin typeface="微软雅黑" panose="020B0503020204020204" pitchFamily="34" charset="-122"/>
                <a:ea typeface="微软雅黑" panose="020B0503020204020204" pitchFamily="34" charset="-122"/>
              </a:rPr>
              <a:t>皮尔逊相关系数</a:t>
            </a:r>
            <a:r>
              <a:rPr lang="zh-CN" altLang="en-US" sz="1800">
                <a:solidFill>
                  <a:srgbClr val="595959"/>
                </a:solidFill>
                <a:latin typeface="微软雅黑" panose="020B0503020204020204" pitchFamily="34" charset="-122"/>
                <a:ea typeface="微软雅黑" panose="020B0503020204020204" pitchFamily="34" charset="-122"/>
              </a:rPr>
              <a:t>的数学公式</a:t>
            </a:r>
            <a:r>
              <a:rPr lang="zh-CN" altLang="en-US" sz="1800">
                <a:solidFill>
                  <a:srgbClr val="0075CC"/>
                </a:solidFill>
                <a:latin typeface="微软雅黑" panose="020B0503020204020204" pitchFamily="34" charset="-122"/>
                <a:ea typeface="微软雅黑" panose="020B0503020204020204" pitchFamily="34" charset="-122"/>
              </a:rPr>
              <a:t>计算两个用户的相似度</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pearson_recommend.py</a:t>
            </a:r>
            <a:r>
              <a:rPr lang="zh-CN" altLang="en-US" sz="1800">
                <a:solidFill>
                  <a:srgbClr val="595959"/>
                </a:solidFill>
                <a:latin typeface="微软雅黑" panose="020B0503020204020204" pitchFamily="34" charset="-122"/>
                <a:ea typeface="微软雅黑" panose="020B0503020204020204" pitchFamily="34" charset="-122"/>
              </a:rPr>
              <a:t>文件中，定义一个计算两个用户相似度的</a:t>
            </a:r>
            <a:r>
              <a:rPr lang="en-US" altLang="zh-CN" sz="1800">
                <a:solidFill>
                  <a:srgbClr val="0075CC"/>
                </a:solidFill>
                <a:latin typeface="微软雅黑" panose="020B0503020204020204" pitchFamily="34" charset="-122"/>
                <a:ea typeface="微软雅黑" panose="020B0503020204020204" pitchFamily="34" charset="-122"/>
              </a:rPr>
              <a:t>pearson_sim()</a:t>
            </a:r>
            <a:r>
              <a:rPr lang="zh-CN" altLang="en-US" sz="1800">
                <a:solidFill>
                  <a:srgbClr val="595959"/>
                </a:solidFill>
                <a:latin typeface="微软雅黑" panose="020B0503020204020204" pitchFamily="34" charset="-122"/>
                <a:ea typeface="微软雅黑" panose="020B0503020204020204" pitchFamily="34" charset="-122"/>
              </a:rPr>
              <a:t>函数，该函数需要接收两个参数</a:t>
            </a:r>
            <a:r>
              <a:rPr lang="en-US" altLang="zh-CN" sz="1800">
                <a:solidFill>
                  <a:srgbClr val="0075CC"/>
                </a:solidFill>
                <a:latin typeface="微软雅黑" panose="020B0503020204020204" pitchFamily="34" charset="-122"/>
                <a:ea typeface="微软雅黑" panose="020B0503020204020204" pitchFamily="34" charset="-122"/>
              </a:rPr>
              <a:t>user1</a:t>
            </a:r>
            <a:r>
              <a:rPr lang="zh-CN" altLang="en-US" sz="1800">
                <a:solidFill>
                  <a:srgbClr val="595959"/>
                </a:solidFill>
                <a:latin typeface="微软雅黑" panose="020B0503020204020204" pitchFamily="34" charset="-122"/>
                <a:ea typeface="微软雅黑" panose="020B0503020204020204" pitchFamily="34" charset="-122"/>
              </a:rPr>
              <a:t>和</a:t>
            </a:r>
            <a:r>
              <a:rPr lang="en-US" altLang="zh-CN" sz="1800">
                <a:solidFill>
                  <a:srgbClr val="0075CC"/>
                </a:solidFill>
                <a:latin typeface="微软雅黑" panose="020B0503020204020204" pitchFamily="34" charset="-122"/>
                <a:ea typeface="微软雅黑" panose="020B0503020204020204" pitchFamily="34" charset="-122"/>
              </a:rPr>
              <a:t>sim_user</a:t>
            </a:r>
            <a:r>
              <a:rPr lang="zh-CN" altLang="en-US" sz="1800">
                <a:solidFill>
                  <a:srgbClr val="595959"/>
                </a:solidFill>
                <a:latin typeface="微软雅黑" panose="020B0503020204020204" pitchFamily="34" charset="-122"/>
                <a:ea typeface="微软雅黑" panose="020B0503020204020204" pitchFamily="34" charset="-122"/>
              </a:rPr>
              <a:t>，其中参数</a:t>
            </a:r>
            <a:r>
              <a:rPr lang="en-US" altLang="zh-CN" sz="1800">
                <a:solidFill>
                  <a:srgbClr val="595959"/>
                </a:solidFill>
                <a:latin typeface="微软雅黑" panose="020B0503020204020204" pitchFamily="34" charset="-122"/>
                <a:ea typeface="微软雅黑" panose="020B0503020204020204" pitchFamily="34" charset="-122"/>
              </a:rPr>
              <a:t>user1</a:t>
            </a:r>
            <a:r>
              <a:rPr lang="zh-CN" altLang="en-US" sz="1800">
                <a:solidFill>
                  <a:srgbClr val="595959"/>
                </a:solidFill>
                <a:latin typeface="微软雅黑" panose="020B0503020204020204" pitchFamily="34" charset="-122"/>
                <a:ea typeface="微软雅黑" panose="020B0503020204020204" pitchFamily="34" charset="-122"/>
              </a:rPr>
              <a:t>表示</a:t>
            </a:r>
            <a:r>
              <a:rPr lang="zh-CN" altLang="en-US" sz="1800">
                <a:solidFill>
                  <a:srgbClr val="0075CC"/>
                </a:solidFill>
                <a:latin typeface="微软雅黑" panose="020B0503020204020204" pitchFamily="34" charset="-122"/>
                <a:ea typeface="微软雅黑" panose="020B0503020204020204" pitchFamily="34" charset="-122"/>
              </a:rPr>
              <a:t>当前用户</a:t>
            </a:r>
            <a:r>
              <a:rPr lang="zh-CN" altLang="en-US" sz="1800">
                <a:solidFill>
                  <a:srgbClr val="595959"/>
                </a:solidFill>
                <a:latin typeface="微软雅黑" panose="020B0503020204020204" pitchFamily="34" charset="-122"/>
                <a:ea typeface="微软雅黑" panose="020B0503020204020204" pitchFamily="34" charset="-122"/>
              </a:rPr>
              <a:t>，参数</a:t>
            </a:r>
            <a:r>
              <a:rPr lang="en-US" altLang="zh-CN" sz="1800">
                <a:solidFill>
                  <a:srgbClr val="595959"/>
                </a:solidFill>
                <a:latin typeface="微软雅黑" panose="020B0503020204020204" pitchFamily="34" charset="-122"/>
                <a:ea typeface="微软雅黑" panose="020B0503020204020204" pitchFamily="34" charset="-122"/>
              </a:rPr>
              <a:t>sim_user</a:t>
            </a:r>
            <a:r>
              <a:rPr lang="zh-CN" altLang="en-US" sz="1800">
                <a:solidFill>
                  <a:srgbClr val="595959"/>
                </a:solidFill>
                <a:latin typeface="微软雅黑" panose="020B0503020204020204" pitchFamily="34" charset="-122"/>
                <a:ea typeface="微软雅黑" panose="020B0503020204020204" pitchFamily="34" charset="-122"/>
              </a:rPr>
              <a:t>表示</a:t>
            </a:r>
            <a:r>
              <a:rPr lang="zh-CN" altLang="en-US" sz="1800">
                <a:solidFill>
                  <a:srgbClr val="0075CC"/>
                </a:solidFill>
                <a:latin typeface="微软雅黑" panose="020B0503020204020204" pitchFamily="34" charset="-122"/>
                <a:ea typeface="微软雅黑" panose="020B0503020204020204" pitchFamily="34" charset="-122"/>
              </a:rPr>
              <a:t>另一个用户</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990293" y="2205658"/>
            <a:ext cx="2995709" cy="3229748"/>
          </a:xfrm>
          <a:prstGeom prst="rect">
            <a:avLst/>
          </a:prstGeom>
        </p:spPr>
      </p:pic>
      <p:grpSp>
        <p:nvGrpSpPr>
          <p:cNvPr id="19" name="组合 18">
            <a:extLst>
              <a:ext uri="{FF2B5EF4-FFF2-40B4-BE49-F238E27FC236}">
                <a16:creationId xmlns:a16="http://schemas.microsoft.com/office/drawing/2014/main" id="{2B542E9E-0ADD-4266-A889-F99B1E170665}"/>
              </a:ext>
            </a:extLst>
          </p:cNvPr>
          <p:cNvGrpSpPr>
            <a:grpSpLocks/>
          </p:cNvGrpSpPr>
          <p:nvPr/>
        </p:nvGrpSpPr>
        <p:grpSpPr bwMode="auto">
          <a:xfrm>
            <a:off x="8728422" y="5435406"/>
            <a:ext cx="2119312" cy="387350"/>
            <a:chOff x="6356350" y="4705038"/>
            <a:chExt cx="2119842" cy="387349"/>
          </a:xfrm>
        </p:grpSpPr>
        <p:pic>
          <p:nvPicPr>
            <p:cNvPr id="20"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2"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 name="半闭框 2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9" name="半闭框 2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4138537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5025" y="981522"/>
            <a:ext cx="4474117"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获取相似度排在前十名的用户</a:t>
              </a: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99062" y="2328169"/>
            <a:ext cx="6048672" cy="300082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首先从</a:t>
            </a:r>
            <a:r>
              <a:rPr lang="en-US" altLang="zh-CN" sz="1800">
                <a:solidFill>
                  <a:srgbClr val="0075CC"/>
                </a:solidFill>
                <a:latin typeface="微软雅黑" panose="020B0503020204020204" pitchFamily="34" charset="-122"/>
                <a:ea typeface="微软雅黑" panose="020B0503020204020204" pitchFamily="34" charset="-122"/>
              </a:rPr>
              <a:t>house_recommend</a:t>
            </a:r>
            <a:r>
              <a:rPr lang="zh-CN" altLang="en-US" sz="1800">
                <a:solidFill>
                  <a:srgbClr val="0075CC"/>
                </a:solidFill>
                <a:latin typeface="微软雅黑" panose="020B0503020204020204" pitchFamily="34" charset="-122"/>
                <a:ea typeface="微软雅黑" panose="020B0503020204020204" pitchFamily="34" charset="-122"/>
              </a:rPr>
              <a:t>表</a:t>
            </a:r>
            <a:r>
              <a:rPr lang="zh-CN" altLang="en-US" sz="1800">
                <a:solidFill>
                  <a:srgbClr val="595959"/>
                </a:solidFill>
                <a:latin typeface="微软雅黑" panose="020B0503020204020204" pitchFamily="34" charset="-122"/>
                <a:ea typeface="微软雅黑" panose="020B0503020204020204" pitchFamily="34" charset="-122"/>
              </a:rPr>
              <a:t>中获取</a:t>
            </a:r>
            <a:r>
              <a:rPr lang="zh-CN" altLang="en-US" sz="1800">
                <a:solidFill>
                  <a:srgbClr val="0075CC"/>
                </a:solidFill>
                <a:latin typeface="微软雅黑" panose="020B0503020204020204" pitchFamily="34" charset="-122"/>
                <a:ea typeface="微软雅黑" panose="020B0503020204020204" pitchFamily="34" charset="-122"/>
              </a:rPr>
              <a:t>全部</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用户</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，然后遍历除当前用户之外的其他用户</a:t>
            </a:r>
            <a:r>
              <a:rPr lang="en-US" altLang="zh-CN" sz="1800">
                <a:solidFill>
                  <a:srgbClr val="595959"/>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，计算其它用户与当前用户的</a:t>
            </a:r>
            <a:r>
              <a:rPr lang="zh-CN" altLang="en-US" sz="1800">
                <a:solidFill>
                  <a:srgbClr val="0075CC"/>
                </a:solidFill>
                <a:latin typeface="微软雅黑" panose="020B0503020204020204" pitchFamily="34" charset="-122"/>
                <a:ea typeface="微软雅黑" panose="020B0503020204020204" pitchFamily="34" charset="-122"/>
              </a:rPr>
              <a:t>相似度</a:t>
            </a:r>
            <a:r>
              <a:rPr lang="zh-CN" altLang="en-US" sz="1800">
                <a:solidFill>
                  <a:srgbClr val="595959"/>
                </a:solidFill>
                <a:latin typeface="微软雅黑" panose="020B0503020204020204" pitchFamily="34" charset="-122"/>
                <a:ea typeface="微软雅黑" panose="020B0503020204020204" pitchFamily="34" charset="-122"/>
              </a:rPr>
              <a:t>，最后将所有用户</a:t>
            </a:r>
            <a:r>
              <a:rPr lang="en-US" altLang="zh-CN" sz="1800">
                <a:solidFill>
                  <a:srgbClr val="595959"/>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按照相似度进行</a:t>
            </a:r>
            <a:r>
              <a:rPr lang="zh-CN" altLang="en-US" sz="1800">
                <a:solidFill>
                  <a:srgbClr val="0075CC"/>
                </a:solidFill>
                <a:latin typeface="微软雅黑" panose="020B0503020204020204" pitchFamily="34" charset="-122"/>
                <a:ea typeface="微软雅黑" panose="020B0503020204020204" pitchFamily="34" charset="-122"/>
              </a:rPr>
              <a:t>降序排序</a:t>
            </a:r>
            <a:r>
              <a:rPr lang="zh-CN" altLang="en-US" sz="1800">
                <a:solidFill>
                  <a:srgbClr val="595959"/>
                </a:solidFill>
                <a:latin typeface="微软雅黑" panose="020B0503020204020204" pitchFamily="34" charset="-122"/>
                <a:ea typeface="微软雅黑" panose="020B0503020204020204" pitchFamily="34" charset="-122"/>
              </a:rPr>
              <a:t>，并获取排在</a:t>
            </a:r>
            <a:r>
              <a:rPr lang="zh-CN" altLang="en-US" sz="1800">
                <a:solidFill>
                  <a:srgbClr val="0075CC"/>
                </a:solidFill>
                <a:latin typeface="微软雅黑" panose="020B0503020204020204" pitchFamily="34" charset="-122"/>
                <a:ea typeface="微软雅黑" panose="020B0503020204020204" pitchFamily="34" charset="-122"/>
              </a:rPr>
              <a:t>前十的用户</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pearson_recommend.py</a:t>
            </a:r>
            <a:r>
              <a:rPr lang="zh-CN" altLang="en-US" sz="1800">
                <a:solidFill>
                  <a:srgbClr val="595959"/>
                </a:solidFill>
                <a:latin typeface="微软雅黑" panose="020B0503020204020204" pitchFamily="34" charset="-122"/>
                <a:ea typeface="微软雅黑" panose="020B0503020204020204" pitchFamily="34" charset="-122"/>
              </a:rPr>
              <a:t>文件中，定义一个用于获取</a:t>
            </a:r>
            <a:r>
              <a:rPr lang="zh-CN" altLang="en-US" sz="1800">
                <a:solidFill>
                  <a:srgbClr val="0075CC"/>
                </a:solidFill>
                <a:latin typeface="微软雅黑" panose="020B0503020204020204" pitchFamily="34" charset="-122"/>
                <a:ea typeface="微软雅黑" panose="020B0503020204020204" pitchFamily="34" charset="-122"/>
              </a:rPr>
              <a:t>相似度</a:t>
            </a:r>
            <a:r>
              <a:rPr lang="zh-CN" altLang="en-US" sz="1800">
                <a:solidFill>
                  <a:srgbClr val="595959"/>
                </a:solidFill>
                <a:latin typeface="微软雅黑" panose="020B0503020204020204" pitchFamily="34" charset="-122"/>
                <a:ea typeface="微软雅黑" panose="020B0503020204020204" pitchFamily="34" charset="-122"/>
              </a:rPr>
              <a:t>排在前十名用户的函数</a:t>
            </a:r>
            <a:r>
              <a:rPr lang="en-US" altLang="zh-CN" sz="1800">
                <a:solidFill>
                  <a:srgbClr val="0075CC"/>
                </a:solidFill>
                <a:latin typeface="微软雅黑" panose="020B0503020204020204" pitchFamily="34" charset="-122"/>
                <a:ea typeface="微软雅黑" panose="020B0503020204020204" pitchFamily="34" charset="-122"/>
              </a:rPr>
              <a:t>top10_similar()</a:t>
            </a:r>
            <a:r>
              <a:rPr lang="zh-CN" altLang="en-US" sz="1800">
                <a:solidFill>
                  <a:srgbClr val="595959"/>
                </a:solidFill>
                <a:latin typeface="微软雅黑" panose="020B0503020204020204" pitchFamily="34" charset="-122"/>
                <a:ea typeface="微软雅黑" panose="020B0503020204020204" pitchFamily="34" charset="-122"/>
              </a:rPr>
              <a:t>，该函数需要接收一个</a:t>
            </a:r>
            <a:r>
              <a:rPr lang="zh-CN" altLang="en-US" sz="1800">
                <a:solidFill>
                  <a:srgbClr val="0075CC"/>
                </a:solidFill>
                <a:latin typeface="微软雅黑" panose="020B0503020204020204" pitchFamily="34" charset="-122"/>
                <a:ea typeface="微软雅黑" panose="020B0503020204020204" pitchFamily="34" charset="-122"/>
              </a:rPr>
              <a:t>参数</a:t>
            </a:r>
            <a:r>
              <a:rPr lang="en-US" altLang="zh-CN" sz="1800">
                <a:solidFill>
                  <a:srgbClr val="0075CC"/>
                </a:solidFill>
                <a:latin typeface="微软雅黑" panose="020B0503020204020204" pitchFamily="34" charset="-122"/>
                <a:ea typeface="微软雅黑" panose="020B0503020204020204" pitchFamily="34" charset="-122"/>
              </a:rPr>
              <a:t>UserID</a:t>
            </a:r>
            <a:r>
              <a:rPr lang="zh-CN" altLang="en-US" sz="1800">
                <a:solidFill>
                  <a:srgbClr val="595959"/>
                </a:solidFill>
                <a:latin typeface="微软雅黑" panose="020B0503020204020204" pitchFamily="34" charset="-122"/>
                <a:ea typeface="微软雅黑" panose="020B0503020204020204" pitchFamily="34" charset="-122"/>
              </a:rPr>
              <a:t>，其中参数</a:t>
            </a:r>
            <a:r>
              <a:rPr lang="en-US" altLang="zh-CN" sz="1800">
                <a:solidFill>
                  <a:srgbClr val="595959"/>
                </a:solidFill>
                <a:latin typeface="微软雅黑" panose="020B0503020204020204" pitchFamily="34" charset="-122"/>
                <a:ea typeface="微软雅黑" panose="020B0503020204020204" pitchFamily="34" charset="-122"/>
              </a:rPr>
              <a:t>UserID</a:t>
            </a:r>
            <a:r>
              <a:rPr lang="zh-CN" altLang="en-US" sz="1800">
                <a:solidFill>
                  <a:srgbClr val="595959"/>
                </a:solidFill>
                <a:latin typeface="微软雅黑" panose="020B0503020204020204" pitchFamily="34" charset="-122"/>
                <a:ea typeface="微软雅黑" panose="020B0503020204020204" pitchFamily="34" charset="-122"/>
              </a:rPr>
              <a:t>表示</a:t>
            </a:r>
            <a:r>
              <a:rPr lang="zh-CN" altLang="en-US" sz="1800">
                <a:solidFill>
                  <a:srgbClr val="0075CC"/>
                </a:solidFill>
                <a:latin typeface="微软雅黑" panose="020B0503020204020204" pitchFamily="34" charset="-122"/>
                <a:ea typeface="微软雅黑" panose="020B0503020204020204" pitchFamily="34" charset="-122"/>
              </a:rPr>
              <a:t>当前用户的</a:t>
            </a:r>
            <a:r>
              <a:rPr lang="en-US" altLang="zh-CN" sz="1800">
                <a:solidFill>
                  <a:srgbClr val="0075CC"/>
                </a:solidFill>
                <a:latin typeface="微软雅黑" panose="020B0503020204020204" pitchFamily="34" charset="-122"/>
                <a:ea typeface="微软雅黑" panose="020B0503020204020204" pitchFamily="34" charset="-122"/>
              </a:rPr>
              <a:t>ID</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990293" y="2205658"/>
            <a:ext cx="2995709" cy="3229748"/>
          </a:xfrm>
          <a:prstGeom prst="rect">
            <a:avLst/>
          </a:prstGeom>
        </p:spPr>
      </p:pic>
      <p:grpSp>
        <p:nvGrpSpPr>
          <p:cNvPr id="19" name="组合 18">
            <a:extLst>
              <a:ext uri="{FF2B5EF4-FFF2-40B4-BE49-F238E27FC236}">
                <a16:creationId xmlns:a16="http://schemas.microsoft.com/office/drawing/2014/main" id="{2B542E9E-0ADD-4266-A889-F99B1E170665}"/>
              </a:ext>
            </a:extLst>
          </p:cNvPr>
          <p:cNvGrpSpPr>
            <a:grpSpLocks/>
          </p:cNvGrpSpPr>
          <p:nvPr/>
        </p:nvGrpSpPr>
        <p:grpSpPr bwMode="auto">
          <a:xfrm>
            <a:off x="8728422" y="5435406"/>
            <a:ext cx="2119312" cy="387350"/>
            <a:chOff x="6356350" y="4705038"/>
            <a:chExt cx="2119842" cy="387349"/>
          </a:xfrm>
        </p:grpSpPr>
        <p:pic>
          <p:nvPicPr>
            <p:cNvPr id="20"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2"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 name="半闭框 2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9" name="半闭框 2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5752130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5025" y="981522"/>
            <a:ext cx="3177973" cy="648072"/>
            <a:chOff x="1115236" y="981522"/>
            <a:chExt cx="2732370" cy="648072"/>
          </a:xfrm>
        </p:grpSpPr>
        <p:sp>
          <p:nvSpPr>
            <p:cNvPr id="24" name="圆角矩形 23"/>
            <p:cNvSpPr/>
            <p:nvPr/>
          </p:nvSpPr>
          <p:spPr>
            <a:xfrm>
              <a:off x="1267636" y="1053530"/>
              <a:ext cx="2579970" cy="576064"/>
            </a:xfrm>
            <a:prstGeom prst="roundRect">
              <a:avLst>
                <a:gd name="adj" fmla="val 4376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115236" y="981522"/>
              <a:ext cx="2579970" cy="576064"/>
            </a:xfrm>
            <a:prstGeom prst="roundRect">
              <a:avLst>
                <a:gd name="adj" fmla="val 4376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595959"/>
                  </a:solidFill>
                  <a:latin typeface="微软雅黑" panose="020B0503020204020204" pitchFamily="34" charset="-122"/>
                  <a:ea typeface="微软雅黑" panose="020B0503020204020204" pitchFamily="34" charset="-122"/>
                </a:rPr>
                <a:t>   </a:t>
              </a:r>
              <a:r>
                <a:rPr lang="zh-CN" altLang="en-US" sz="2000">
                  <a:solidFill>
                    <a:srgbClr val="FF0000"/>
                  </a:solidFill>
                  <a:latin typeface="微软雅黑" panose="020B0503020204020204" pitchFamily="34" charset="-122"/>
                  <a:ea typeface="微软雅黑" panose="020B0503020204020204" pitchFamily="34" charset="-122"/>
                </a:rPr>
                <a:t>获取房源推荐列表</a:t>
              </a:r>
            </a:p>
          </p:txBody>
        </p:sp>
      </p:grpSp>
      <p:sp>
        <p:nvSpPr>
          <p:cNvPr id="26" name="椭圆 25"/>
          <p:cNvSpPr/>
          <p:nvPr/>
        </p:nvSpPr>
        <p:spPr>
          <a:xfrm>
            <a:off x="1261051" y="1125538"/>
            <a:ext cx="288032" cy="2880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99062" y="2328169"/>
            <a:ext cx="6048672" cy="3000821"/>
          </a:xfrm>
          <a:prstGeom prst="rect">
            <a:avLst/>
          </a:prstGeom>
        </p:spPr>
        <p:txBody>
          <a:bodyPr wrap="square">
            <a:spAutoFit/>
          </a:bodyPr>
          <a:lstStyle/>
          <a:p>
            <a:pPr>
              <a:lnSpc>
                <a:spcPct val="150000"/>
              </a:lnSpc>
            </a:pPr>
            <a:r>
              <a:rPr lang="zh-CN" altLang="en-US" sz="1800">
                <a:solidFill>
                  <a:srgbClr val="0075CC"/>
                </a:solidFill>
                <a:latin typeface="微软雅黑" panose="020B0503020204020204" pitchFamily="34" charset="-122"/>
                <a:ea typeface="微软雅黑" panose="020B0503020204020204" pitchFamily="34" charset="-122"/>
              </a:rPr>
              <a:t>获取房源推荐列表</a:t>
            </a:r>
            <a:r>
              <a:rPr lang="zh-CN" altLang="en-US" sz="1800">
                <a:solidFill>
                  <a:srgbClr val="595959"/>
                </a:solidFill>
                <a:latin typeface="微软雅黑" panose="020B0503020204020204" pitchFamily="34" charset="-122"/>
                <a:ea typeface="微软雅黑" panose="020B0503020204020204" pitchFamily="34" charset="-122"/>
              </a:rPr>
              <a:t>的逻辑：首先</a:t>
            </a:r>
            <a:r>
              <a:rPr lang="zh-CN" altLang="en-US" sz="1800">
                <a:solidFill>
                  <a:srgbClr val="0075CC"/>
                </a:solidFill>
                <a:latin typeface="微软雅黑" panose="020B0503020204020204" pitchFamily="34" charset="-122"/>
                <a:ea typeface="微软雅黑" panose="020B0503020204020204" pitchFamily="34" charset="-122"/>
              </a:rPr>
              <a:t>获取</a:t>
            </a:r>
            <a:r>
              <a:rPr lang="zh-CN" altLang="en-US" sz="1800">
                <a:solidFill>
                  <a:srgbClr val="595959"/>
                </a:solidFill>
                <a:latin typeface="微软雅黑" panose="020B0503020204020204" pitchFamily="34" charset="-122"/>
                <a:ea typeface="微软雅黑" panose="020B0503020204020204" pitchFamily="34" charset="-122"/>
              </a:rPr>
              <a:t>与</a:t>
            </a:r>
            <a:r>
              <a:rPr lang="zh-CN" altLang="en-US" sz="1800">
                <a:solidFill>
                  <a:srgbClr val="0075CC"/>
                </a:solidFill>
                <a:latin typeface="微软雅黑" panose="020B0503020204020204" pitchFamily="34" charset="-122"/>
                <a:ea typeface="微软雅黑" panose="020B0503020204020204" pitchFamily="34" charset="-122"/>
              </a:rPr>
              <a:t>当前用户相似度最高</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邻居用户</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浏览记录</a:t>
            </a:r>
            <a:r>
              <a:rPr lang="zh-CN" altLang="en-US" sz="1800">
                <a:solidFill>
                  <a:srgbClr val="595959"/>
                </a:solidFill>
                <a:latin typeface="微软雅黑" panose="020B0503020204020204" pitchFamily="34" charset="-122"/>
                <a:ea typeface="微软雅黑" panose="020B0503020204020204" pitchFamily="34" charset="-122"/>
              </a:rPr>
              <a:t>，然后</a:t>
            </a:r>
            <a:r>
              <a:rPr lang="zh-CN" altLang="en-US" sz="1800">
                <a:solidFill>
                  <a:srgbClr val="0075CC"/>
                </a:solidFill>
                <a:latin typeface="微软雅黑" panose="020B0503020204020204" pitchFamily="34" charset="-122"/>
                <a:ea typeface="微软雅黑" panose="020B0503020204020204" pitchFamily="34" charset="-122"/>
              </a:rPr>
              <a:t>对比当前用户</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浏览记录</a:t>
            </a:r>
            <a:r>
              <a:rPr lang="zh-CN" altLang="en-US" sz="1800">
                <a:solidFill>
                  <a:srgbClr val="595959"/>
                </a:solidFill>
                <a:latin typeface="微软雅黑" panose="020B0503020204020204" pitchFamily="34" charset="-122"/>
                <a:ea typeface="微软雅黑" panose="020B0503020204020204" pitchFamily="34" charset="-122"/>
              </a:rPr>
              <a:t>筛选出不同的房源，最后将这些不同房源数据</a:t>
            </a:r>
            <a:r>
              <a:rPr lang="zh-CN" altLang="en-US" sz="1800">
                <a:solidFill>
                  <a:srgbClr val="0075CC"/>
                </a:solidFill>
                <a:latin typeface="微软雅黑" panose="020B0503020204020204" pitchFamily="34" charset="-122"/>
                <a:ea typeface="微软雅黑" panose="020B0503020204020204" pitchFamily="34" charset="-122"/>
              </a:rPr>
              <a:t>按照兴趣分值</a:t>
            </a:r>
            <a:r>
              <a:rPr lang="zh-CN" altLang="en-US" sz="1800">
                <a:solidFill>
                  <a:srgbClr val="595959"/>
                </a:solidFill>
                <a:latin typeface="微软雅黑" panose="020B0503020204020204" pitchFamily="34" charset="-122"/>
                <a:ea typeface="微软雅黑" panose="020B0503020204020204" pitchFamily="34" charset="-122"/>
              </a:rPr>
              <a:t>进行</a:t>
            </a:r>
            <a:r>
              <a:rPr lang="zh-CN" altLang="en-US" sz="1800">
                <a:solidFill>
                  <a:srgbClr val="0075CC"/>
                </a:solidFill>
                <a:latin typeface="微软雅黑" panose="020B0503020204020204" pitchFamily="34" charset="-122"/>
                <a:ea typeface="微软雅黑" panose="020B0503020204020204" pitchFamily="34" charset="-122"/>
              </a:rPr>
              <a:t>排序</a:t>
            </a:r>
            <a:r>
              <a:rPr lang="zh-CN" altLang="en-US" sz="1800">
                <a:solidFill>
                  <a:srgbClr val="595959"/>
                </a:solidFill>
                <a:latin typeface="微软雅黑" panose="020B0503020204020204" pitchFamily="34" charset="-122"/>
                <a:ea typeface="微软雅黑" panose="020B0503020204020204" pitchFamily="34" charset="-122"/>
              </a:rPr>
              <a:t>，并获取排在</a:t>
            </a:r>
            <a:r>
              <a:rPr lang="zh-CN" altLang="en-US" sz="1800">
                <a:solidFill>
                  <a:srgbClr val="0075CC"/>
                </a:solidFill>
                <a:latin typeface="微软雅黑" panose="020B0503020204020204" pitchFamily="34" charset="-122"/>
                <a:ea typeface="微软雅黑" panose="020B0503020204020204" pitchFamily="34" charset="-122"/>
              </a:rPr>
              <a:t>前</a:t>
            </a:r>
            <a:r>
              <a:rPr lang="en-US" altLang="zh-CN" sz="1800">
                <a:solidFill>
                  <a:srgbClr val="0075CC"/>
                </a:solidFill>
                <a:latin typeface="微软雅黑" panose="020B0503020204020204" pitchFamily="34" charset="-122"/>
                <a:ea typeface="微软雅黑" panose="020B0503020204020204" pitchFamily="34" charset="-122"/>
              </a:rPr>
              <a:t>6</a:t>
            </a:r>
            <a:r>
              <a:rPr lang="zh-CN" altLang="en-US" sz="1800">
                <a:solidFill>
                  <a:srgbClr val="0075CC"/>
                </a:solidFill>
                <a:latin typeface="微软雅黑" panose="020B0503020204020204" pitchFamily="34" charset="-122"/>
                <a:ea typeface="微软雅黑" panose="020B0503020204020204" pitchFamily="34" charset="-122"/>
              </a:rPr>
              <a:t>名</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pearson_recommend.py</a:t>
            </a:r>
            <a:r>
              <a:rPr lang="zh-CN" altLang="en-US" sz="1800">
                <a:solidFill>
                  <a:srgbClr val="595959"/>
                </a:solidFill>
                <a:latin typeface="微软雅黑" panose="020B0503020204020204" pitchFamily="34" charset="-122"/>
                <a:ea typeface="微软雅黑" panose="020B0503020204020204" pitchFamily="34" charset="-122"/>
              </a:rPr>
              <a:t>文件中，定义一个用于获取推荐房源的函数</a:t>
            </a:r>
            <a:r>
              <a:rPr lang="en-US" altLang="zh-CN" sz="1800">
                <a:solidFill>
                  <a:srgbClr val="0075CC"/>
                </a:solidFill>
                <a:latin typeface="微软雅黑" panose="020B0503020204020204" pitchFamily="34" charset="-122"/>
                <a:ea typeface="微软雅黑" panose="020B0503020204020204" pitchFamily="34" charset="-122"/>
              </a:rPr>
              <a:t>recommend()</a:t>
            </a:r>
            <a:r>
              <a:rPr lang="zh-CN" altLang="en-US" sz="1800">
                <a:solidFill>
                  <a:srgbClr val="595959"/>
                </a:solidFill>
                <a:latin typeface="微软雅黑" panose="020B0503020204020204" pitchFamily="34" charset="-122"/>
                <a:ea typeface="微软雅黑" panose="020B0503020204020204" pitchFamily="34" charset="-122"/>
              </a:rPr>
              <a:t>，该函数需要接收一个表示</a:t>
            </a:r>
            <a:r>
              <a:rPr lang="zh-CN" altLang="en-US" sz="1800">
                <a:solidFill>
                  <a:srgbClr val="0075CC"/>
                </a:solidFill>
                <a:latin typeface="微软雅黑" panose="020B0503020204020204" pitchFamily="34" charset="-122"/>
                <a:ea typeface="微软雅黑" panose="020B0503020204020204" pitchFamily="34" charset="-122"/>
              </a:rPr>
              <a:t>用户</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参数</a:t>
            </a:r>
            <a:r>
              <a:rPr lang="en-US" altLang="zh-CN" sz="1800">
                <a:solidFill>
                  <a:srgbClr val="0075CC"/>
                </a:solidFill>
                <a:latin typeface="微软雅黑" panose="020B0503020204020204" pitchFamily="34" charset="-122"/>
                <a:ea typeface="微软雅黑" panose="020B0503020204020204" pitchFamily="34" charset="-122"/>
              </a:rPr>
              <a:t>user</a:t>
            </a:r>
            <a:r>
              <a:rPr lang="zh-CN" altLang="en-US" sz="1800">
                <a:solidFill>
                  <a:srgbClr val="595959"/>
                </a:solidFill>
                <a:latin typeface="微软雅黑" panose="020B0503020204020204" pitchFamily="34" charset="-122"/>
                <a:ea typeface="微软雅黑" panose="020B0503020204020204" pitchFamily="34" charset="-122"/>
              </a:rPr>
              <a:t>。</a:t>
            </a:r>
          </a:p>
        </p:txBody>
      </p:sp>
      <p:sp>
        <p:nvSpPr>
          <p:cNvPr id="9"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10.7.3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使用协同过滤算法推荐房源</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a:blip r:embed="rId3"/>
          <a:stretch>
            <a:fillRect/>
          </a:stretch>
        </p:blipFill>
        <p:spPr>
          <a:xfrm>
            <a:off x="990293" y="2205658"/>
            <a:ext cx="2995709" cy="3229748"/>
          </a:xfrm>
          <a:prstGeom prst="rect">
            <a:avLst/>
          </a:prstGeom>
        </p:spPr>
      </p:pic>
      <p:grpSp>
        <p:nvGrpSpPr>
          <p:cNvPr id="19" name="组合 18">
            <a:extLst>
              <a:ext uri="{FF2B5EF4-FFF2-40B4-BE49-F238E27FC236}">
                <a16:creationId xmlns:a16="http://schemas.microsoft.com/office/drawing/2014/main" id="{2B542E9E-0ADD-4266-A889-F99B1E170665}"/>
              </a:ext>
            </a:extLst>
          </p:cNvPr>
          <p:cNvGrpSpPr>
            <a:grpSpLocks/>
          </p:cNvGrpSpPr>
          <p:nvPr/>
        </p:nvGrpSpPr>
        <p:grpSpPr bwMode="auto">
          <a:xfrm>
            <a:off x="8728422" y="5435406"/>
            <a:ext cx="2119312" cy="387350"/>
            <a:chOff x="6356350" y="4705038"/>
            <a:chExt cx="2119842" cy="387349"/>
          </a:xfrm>
        </p:grpSpPr>
        <p:pic>
          <p:nvPicPr>
            <p:cNvPr id="20" name="Picture 13" descr="C:\Users\Administrator\Desktop\未标题-2.png">
              <a:hlinkClick r:id="rId4" action="ppaction://hlinkfile"/>
              <a:extLst>
                <a:ext uri="{FF2B5EF4-FFF2-40B4-BE49-F238E27FC236}">
                  <a16:creationId xmlns:a16="http://schemas.microsoft.com/office/drawing/2014/main" id="{CF11AB68-5109-43CA-8CA0-D4C44B47C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861" y="4705038"/>
              <a:ext cx="439629" cy="3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15">
              <a:extLst>
                <a:ext uri="{FF2B5EF4-FFF2-40B4-BE49-F238E27FC236}">
                  <a16:creationId xmlns:a16="http://schemas.microsoft.com/office/drawing/2014/main" id="{A1FD01AD-C5E9-456E-834F-A2CB394DB0B2}"/>
                </a:ext>
              </a:extLst>
            </p:cNvPr>
            <p:cNvGrpSpPr>
              <a:grpSpLocks/>
            </p:cNvGrpSpPr>
            <p:nvPr/>
          </p:nvGrpSpPr>
          <p:grpSpPr bwMode="auto">
            <a:xfrm>
              <a:off x="6356350" y="4728496"/>
              <a:ext cx="2119842" cy="344841"/>
              <a:chOff x="2225739" y="5060870"/>
              <a:chExt cx="2519033" cy="410818"/>
            </a:xfrm>
          </p:grpSpPr>
          <p:sp>
            <p:nvSpPr>
              <p:cNvPr id="22" name="矩形 10">
                <a:hlinkClick r:id="rId4" action="ppaction://hlinkfile"/>
                <a:extLst>
                  <a:ext uri="{FF2B5EF4-FFF2-40B4-BE49-F238E27FC236}">
                    <a16:creationId xmlns:a16="http://schemas.microsoft.com/office/drawing/2014/main" id="{B1CBE571-E438-4416-BDEA-CC990F755D8F}"/>
                  </a:ext>
                </a:extLst>
              </p:cNvPr>
              <p:cNvSpPr>
                <a:spLocks noChangeArrowheads="1"/>
              </p:cNvSpPr>
              <p:nvPr/>
            </p:nvSpPr>
            <p:spPr bwMode="auto">
              <a:xfrm>
                <a:off x="2519541" y="5060870"/>
                <a:ext cx="1640882" cy="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500"/>
                  </a:spcBef>
                  <a:spcAft>
                    <a:spcPts val="500"/>
                  </a:spcAft>
                </a:pPr>
                <a:r>
                  <a:rPr lang="en-US" altLang="zh-CN" sz="1400" dirty="0">
                    <a:solidFill>
                      <a:srgbClr val="F0A000"/>
                    </a:solidFill>
                    <a:latin typeface="微软雅黑" panose="020B0503020204020204" pitchFamily="34" charset="-122"/>
                    <a:ea typeface="微软雅黑" panose="020B0503020204020204" pitchFamily="34" charset="-122"/>
                  </a:rPr>
                  <a:t>[</a:t>
                </a:r>
                <a:r>
                  <a:rPr lang="zh-CN" altLang="en-US" sz="1400" dirty="0">
                    <a:solidFill>
                      <a:srgbClr val="F0A000"/>
                    </a:solidFill>
                    <a:latin typeface="微软雅黑" panose="020B0503020204020204" pitchFamily="34" charset="-122"/>
                    <a:ea typeface="微软雅黑" panose="020B0503020204020204" pitchFamily="34" charset="-122"/>
                  </a:rPr>
                  <a:t>单击查看源码</a:t>
                </a:r>
                <a:r>
                  <a:rPr lang="en-US" altLang="zh-CN" sz="1400" dirty="0">
                    <a:solidFill>
                      <a:srgbClr val="F0A000"/>
                    </a:solidFill>
                    <a:latin typeface="微软雅黑" panose="020B0503020204020204" pitchFamily="34" charset="-122"/>
                    <a:ea typeface="微软雅黑" panose="020B0503020204020204" pitchFamily="34" charset="-122"/>
                  </a:rPr>
                  <a:t>]</a:t>
                </a:r>
                <a:endParaRPr lang="zh-CN" altLang="zh-CN" sz="1400" dirty="0">
                  <a:solidFill>
                    <a:srgbClr val="F0A000"/>
                  </a:solidFill>
                  <a:latin typeface="微软雅黑" panose="020B0503020204020204" pitchFamily="34" charset="-122"/>
                  <a:ea typeface="微软雅黑" panose="020B0503020204020204" pitchFamily="34" charset="-122"/>
                </a:endParaRPr>
              </a:p>
            </p:txBody>
          </p:sp>
          <p:sp>
            <p:nvSpPr>
              <p:cNvPr id="27" name="立方体 18">
                <a:hlinkClick r:id="rId4" action="ppaction://hlinkfile"/>
                <a:extLst>
                  <a:ext uri="{FF2B5EF4-FFF2-40B4-BE49-F238E27FC236}">
                    <a16:creationId xmlns:a16="http://schemas.microsoft.com/office/drawing/2014/main" id="{C33F890D-F13D-405F-9A24-A3658BB86EEE}"/>
                  </a:ext>
                </a:extLst>
              </p:cNvPr>
              <p:cNvSpPr>
                <a:spLocks noChangeArrowheads="1"/>
              </p:cNvSpPr>
              <p:nvPr/>
            </p:nvSpPr>
            <p:spPr bwMode="auto">
              <a:xfrm>
                <a:off x="2288817" y="5125857"/>
                <a:ext cx="270137" cy="270137"/>
              </a:xfrm>
              <a:prstGeom prst="cube">
                <a:avLst>
                  <a:gd name="adj" fmla="val 25000"/>
                </a:avLst>
              </a:prstGeom>
              <a:solidFill>
                <a:srgbClr val="F3B600"/>
              </a:solidFill>
              <a:ln w="19050"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 name="半闭框 27">
                <a:hlinkClick r:id="rId4" action="ppaction://hlinkfile"/>
                <a:extLst>
                  <a:ext uri="{FF2B5EF4-FFF2-40B4-BE49-F238E27FC236}">
                    <a16:creationId xmlns:a16="http://schemas.microsoft.com/office/drawing/2014/main" id="{E6F3CD52-617A-4664-8373-F960729037F3}"/>
                  </a:ext>
                </a:extLst>
              </p:cNvPr>
              <p:cNvSpPr/>
              <p:nvPr/>
            </p:nvSpPr>
            <p:spPr bwMode="auto">
              <a:xfrm>
                <a:off x="2225739" y="5068858"/>
                <a:ext cx="107554" cy="136168"/>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sp>
            <p:nvSpPr>
              <p:cNvPr id="29" name="半闭框 28">
                <a:hlinkClick r:id="rId4" action="ppaction://hlinkfile"/>
                <a:extLst>
                  <a:ext uri="{FF2B5EF4-FFF2-40B4-BE49-F238E27FC236}">
                    <a16:creationId xmlns:a16="http://schemas.microsoft.com/office/drawing/2014/main" id="{022753E3-35A9-4BC2-AC02-9DC93DA7C1D5}"/>
                  </a:ext>
                </a:extLst>
              </p:cNvPr>
              <p:cNvSpPr/>
              <p:nvPr/>
            </p:nvSpPr>
            <p:spPr bwMode="auto">
              <a:xfrm flipH="1" flipV="1">
                <a:off x="4637218" y="5337412"/>
                <a:ext cx="107554" cy="134276"/>
              </a:xfrm>
              <a:prstGeom prst="halfFrame">
                <a:avLst/>
              </a:prstGeom>
              <a:solidFill>
                <a:srgbClr val="F3B600"/>
              </a:soli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p>
            </p:txBody>
          </p:sp>
          <p:cxnSp>
            <p:nvCxnSpPr>
              <p:cNvPr id="30" name="直接连接符 21">
                <a:hlinkClick r:id="rId4" action="ppaction://hlinkfile"/>
                <a:extLst>
                  <a:ext uri="{FF2B5EF4-FFF2-40B4-BE49-F238E27FC236}">
                    <a16:creationId xmlns:a16="http://schemas.microsoft.com/office/drawing/2014/main" id="{DB2CE2AE-7600-4ED4-842D-25685025E96B}"/>
                  </a:ext>
                </a:extLst>
              </p:cNvPr>
              <p:cNvCxnSpPr>
                <a:cxnSpLocks noChangeShapeType="1"/>
              </p:cNvCxnSpPr>
              <p:nvPr/>
            </p:nvCxnSpPr>
            <p:spPr bwMode="auto">
              <a:xfrm>
                <a:off x="2293497" y="5449202"/>
                <a:ext cx="1838075" cy="0"/>
              </a:xfrm>
              <a:prstGeom prst="line">
                <a:avLst/>
              </a:prstGeom>
              <a:noFill/>
              <a:ln w="19050" algn="ctr">
                <a:solidFill>
                  <a:srgbClr val="F3B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2861175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944880" y="2215515"/>
            <a:ext cx="2797810" cy="3898265"/>
          </a:xfrm>
          <a:prstGeom prst="rect">
            <a:avLst/>
          </a:prstGeom>
        </p:spPr>
      </p:pic>
      <p:sp>
        <p:nvSpPr>
          <p:cNvPr id="13" name="椭圆形标注 12"/>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4" name="TextBox 35"/>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5" name="TextBox 35"/>
          <p:cNvSpPr txBox="1">
            <a:spLocks noChangeArrowheads="1"/>
          </p:cNvSpPr>
          <p:nvPr/>
        </p:nvSpPr>
        <p:spPr bwMode="auto">
          <a:xfrm>
            <a:off x="5925641" y="3426770"/>
            <a:ext cx="566929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智能推荐</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a:t>
            </a:r>
            <a:r>
              <a:rPr lang="zh-CN" altLang="en-US" sz="2000">
                <a:solidFill>
                  <a:srgbClr val="0075CC"/>
                </a:solidFill>
                <a:latin typeface="微软雅黑" panose="020B0503020204020204" pitchFamily="34" charset="-122"/>
                <a:ea typeface="微软雅黑" panose="020B0503020204020204" pitchFamily="34" charset="-122"/>
                <a:cs typeface="+mn-ea"/>
                <a:sym typeface="字魂58号-创中黑" panose="00000500000000000000" pitchFamily="2" charset="-122"/>
              </a:rPr>
              <a:t>逻辑</a:t>
            </a:r>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，能够基于用户的协同推荐算法实现智能推荐的功能</a:t>
            </a:r>
            <a:endParaRPr lang="en-US" altLang="zh-CN" sz="200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9" name="组合 18"/>
          <p:cNvGrpSpPr/>
          <p:nvPr/>
        </p:nvGrpSpPr>
        <p:grpSpPr>
          <a:xfrm>
            <a:off x="5452110" y="3540125"/>
            <a:ext cx="405130" cy="405130"/>
            <a:chOff x="8881" y="4685"/>
            <a:chExt cx="638" cy="638"/>
          </a:xfrm>
        </p:grpSpPr>
        <p:sp>
          <p:nvSpPr>
            <p:cNvPr id="18" name="椭圆 17"/>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智能推荐后端实现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085622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1070" y="3175579"/>
            <a:ext cx="6048672" cy="1477328"/>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无论</a:t>
            </a:r>
            <a:r>
              <a:rPr lang="zh-CN" altLang="en-US" sz="2000">
                <a:solidFill>
                  <a:srgbClr val="595959"/>
                </a:solidFill>
                <a:latin typeface="微软雅黑" panose="020B0503020204020204" pitchFamily="34" charset="-122"/>
                <a:ea typeface="微软雅黑" panose="020B0503020204020204" pitchFamily="34" charset="-122"/>
              </a:rPr>
              <a:t>用户</a:t>
            </a:r>
            <a:r>
              <a:rPr lang="zh-CN" altLang="en-US" sz="2000">
                <a:solidFill>
                  <a:srgbClr val="0075CC"/>
                </a:solidFill>
                <a:latin typeface="微软雅黑" panose="020B0503020204020204" pitchFamily="34" charset="-122"/>
                <a:ea typeface="微软雅黑" panose="020B0503020204020204" pitchFamily="34" charset="-122"/>
              </a:rPr>
              <a:t>是否登录</a:t>
            </a:r>
            <a:r>
              <a:rPr lang="zh-CN" altLang="en-US" sz="2000">
                <a:solidFill>
                  <a:srgbClr val="595959"/>
                </a:solidFill>
                <a:latin typeface="微软雅黑" panose="020B0503020204020204" pitchFamily="34" charset="-122"/>
                <a:ea typeface="微软雅黑" panose="020B0503020204020204" pitchFamily="34" charset="-122"/>
              </a:rPr>
              <a:t>智能租房网站，都可以在详情页下方的智能推荐版块中</a:t>
            </a:r>
            <a:r>
              <a:rPr lang="zh-CN" altLang="en-US" sz="2000">
                <a:solidFill>
                  <a:srgbClr val="0075CC"/>
                </a:solidFill>
                <a:latin typeface="微软雅黑" panose="020B0503020204020204" pitchFamily="34" charset="-122"/>
                <a:ea typeface="微软雅黑" panose="020B0503020204020204" pitchFamily="34" charset="-122"/>
              </a:rPr>
              <a:t>看见推荐的房源信息</a:t>
            </a:r>
            <a:r>
              <a:rPr lang="zh-CN" altLang="en-US" sz="2000">
                <a:solidFill>
                  <a:srgbClr val="595959"/>
                </a:solidFill>
                <a:latin typeface="微软雅黑" panose="020B0503020204020204" pitchFamily="34" charset="-122"/>
                <a:ea typeface="微软雅黑" panose="020B0503020204020204" pitchFamily="34" charset="-122"/>
              </a:rPr>
              <a:t>。智能推荐功能需要分</a:t>
            </a:r>
            <a:r>
              <a:rPr lang="zh-CN" altLang="en-US" sz="2000">
                <a:solidFill>
                  <a:srgbClr val="0075CC"/>
                </a:solidFill>
                <a:latin typeface="微软雅黑" panose="020B0503020204020204" pitchFamily="34" charset="-122"/>
                <a:ea typeface="微软雅黑" panose="020B0503020204020204" pitchFamily="34" charset="-122"/>
              </a:rPr>
              <a:t>用户登录</a:t>
            </a:r>
            <a:r>
              <a:rPr lang="zh-CN" altLang="en-US" sz="2000">
                <a:solidFill>
                  <a:srgbClr val="595959"/>
                </a:solidFill>
                <a:latin typeface="微软雅黑" panose="020B0503020204020204" pitchFamily="34" charset="-122"/>
                <a:ea typeface="微软雅黑" panose="020B0503020204020204" pitchFamily="34" charset="-122"/>
              </a:rPr>
              <a:t>和</a:t>
            </a:r>
            <a:r>
              <a:rPr lang="zh-CN" altLang="en-US" sz="2000">
                <a:solidFill>
                  <a:srgbClr val="0075CC"/>
                </a:solidFill>
                <a:latin typeface="微软雅黑" panose="020B0503020204020204" pitchFamily="34" charset="-122"/>
                <a:ea typeface="微软雅黑" panose="020B0503020204020204" pitchFamily="34" charset="-122"/>
              </a:rPr>
              <a:t>未登录</a:t>
            </a:r>
            <a:r>
              <a:rPr lang="zh-CN" altLang="en-US" sz="2000">
                <a:solidFill>
                  <a:srgbClr val="595959"/>
                </a:solidFill>
                <a:latin typeface="微软雅黑" panose="020B0503020204020204" pitchFamily="34" charset="-122"/>
                <a:ea typeface="微软雅黑" panose="020B0503020204020204" pitchFamily="34" charset="-122"/>
              </a:rPr>
              <a:t>两种情况进行处理。</a:t>
            </a:r>
          </a:p>
        </p:txBody>
      </p:sp>
      <p:pic>
        <p:nvPicPr>
          <p:cNvPr id="10" name="图片 9"/>
          <p:cNvPicPr>
            <a:picLocks noChangeAspect="1"/>
          </p:cNvPicPr>
          <p:nvPr/>
        </p:nvPicPr>
        <p:blipFill>
          <a:blip r:embed="rId3"/>
          <a:stretch>
            <a:fillRect/>
          </a:stretch>
        </p:blipFill>
        <p:spPr>
          <a:xfrm>
            <a:off x="990293" y="2205658"/>
            <a:ext cx="2995709" cy="3229748"/>
          </a:xfrm>
          <a:prstGeom prst="rect">
            <a:avLst/>
          </a:prstGeom>
        </p:spPr>
      </p:pic>
      <p:sp>
        <p:nvSpPr>
          <p:cNvPr id="1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智能推荐后端实现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4733856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1666" y="1054293"/>
            <a:ext cx="6048672" cy="553998"/>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智能推荐功能</a:t>
            </a:r>
            <a:r>
              <a:rPr lang="zh-CN" altLang="en-US" sz="2000">
                <a:solidFill>
                  <a:srgbClr val="595959"/>
                </a:solidFill>
                <a:latin typeface="微软雅黑" panose="020B0503020204020204" pitchFamily="34" charset="-122"/>
                <a:ea typeface="微软雅黑" panose="020B0503020204020204" pitchFamily="34" charset="-122"/>
              </a:rPr>
              <a:t>的逻辑如图所示。</a:t>
            </a:r>
          </a:p>
        </p:txBody>
      </p:sp>
      <p:sp>
        <p:nvSpPr>
          <p:cNvPr id="1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智能推荐后端实现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969008" y="1845619"/>
            <a:ext cx="6330373" cy="3600400"/>
          </a:xfrm>
          <a:prstGeom prst="rect">
            <a:avLst/>
          </a:prstGeom>
          <a:noFill/>
          <a:ln>
            <a:noFill/>
          </a:ln>
        </p:spPr>
      </p:pic>
      <p:sp>
        <p:nvSpPr>
          <p:cNvPr id="3" name="矩形 2"/>
          <p:cNvSpPr/>
          <p:nvPr/>
        </p:nvSpPr>
        <p:spPr>
          <a:xfrm>
            <a:off x="7463358" y="2445198"/>
            <a:ext cx="3816424" cy="3000821"/>
          </a:xfrm>
          <a:prstGeom prst="rect">
            <a:avLst/>
          </a:prstGeom>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由图可知，需要判断用户当前是否处于登录状态，若</a:t>
            </a:r>
            <a:r>
              <a:rPr lang="zh-CN" altLang="en-US" sz="1800">
                <a:solidFill>
                  <a:srgbClr val="0075CC"/>
                </a:solidFill>
                <a:latin typeface="微软雅黑" panose="020B0503020204020204" pitchFamily="34" charset="-122"/>
                <a:ea typeface="微软雅黑" panose="020B0503020204020204" pitchFamily="34" charset="-122"/>
              </a:rPr>
              <a:t>用户没有登录</a:t>
            </a:r>
            <a:r>
              <a:rPr lang="zh-CN" altLang="en-US" sz="1800">
                <a:solidFill>
                  <a:srgbClr val="595959"/>
                </a:solidFill>
                <a:latin typeface="微软雅黑" panose="020B0503020204020204" pitchFamily="34" charset="-122"/>
                <a:ea typeface="微软雅黑" panose="020B0503020204020204" pitchFamily="34" charset="-122"/>
              </a:rPr>
              <a:t>智能租房网站，则</a:t>
            </a:r>
            <a:r>
              <a:rPr lang="zh-CN" altLang="en-US" sz="1800">
                <a:solidFill>
                  <a:srgbClr val="0075CC"/>
                </a:solidFill>
                <a:latin typeface="微软雅黑" panose="020B0503020204020204" pitchFamily="34" charset="-122"/>
                <a:ea typeface="微软雅黑" panose="020B0503020204020204" pitchFamily="34" charset="-122"/>
              </a:rPr>
              <a:t>直接返回</a:t>
            </a:r>
            <a:r>
              <a:rPr lang="zh-CN" altLang="en-US" sz="1800">
                <a:solidFill>
                  <a:srgbClr val="595959"/>
                </a:solidFill>
                <a:latin typeface="微软雅黑" panose="020B0503020204020204" pitchFamily="34" charset="-122"/>
                <a:ea typeface="微软雅黑" panose="020B0503020204020204" pitchFamily="34" charset="-122"/>
              </a:rPr>
              <a:t>与</a:t>
            </a:r>
            <a:r>
              <a:rPr lang="zh-CN" altLang="en-US" sz="1800">
                <a:solidFill>
                  <a:srgbClr val="0075CC"/>
                </a:solidFill>
                <a:latin typeface="微软雅黑" panose="020B0503020204020204" pitchFamily="34" charset="-122"/>
                <a:ea typeface="微软雅黑" panose="020B0503020204020204" pitchFamily="34" charset="-122"/>
              </a:rPr>
              <a:t>当前房源</a:t>
            </a:r>
            <a:r>
              <a:rPr lang="zh-CN" altLang="en-US" sz="1800">
                <a:solidFill>
                  <a:srgbClr val="595959"/>
                </a:solidFill>
                <a:latin typeface="微软雅黑" panose="020B0503020204020204" pitchFamily="34" charset="-122"/>
                <a:ea typeface="微软雅黑" panose="020B0503020204020204" pitchFamily="34" charset="-122"/>
              </a:rPr>
              <a:t>所处</a:t>
            </a:r>
            <a:r>
              <a:rPr lang="zh-CN" altLang="en-US" sz="1800">
                <a:solidFill>
                  <a:srgbClr val="0075CC"/>
                </a:solidFill>
                <a:latin typeface="微软雅黑" panose="020B0503020204020204" pitchFamily="34" charset="-122"/>
                <a:ea typeface="微软雅黑" panose="020B0503020204020204" pitchFamily="34" charset="-122"/>
              </a:rPr>
              <a:t>同一小区</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房源数据</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用户登录</a:t>
            </a:r>
            <a:r>
              <a:rPr lang="zh-CN" altLang="en-US" sz="1800">
                <a:solidFill>
                  <a:srgbClr val="595959"/>
                </a:solidFill>
                <a:latin typeface="微软雅黑" panose="020B0503020204020204" pitchFamily="34" charset="-122"/>
                <a:ea typeface="微软雅黑" panose="020B0503020204020204" pitchFamily="34" charset="-122"/>
              </a:rPr>
              <a:t>了智能租房网站，则需要先添加</a:t>
            </a:r>
            <a:r>
              <a:rPr lang="zh-CN" altLang="en-US" sz="1800">
                <a:solidFill>
                  <a:srgbClr val="0075CC"/>
                </a:solidFill>
                <a:latin typeface="微软雅黑" panose="020B0503020204020204" pitchFamily="34" charset="-122"/>
                <a:ea typeface="微软雅黑" panose="020B0503020204020204" pitchFamily="34" charset="-122"/>
              </a:rPr>
              <a:t>用户</a:t>
            </a:r>
            <a:r>
              <a:rPr lang="zh-CN" altLang="en-US" sz="1800">
                <a:solidFill>
                  <a:srgbClr val="595959"/>
                </a:solidFill>
                <a:latin typeface="微软雅黑" panose="020B0503020204020204" pitchFamily="34" charset="-122"/>
                <a:ea typeface="微软雅黑" panose="020B0503020204020204" pitchFamily="34" charset="-122"/>
              </a:rPr>
              <a:t>的</a:t>
            </a:r>
            <a:r>
              <a:rPr lang="zh-CN" altLang="en-US" sz="1800">
                <a:solidFill>
                  <a:srgbClr val="0075CC"/>
                </a:solidFill>
                <a:latin typeface="微软雅黑" panose="020B0503020204020204" pitchFamily="34" charset="-122"/>
                <a:ea typeface="微软雅黑" panose="020B0503020204020204" pitchFamily="34" charset="-122"/>
              </a:rPr>
              <a:t>浏览次数</a:t>
            </a:r>
            <a:r>
              <a:rPr lang="zh-CN" altLang="en-US" sz="1800">
                <a:solidFill>
                  <a:srgbClr val="595959"/>
                </a:solidFill>
                <a:latin typeface="微软雅黑" panose="020B0503020204020204" pitchFamily="34" charset="-122"/>
                <a:ea typeface="微软雅黑" panose="020B0503020204020204" pitchFamily="34" charset="-122"/>
              </a:rPr>
              <a:t>，再根据</a:t>
            </a:r>
            <a:r>
              <a:rPr lang="zh-CN" altLang="en-US" sz="1800">
                <a:solidFill>
                  <a:srgbClr val="0075CC"/>
                </a:solidFill>
                <a:latin typeface="微软雅黑" panose="020B0503020204020204" pitchFamily="34" charset="-122"/>
                <a:ea typeface="微软雅黑" panose="020B0503020204020204" pitchFamily="34" charset="-122"/>
              </a:rPr>
              <a:t>推荐系统</a:t>
            </a:r>
            <a:r>
              <a:rPr lang="zh-CN" altLang="en-US" sz="1800">
                <a:solidFill>
                  <a:srgbClr val="595959"/>
                </a:solidFill>
                <a:latin typeface="微软雅黑" panose="020B0503020204020204" pitchFamily="34" charset="-122"/>
                <a:ea typeface="微软雅黑" panose="020B0503020204020204" pitchFamily="34" charset="-122"/>
              </a:rPr>
              <a:t>的返回结果返回</a:t>
            </a:r>
            <a:r>
              <a:rPr lang="zh-CN" altLang="en-US" sz="1800">
                <a:solidFill>
                  <a:srgbClr val="0075CC"/>
                </a:solidFill>
                <a:latin typeface="微软雅黑" panose="020B0503020204020204" pitchFamily="34" charset="-122"/>
                <a:ea typeface="微软雅黑" panose="020B0503020204020204" pitchFamily="34" charset="-122"/>
              </a:rPr>
              <a:t>推荐房源</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066926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1666" y="1054293"/>
            <a:ext cx="6048672" cy="553998"/>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添加用户的浏览次数</a:t>
            </a:r>
            <a:r>
              <a:rPr lang="zh-CN" altLang="en-US" sz="2000">
                <a:solidFill>
                  <a:srgbClr val="595959"/>
                </a:solidFill>
                <a:latin typeface="微软雅黑" panose="020B0503020204020204" pitchFamily="34" charset="-122"/>
                <a:ea typeface="微软雅黑" panose="020B0503020204020204" pitchFamily="34" charset="-122"/>
              </a:rPr>
              <a:t>具体分为两种情况。</a:t>
            </a:r>
          </a:p>
        </p:txBody>
      </p:sp>
      <p:sp>
        <p:nvSpPr>
          <p:cNvPr id="1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智能推荐后端实现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2618507" y="2167044"/>
            <a:ext cx="6963152" cy="1440000"/>
            <a:chOff x="2655457" y="2246012"/>
            <a:chExt cx="6963152" cy="1440000"/>
          </a:xfrm>
        </p:grpSpPr>
        <p:sp>
          <p:nvSpPr>
            <p:cNvPr id="7" name="Rectangle 58"/>
            <p:cNvSpPr>
              <a:spLocks noChangeArrowheads="1"/>
            </p:cNvSpPr>
            <p:nvPr/>
          </p:nvSpPr>
          <p:spPr bwMode="auto">
            <a:xfrm rot="2700000">
              <a:off x="3737952"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8" name="Rectangle 58"/>
            <p:cNvSpPr>
              <a:spLocks noChangeArrowheads="1"/>
            </p:cNvSpPr>
            <p:nvPr/>
          </p:nvSpPr>
          <p:spPr bwMode="auto">
            <a:xfrm rot="2700000">
              <a:off x="5376000" y="2246012"/>
              <a:ext cx="1440000" cy="1440000"/>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 name="Rectangle 58"/>
            <p:cNvSpPr>
              <a:spLocks noChangeArrowheads="1"/>
            </p:cNvSpPr>
            <p:nvPr/>
          </p:nvSpPr>
          <p:spPr bwMode="auto">
            <a:xfrm rot="2700000">
              <a:off x="7084003" y="2246012"/>
              <a:ext cx="1440000" cy="1440000"/>
            </a:xfrm>
            <a:prstGeom prst="rect">
              <a:avLst/>
            </a:prstGeom>
            <a:solidFill>
              <a:srgbClr val="0070C0"/>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 name="Freeform 28"/>
            <p:cNvSpPr>
              <a:spLocks noEditPoints="1"/>
            </p:cNvSpPr>
            <p:nvPr/>
          </p:nvSpPr>
          <p:spPr bwMode="auto">
            <a:xfrm>
              <a:off x="5723670" y="2607118"/>
              <a:ext cx="721832" cy="688172"/>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rgbClr val="0070C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 name="Freeform 29"/>
            <p:cNvSpPr>
              <a:spLocks noEditPoints="1"/>
            </p:cNvSpPr>
            <p:nvPr/>
          </p:nvSpPr>
          <p:spPr bwMode="auto">
            <a:xfrm>
              <a:off x="4193165" y="2651859"/>
              <a:ext cx="506744" cy="598693"/>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 name="Freeform 30"/>
            <p:cNvSpPr>
              <a:spLocks noEditPoints="1"/>
            </p:cNvSpPr>
            <p:nvPr/>
          </p:nvSpPr>
          <p:spPr bwMode="auto">
            <a:xfrm>
              <a:off x="7516809" y="2606482"/>
              <a:ext cx="551558" cy="689448"/>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 name="Rectangle 58"/>
            <p:cNvSpPr>
              <a:spLocks noChangeArrowheads="1"/>
            </p:cNvSpPr>
            <p:nvPr/>
          </p:nvSpPr>
          <p:spPr bwMode="auto">
            <a:xfrm rot="2700000">
              <a:off x="2655457" y="2650490"/>
              <a:ext cx="631043" cy="631043"/>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 name="Rectangle 58"/>
            <p:cNvSpPr>
              <a:spLocks noChangeArrowheads="1"/>
            </p:cNvSpPr>
            <p:nvPr/>
          </p:nvSpPr>
          <p:spPr bwMode="auto">
            <a:xfrm rot="2700000">
              <a:off x="8987566" y="2650490"/>
              <a:ext cx="631043" cy="631043"/>
            </a:xfrm>
            <a:prstGeom prst="rect">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 name="组合 14"/>
          <p:cNvGrpSpPr/>
          <p:nvPr/>
        </p:nvGrpSpPr>
        <p:grpSpPr>
          <a:xfrm>
            <a:off x="2070049" y="4180900"/>
            <a:ext cx="3586261" cy="1728329"/>
            <a:chOff x="1276684" y="4550152"/>
            <a:chExt cx="3586261" cy="1728329"/>
          </a:xfrm>
        </p:grpSpPr>
        <p:sp>
          <p:nvSpPr>
            <p:cNvPr id="16" name="TextBox 76"/>
            <p:cNvSpPr txBox="1"/>
            <p:nvPr/>
          </p:nvSpPr>
          <p:spPr>
            <a:xfrm>
              <a:off x="1276684" y="4550152"/>
              <a:ext cx="2970767" cy="400110"/>
            </a:xfrm>
            <a:prstGeom prst="rect">
              <a:avLst/>
            </a:prstGeom>
            <a:noFill/>
            <a:effectLst/>
          </p:spPr>
          <p:txBody>
            <a:bodyPr wrap="square" rtlCol="0">
              <a:spAutoFit/>
            </a:bodyPr>
            <a:lstStyle/>
            <a:p>
              <a:r>
                <a:rPr lang="zh-CN" altLang="en-US" sz="2000" b="1">
                  <a:solidFill>
                    <a:schemeClr val="tx1">
                      <a:lumMod val="75000"/>
                      <a:lumOff val="25000"/>
                    </a:schemeClr>
                  </a:solidFill>
                  <a:latin typeface="Microsoft YaHei" panose="020B0503020204020204" pitchFamily="34" charset="-122"/>
                  <a:ea typeface="Microsoft YaHei" panose="020B0503020204020204" pitchFamily="34" charset="-122"/>
                  <a:sym typeface="Arial" panose="020B0604020202020204" pitchFamily="34" charset="0"/>
                </a:rPr>
                <a:t>用户已浏览过房源</a:t>
              </a:r>
              <a:endParaRPr lang="zh-CN" altLang="en-US" sz="2000" b="1" dirty="0">
                <a:solidFill>
                  <a:schemeClr val="tx1">
                    <a:lumMod val="75000"/>
                    <a:lumOff val="25000"/>
                  </a:schemeClr>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18" name="文本框 17"/>
            <p:cNvSpPr txBox="1"/>
            <p:nvPr/>
          </p:nvSpPr>
          <p:spPr>
            <a:xfrm>
              <a:off x="1276684" y="5225885"/>
              <a:ext cx="3586261" cy="1052596"/>
            </a:xfrm>
            <a:prstGeom prst="rect">
              <a:avLst/>
            </a:prstGeom>
            <a:noFill/>
            <a:effectLst/>
          </p:spPr>
          <p:txBody>
            <a:bodyPr wrap="square" rtlCol="0">
              <a:spAutoFit/>
            </a:bodyPr>
            <a:lstStyle/>
            <a:p>
              <a:pPr>
                <a:lnSpc>
                  <a:spcPct val="130000"/>
                </a:lnSpc>
              </a:pP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需要将该房源记录的</a:t>
              </a:r>
              <a:r>
                <a:rPr lang="zh-CN" altLang="en-US"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浏览次数增加</a:t>
              </a:r>
              <a:r>
                <a:rPr lang="en-US" altLang="zh-CN"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1</a:t>
              </a:r>
              <a:r>
                <a:rPr lang="zh-CN" altLang="en-US"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次</a:t>
              </a: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，即将</a:t>
              </a:r>
              <a:r>
                <a:rPr lang="en-US" altLang="zh-CN"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house_recommend</a:t>
              </a:r>
              <a:r>
                <a:rPr lang="zh-CN" altLang="en-US"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表</a:t>
              </a: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中</a:t>
              </a:r>
              <a:r>
                <a:rPr lang="en-US" altLang="zh-CN"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score</a:t>
              </a: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字段的值加</a:t>
              </a:r>
              <a:r>
                <a:rPr lang="en-US" altLang="zh-CN"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1</a:t>
              </a: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a:t>
              </a:r>
              <a:endParaRPr lang="zh-CN" altLang="en-US" sz="1600" dirty="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endParaRPr>
            </a:p>
          </p:txBody>
        </p:sp>
      </p:grpSp>
      <p:grpSp>
        <p:nvGrpSpPr>
          <p:cNvPr id="19" name="组合 18"/>
          <p:cNvGrpSpPr/>
          <p:nvPr/>
        </p:nvGrpSpPr>
        <p:grpSpPr>
          <a:xfrm>
            <a:off x="6738889" y="4150123"/>
            <a:ext cx="3651610" cy="1118931"/>
            <a:chOff x="1211336" y="4519375"/>
            <a:chExt cx="3651610" cy="1118931"/>
          </a:xfrm>
        </p:grpSpPr>
        <p:sp>
          <p:nvSpPr>
            <p:cNvPr id="20" name="TextBox 76"/>
            <p:cNvSpPr txBox="1"/>
            <p:nvPr/>
          </p:nvSpPr>
          <p:spPr>
            <a:xfrm>
              <a:off x="1214152" y="4519375"/>
              <a:ext cx="3169925" cy="400110"/>
            </a:xfrm>
            <a:prstGeom prst="rect">
              <a:avLst/>
            </a:prstGeom>
            <a:noFill/>
            <a:effectLst/>
          </p:spPr>
          <p:txBody>
            <a:bodyPr wrap="square" rtlCol="0">
              <a:spAutoFit/>
            </a:bodyPr>
            <a:lstStyle/>
            <a:p>
              <a:r>
                <a:rPr lang="zh-CN" altLang="en-US" sz="2000" b="1">
                  <a:solidFill>
                    <a:schemeClr val="tx1">
                      <a:lumMod val="75000"/>
                      <a:lumOff val="25000"/>
                    </a:schemeClr>
                  </a:solidFill>
                  <a:latin typeface="Microsoft YaHei" panose="020B0503020204020204" pitchFamily="34" charset="-122"/>
                  <a:ea typeface="Microsoft YaHei" panose="020B0503020204020204" pitchFamily="34" charset="-122"/>
                  <a:sym typeface="Arial" panose="020B0604020202020204" pitchFamily="34" charset="0"/>
                </a:rPr>
                <a:t>用户未浏览过房源</a:t>
              </a:r>
              <a:endParaRPr lang="zh-CN" altLang="en-US" sz="2000" b="1" dirty="0">
                <a:solidFill>
                  <a:schemeClr val="tx1">
                    <a:lumMod val="75000"/>
                    <a:lumOff val="25000"/>
                  </a:schemeClr>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1" name="文本框 20"/>
            <p:cNvSpPr txBox="1"/>
            <p:nvPr/>
          </p:nvSpPr>
          <p:spPr>
            <a:xfrm>
              <a:off x="1211336" y="5225885"/>
              <a:ext cx="3651610" cy="412421"/>
            </a:xfrm>
            <a:prstGeom prst="rect">
              <a:avLst/>
            </a:prstGeom>
            <a:noFill/>
            <a:effectLst/>
          </p:spPr>
          <p:txBody>
            <a:bodyPr wrap="square" rtlCol="0">
              <a:spAutoFit/>
            </a:bodyPr>
            <a:lstStyle/>
            <a:p>
              <a:pPr>
                <a:lnSpc>
                  <a:spcPct val="130000"/>
                </a:lnSpc>
              </a:pP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需要</a:t>
              </a:r>
              <a:r>
                <a:rPr lang="zh-CN" altLang="en-US" sz="1600">
                  <a:solidFill>
                    <a:srgbClr val="0075CC"/>
                  </a:solidFill>
                  <a:latin typeface="Microsoft YaHei" panose="020B0503020204020204" pitchFamily="34" charset="-122"/>
                  <a:ea typeface="Microsoft YaHei" panose="020B0503020204020204" pitchFamily="34" charset="-122"/>
                  <a:sym typeface="Arial" panose="020B0604020202020204" pitchFamily="34" charset="0"/>
                </a:rPr>
                <a:t>插入一条新的房源数据</a:t>
              </a:r>
              <a:r>
                <a:rPr lang="zh-CN" altLang="en-US" sz="160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rPr>
                <a:t>。</a:t>
              </a:r>
              <a:endParaRPr lang="zh-CN" altLang="en-US" sz="1600" dirty="0">
                <a:solidFill>
                  <a:schemeClr val="tx1">
                    <a:lumMod val="50000"/>
                    <a:lumOff val="50000"/>
                  </a:schemeClr>
                </a:solidFill>
                <a:latin typeface="Microsoft YaHei" panose="020B0503020204020204" pitchFamily="34" charset="-122"/>
                <a:ea typeface="Microsoft YaHei"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1748899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F8969C3-CFD9-CC42-BCF3-54F0DCDACD0D}"/>
              </a:ext>
            </a:extLst>
          </p:cNvPr>
          <p:cNvSpPr txBox="1"/>
          <p:nvPr/>
        </p:nvSpPr>
        <p:spPr>
          <a:xfrm>
            <a:off x="1025135" y="314658"/>
            <a:ext cx="490050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a:solidFill>
                  <a:srgbClr val="595959"/>
                </a:solidFill>
                <a:latin typeface="微软雅黑" panose="020B0503020204020204" pitchFamily="34" charset="-122"/>
                <a:ea typeface="微软雅黑" panose="020B0503020204020204" pitchFamily="34" charset="-122"/>
                <a:cs typeface="+mn-ea"/>
                <a:sym typeface="+mn-lt"/>
              </a:rPr>
              <a:t>10.7.4 </a:t>
            </a:r>
            <a:r>
              <a:rPr lang="zh-CN" altLang="en-US" sz="2400" b="1">
                <a:solidFill>
                  <a:srgbClr val="595959"/>
                </a:solidFill>
                <a:latin typeface="微软雅黑" panose="020B0503020204020204" pitchFamily="34" charset="-122"/>
                <a:ea typeface="微软雅黑" panose="020B0503020204020204" pitchFamily="34" charset="-122"/>
                <a:cs typeface="+mn-ea"/>
                <a:sym typeface="+mn-lt"/>
              </a:rPr>
              <a:t>智能推荐后端实现</a:t>
            </a:r>
            <a:endParaRPr lang="zh-CN" altLang="en-US"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1025135" y="1125538"/>
            <a:ext cx="10542679" cy="3924151"/>
          </a:xfrm>
          <a:prstGeom prst="rect">
            <a:avLst/>
          </a:prstGeom>
        </p:spPr>
        <p:txBody>
          <a:bodyPr wrap="square">
            <a:spAutoFit/>
          </a:bodyPr>
          <a:lstStyle/>
          <a:p>
            <a:pPr>
              <a:lnSpc>
                <a:spcPct val="150000"/>
              </a:lnSpc>
            </a:pPr>
            <a:r>
              <a:rPr lang="zh-CN" altLang="en-US" sz="2000">
                <a:solidFill>
                  <a:srgbClr val="0075CC"/>
                </a:solidFill>
                <a:latin typeface="微软雅黑" panose="020B0503020204020204" pitchFamily="34" charset="-122"/>
                <a:ea typeface="微软雅黑" panose="020B0503020204020204" pitchFamily="34" charset="-122"/>
              </a:rPr>
              <a:t>实现推荐房源</a:t>
            </a:r>
            <a:r>
              <a:rPr lang="zh-CN" altLang="en-US" sz="2000">
                <a:solidFill>
                  <a:srgbClr val="595959"/>
                </a:solidFill>
                <a:latin typeface="微软雅黑" panose="020B0503020204020204" pitchFamily="34" charset="-122"/>
                <a:ea typeface="微软雅黑" panose="020B0503020204020204" pitchFamily="34" charset="-122"/>
              </a:rPr>
              <a:t>的功能，具体步骤如下。</a:t>
            </a:r>
            <a:endParaRPr lang="en-US" altLang="zh-CN" sz="200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20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a:t>
            </a:r>
            <a:r>
              <a:rPr lang="zh-CN" altLang="zh-CN" sz="1800">
                <a:solidFill>
                  <a:srgbClr val="595959"/>
                </a:solidFill>
                <a:latin typeface="微软雅黑" panose="020B0503020204020204" pitchFamily="34" charset="-122"/>
                <a:ea typeface="微软雅黑" panose="020B0503020204020204" pitchFamily="34" charset="-122"/>
              </a:rPr>
              <a:t>在</a:t>
            </a:r>
            <a:r>
              <a:rPr lang="en-US" altLang="zh-CN" sz="1800">
                <a:solidFill>
                  <a:srgbClr val="0075CC"/>
                </a:solidFill>
                <a:latin typeface="微软雅黑" panose="020B0503020204020204" pitchFamily="34" charset="-122"/>
                <a:ea typeface="微软雅黑" panose="020B0503020204020204" pitchFamily="34" charset="-122"/>
              </a:rPr>
              <a:t>detail_page.py</a:t>
            </a:r>
            <a:r>
              <a:rPr lang="zh-CN" altLang="zh-CN" sz="1800">
                <a:solidFill>
                  <a:srgbClr val="595959"/>
                </a:solidFill>
                <a:latin typeface="微软雅黑" panose="020B0503020204020204" pitchFamily="34" charset="-122"/>
                <a:ea typeface="微软雅黑" panose="020B0503020204020204" pitchFamily="34" charset="-122"/>
              </a:rPr>
              <a:t>文件中，找到</a:t>
            </a:r>
            <a:r>
              <a:rPr lang="en-US" altLang="zh-CN" sz="1800">
                <a:solidFill>
                  <a:srgbClr val="0075CC"/>
                </a:solidFill>
                <a:latin typeface="微软雅黑" panose="020B0503020204020204" pitchFamily="34" charset="-122"/>
                <a:ea typeface="微软雅黑" panose="020B0503020204020204" pitchFamily="34" charset="-122"/>
              </a:rPr>
              <a:t>detail()</a:t>
            </a:r>
            <a:r>
              <a:rPr lang="zh-CN" altLang="zh-CN" sz="1800">
                <a:solidFill>
                  <a:srgbClr val="595959"/>
                </a:solidFill>
                <a:latin typeface="微软雅黑" panose="020B0503020204020204" pitchFamily="34" charset="-122"/>
                <a:ea typeface="微软雅黑" panose="020B0503020204020204" pitchFamily="34" charset="-122"/>
              </a:rPr>
              <a:t>函数中</a:t>
            </a:r>
            <a:r>
              <a:rPr lang="zh-CN" altLang="zh-CN" sz="1800">
                <a:solidFill>
                  <a:srgbClr val="0075CC"/>
                </a:solidFill>
                <a:latin typeface="微软雅黑" panose="020B0503020204020204" pitchFamily="34" charset="-122"/>
                <a:ea typeface="微软雅黑" panose="020B0503020204020204" pitchFamily="34" charset="-122"/>
              </a:rPr>
              <a:t>判断用户登录状态</a:t>
            </a:r>
            <a:r>
              <a:rPr lang="zh-CN" altLang="zh-CN" sz="1800">
                <a:solidFill>
                  <a:srgbClr val="595959"/>
                </a:solidFill>
                <a:latin typeface="微软雅黑" panose="020B0503020204020204" pitchFamily="34" charset="-122"/>
                <a:ea typeface="微软雅黑" panose="020B0503020204020204" pitchFamily="34" charset="-122"/>
              </a:rPr>
              <a:t>的代码，在处理登录状态情况的</a:t>
            </a:r>
            <a:r>
              <a:rPr lang="en-US" altLang="zh-CN" sz="1800">
                <a:solidFill>
                  <a:srgbClr val="0075CC"/>
                </a:solidFill>
                <a:latin typeface="微软雅黑" panose="020B0503020204020204" pitchFamily="34" charset="-122"/>
                <a:ea typeface="微软雅黑" panose="020B0503020204020204" pitchFamily="34" charset="-122"/>
              </a:rPr>
              <a:t>if</a:t>
            </a:r>
            <a:r>
              <a:rPr lang="zh-CN" altLang="zh-CN" sz="1800">
                <a:solidFill>
                  <a:srgbClr val="0075CC"/>
                </a:solidFill>
                <a:latin typeface="微软雅黑" panose="020B0503020204020204" pitchFamily="34" charset="-122"/>
                <a:ea typeface="微软雅黑" panose="020B0503020204020204" pitchFamily="34" charset="-122"/>
              </a:rPr>
              <a:t>分支语句</a:t>
            </a:r>
            <a:r>
              <a:rPr lang="zh-CN" altLang="zh-CN" sz="1800">
                <a:solidFill>
                  <a:srgbClr val="595959"/>
                </a:solidFill>
                <a:latin typeface="微软雅黑" panose="020B0503020204020204" pitchFamily="34" charset="-122"/>
                <a:ea typeface="微软雅黑" panose="020B0503020204020204" pitchFamily="34" charset="-122"/>
              </a:rPr>
              <a:t>的末尾</a:t>
            </a:r>
            <a:r>
              <a:rPr lang="zh-CN" altLang="zh-CN" sz="1800">
                <a:solidFill>
                  <a:srgbClr val="0075CC"/>
                </a:solidFill>
                <a:latin typeface="微软雅黑" panose="020B0503020204020204" pitchFamily="34" charset="-122"/>
                <a:ea typeface="微软雅黑" panose="020B0503020204020204" pitchFamily="34" charset="-122"/>
              </a:rPr>
              <a:t>增加查询</a:t>
            </a:r>
            <a:r>
              <a:rPr lang="zh-CN" altLang="zh-CN" sz="1800">
                <a:solidFill>
                  <a:srgbClr val="595959"/>
                </a:solidFill>
                <a:latin typeface="微软雅黑" panose="020B0503020204020204" pitchFamily="34" charset="-122"/>
                <a:ea typeface="微软雅黑" panose="020B0503020204020204" pitchFamily="34" charset="-122"/>
              </a:rPr>
              <a:t>当前</a:t>
            </a:r>
            <a:r>
              <a:rPr lang="zh-CN" altLang="zh-CN" sz="1800">
                <a:solidFill>
                  <a:srgbClr val="0075CC"/>
                </a:solidFill>
                <a:latin typeface="微软雅黑" panose="020B0503020204020204" pitchFamily="34" charset="-122"/>
                <a:ea typeface="微软雅黑" panose="020B0503020204020204" pitchFamily="34" charset="-122"/>
              </a:rPr>
              <a:t>用户浏览记录</a:t>
            </a:r>
            <a:r>
              <a:rPr lang="zh-CN" altLang="zh-CN" sz="1800">
                <a:solidFill>
                  <a:srgbClr val="595959"/>
                </a:solidFill>
                <a:latin typeface="微软雅黑" panose="020B0503020204020204" pitchFamily="34" charset="-122"/>
                <a:ea typeface="微软雅黑" panose="020B0503020204020204" pitchFamily="34" charset="-122"/>
              </a:rPr>
              <a:t>的代码</a:t>
            </a:r>
            <a:r>
              <a:rPr lang="zh-CN" altLang="en-US" sz="1800">
                <a:solidFill>
                  <a:srgbClr val="595959"/>
                </a:solidFill>
                <a:latin typeface="微软雅黑" panose="020B0503020204020204" pitchFamily="34" charset="-122"/>
                <a:ea typeface="微软雅黑" panose="020B0503020204020204" pitchFamily="34" charset="-122"/>
              </a:rPr>
              <a:t>。</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）将</a:t>
            </a:r>
            <a:r>
              <a:rPr lang="zh-CN" altLang="en-US" sz="1800">
                <a:solidFill>
                  <a:srgbClr val="0075CC"/>
                </a:solidFill>
                <a:latin typeface="微软雅黑" panose="020B0503020204020204" pitchFamily="34" charset="-122"/>
                <a:ea typeface="微软雅黑" panose="020B0503020204020204" pitchFamily="34" charset="-122"/>
              </a:rPr>
              <a:t>查询结果</a:t>
            </a:r>
            <a:r>
              <a:rPr lang="zh-CN" altLang="en-US" sz="1800">
                <a:solidFill>
                  <a:srgbClr val="595959"/>
                </a:solidFill>
                <a:latin typeface="微软雅黑" panose="020B0503020204020204" pitchFamily="34" charset="-122"/>
                <a:ea typeface="微软雅黑" panose="020B0503020204020204" pitchFamily="34" charset="-122"/>
              </a:rPr>
              <a:t>分两种情况进行处理：若</a:t>
            </a:r>
            <a:r>
              <a:rPr lang="en-US" altLang="zh-CN" sz="1800">
                <a:solidFill>
                  <a:srgbClr val="0075CC"/>
                </a:solidFill>
                <a:latin typeface="微软雅黑" panose="020B0503020204020204" pitchFamily="34" charset="-122"/>
                <a:ea typeface="微软雅黑" panose="020B0503020204020204" pitchFamily="34" charset="-122"/>
              </a:rPr>
              <a:t>house_recommend</a:t>
            </a:r>
            <a:r>
              <a:rPr lang="zh-CN" altLang="en-US" sz="1800">
                <a:solidFill>
                  <a:srgbClr val="0075CC"/>
                </a:solidFill>
                <a:latin typeface="微软雅黑" panose="020B0503020204020204" pitchFamily="34" charset="-122"/>
                <a:ea typeface="微软雅黑" panose="020B0503020204020204" pitchFamily="34" charset="-122"/>
              </a:rPr>
              <a:t>表</a:t>
            </a:r>
            <a:r>
              <a:rPr lang="zh-CN" altLang="en-US" sz="1800">
                <a:solidFill>
                  <a:srgbClr val="595959"/>
                </a:solidFill>
                <a:latin typeface="微软雅黑" panose="020B0503020204020204" pitchFamily="34" charset="-122"/>
                <a:ea typeface="微软雅黑" panose="020B0503020204020204" pitchFamily="34" charset="-122"/>
              </a:rPr>
              <a:t>中已经存在</a:t>
            </a:r>
            <a:r>
              <a:rPr lang="zh-CN" altLang="en-US" sz="1800">
                <a:solidFill>
                  <a:srgbClr val="0075CC"/>
                </a:solidFill>
                <a:latin typeface="微软雅黑" panose="020B0503020204020204" pitchFamily="34" charset="-122"/>
                <a:ea typeface="微软雅黑" panose="020B0503020204020204" pitchFamily="34" charset="-122"/>
              </a:rPr>
              <a:t>当前用户</a:t>
            </a:r>
            <a:r>
              <a:rPr lang="zh-CN" altLang="en-US" sz="1800">
                <a:solidFill>
                  <a:srgbClr val="595959"/>
                </a:solidFill>
                <a:latin typeface="微软雅黑" panose="020B0503020204020204" pitchFamily="34" charset="-122"/>
                <a:ea typeface="微软雅黑" panose="020B0503020204020204" pitchFamily="34" charset="-122"/>
              </a:rPr>
              <a:t>对此</a:t>
            </a:r>
            <a:r>
              <a:rPr lang="zh-CN" altLang="en-US" sz="1800">
                <a:solidFill>
                  <a:srgbClr val="0075CC"/>
                </a:solidFill>
                <a:latin typeface="微软雅黑" panose="020B0503020204020204" pitchFamily="34" charset="-122"/>
                <a:ea typeface="微软雅黑" panose="020B0503020204020204" pitchFamily="34" charset="-122"/>
              </a:rPr>
              <a:t>房源的记录</a:t>
            </a:r>
            <a:r>
              <a:rPr lang="zh-CN" altLang="en-US" sz="1800">
                <a:solidFill>
                  <a:srgbClr val="595959"/>
                </a:solidFill>
                <a:latin typeface="微软雅黑" panose="020B0503020204020204" pitchFamily="34" charset="-122"/>
                <a:ea typeface="微软雅黑" panose="020B0503020204020204" pitchFamily="34" charset="-122"/>
              </a:rPr>
              <a:t>，则将这条记录中字段</a:t>
            </a:r>
            <a:r>
              <a:rPr lang="en-US" altLang="zh-CN" sz="1800">
                <a:solidFill>
                  <a:srgbClr val="0075CC"/>
                </a:solidFill>
                <a:latin typeface="微软雅黑" panose="020B0503020204020204" pitchFamily="34" charset="-122"/>
                <a:ea typeface="微软雅黑" panose="020B0503020204020204" pitchFamily="34" charset="-122"/>
              </a:rPr>
              <a:t>score</a:t>
            </a:r>
            <a:r>
              <a:rPr lang="zh-CN" altLang="en-US" sz="1800">
                <a:solidFill>
                  <a:srgbClr val="595959"/>
                </a:solidFill>
                <a:latin typeface="微软雅黑" panose="020B0503020204020204" pitchFamily="34" charset="-122"/>
                <a:ea typeface="微软雅黑" panose="020B0503020204020204" pitchFamily="34" charset="-122"/>
              </a:rPr>
              <a:t>的值</a:t>
            </a:r>
            <a:r>
              <a:rPr lang="zh-CN" altLang="en-US" sz="1800">
                <a:solidFill>
                  <a:srgbClr val="0075CC"/>
                </a:solidFill>
                <a:latin typeface="微软雅黑" panose="020B0503020204020204" pitchFamily="34" charset="-122"/>
                <a:ea typeface="微软雅黑" panose="020B0503020204020204" pitchFamily="34" charset="-122"/>
              </a:rPr>
              <a:t>加</a:t>
            </a:r>
            <a:r>
              <a:rPr lang="en-US" altLang="zh-CN" sz="1800">
                <a:solidFill>
                  <a:srgbClr val="0075CC"/>
                </a:solidFill>
                <a:latin typeface="微软雅黑" panose="020B0503020204020204" pitchFamily="34" charset="-122"/>
                <a:ea typeface="微软雅黑" panose="020B0503020204020204" pitchFamily="34" charset="-122"/>
              </a:rPr>
              <a:t>1</a:t>
            </a:r>
            <a:r>
              <a:rPr lang="zh-CN" altLang="en-US" sz="1800">
                <a:solidFill>
                  <a:srgbClr val="595959"/>
                </a:solidFill>
                <a:latin typeface="微软雅黑" panose="020B0503020204020204" pitchFamily="34" charset="-122"/>
                <a:ea typeface="微软雅黑" panose="020B0503020204020204" pitchFamily="34" charset="-122"/>
              </a:rPr>
              <a:t>；若</a:t>
            </a:r>
            <a:r>
              <a:rPr lang="zh-CN" altLang="en-US" sz="1800">
                <a:solidFill>
                  <a:srgbClr val="0075CC"/>
                </a:solidFill>
                <a:latin typeface="微软雅黑" panose="020B0503020204020204" pitchFamily="34" charset="-122"/>
                <a:ea typeface="微软雅黑" panose="020B0503020204020204" pitchFamily="34" charset="-122"/>
              </a:rPr>
              <a:t>没有任何记录</a:t>
            </a:r>
            <a:r>
              <a:rPr lang="zh-CN" altLang="en-US" sz="1800">
                <a:solidFill>
                  <a:srgbClr val="595959"/>
                </a:solidFill>
                <a:latin typeface="微软雅黑" panose="020B0503020204020204" pitchFamily="34" charset="-122"/>
                <a:ea typeface="微软雅黑" panose="020B0503020204020204" pitchFamily="34" charset="-122"/>
              </a:rPr>
              <a:t>，则需要</a:t>
            </a:r>
            <a:r>
              <a:rPr lang="zh-CN" altLang="en-US" sz="1800">
                <a:solidFill>
                  <a:srgbClr val="0075CC"/>
                </a:solidFill>
                <a:latin typeface="微软雅黑" panose="020B0503020204020204" pitchFamily="34" charset="-122"/>
                <a:ea typeface="微软雅黑" panose="020B0503020204020204" pitchFamily="34" charset="-122"/>
              </a:rPr>
              <a:t>插入一条新记录</a:t>
            </a:r>
            <a:r>
              <a:rPr lang="zh-CN" altLang="en-US" sz="1800">
                <a:solidFill>
                  <a:srgbClr val="595959"/>
                </a:solidFill>
                <a:latin typeface="微软雅黑" panose="020B0503020204020204" pitchFamily="34" charset="-122"/>
                <a:ea typeface="微软雅黑" panose="020B0503020204020204" pitchFamily="34" charset="-122"/>
              </a:rPr>
              <a:t>。</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3</a:t>
            </a:r>
            <a:r>
              <a:rPr lang="zh-CN" altLang="en-US" sz="1800">
                <a:solidFill>
                  <a:srgbClr val="595959"/>
                </a:solidFill>
                <a:latin typeface="微软雅黑" panose="020B0503020204020204" pitchFamily="34" charset="-122"/>
                <a:ea typeface="微软雅黑" panose="020B0503020204020204" pitchFamily="34" charset="-122"/>
              </a:rPr>
              <a:t>）由于推荐房源需要用到</a:t>
            </a:r>
            <a:r>
              <a:rPr lang="en-US" altLang="zh-CN" sz="1800">
                <a:solidFill>
                  <a:srgbClr val="0075CC"/>
                </a:solidFill>
                <a:latin typeface="微软雅黑" panose="020B0503020204020204" pitchFamily="34" charset="-122"/>
                <a:ea typeface="微软雅黑" panose="020B0503020204020204" pitchFamily="34" charset="-122"/>
              </a:rPr>
              <a:t>pearson_recommend</a:t>
            </a:r>
            <a:r>
              <a:rPr lang="zh-CN" altLang="en-US" sz="1800">
                <a:solidFill>
                  <a:srgbClr val="0075CC"/>
                </a:solidFill>
                <a:latin typeface="微软雅黑" panose="020B0503020204020204" pitchFamily="34" charset="-122"/>
                <a:ea typeface="微软雅黑" panose="020B0503020204020204" pitchFamily="34" charset="-122"/>
              </a:rPr>
              <a:t>模块</a:t>
            </a:r>
            <a:r>
              <a:rPr lang="zh-CN" altLang="en-US" sz="1800">
                <a:solidFill>
                  <a:srgbClr val="595959"/>
                </a:solidFill>
                <a:latin typeface="微软雅黑" panose="020B0503020204020204" pitchFamily="34" charset="-122"/>
                <a:ea typeface="微软雅黑" panose="020B0503020204020204" pitchFamily="34" charset="-122"/>
              </a:rPr>
              <a:t>的功能，所以这里需要</a:t>
            </a:r>
            <a:r>
              <a:rPr lang="zh-CN" altLang="en-US" sz="1800">
                <a:solidFill>
                  <a:srgbClr val="0075CC"/>
                </a:solidFill>
                <a:latin typeface="微软雅黑" panose="020B0503020204020204" pitchFamily="34" charset="-122"/>
                <a:ea typeface="微软雅黑" panose="020B0503020204020204" pitchFamily="34" charset="-122"/>
              </a:rPr>
              <a:t>导入</a:t>
            </a:r>
            <a:r>
              <a:rPr lang="en-US" altLang="zh-CN" sz="1800">
                <a:solidFill>
                  <a:srgbClr val="595959"/>
                </a:solidFill>
                <a:latin typeface="微软雅黑" panose="020B0503020204020204" pitchFamily="34" charset="-122"/>
                <a:ea typeface="微软雅黑" panose="020B0503020204020204" pitchFamily="34" charset="-122"/>
              </a:rPr>
              <a:t>pearson_recommend</a:t>
            </a:r>
            <a:r>
              <a:rPr lang="zh-CN" altLang="en-US" sz="1800">
                <a:solidFill>
                  <a:srgbClr val="595959"/>
                </a:solidFill>
                <a:latin typeface="微软雅黑" panose="020B0503020204020204" pitchFamily="34" charset="-122"/>
                <a:ea typeface="微软雅黑" panose="020B0503020204020204" pitchFamily="34" charset="-122"/>
              </a:rPr>
              <a:t>模块。</a:t>
            </a:r>
            <a:endParaRPr lang="en-US" altLang="zh-CN" sz="180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4</a:t>
            </a:r>
            <a:r>
              <a:rPr lang="zh-CN" altLang="en-US" sz="1800">
                <a:solidFill>
                  <a:srgbClr val="595959"/>
                </a:solidFill>
                <a:latin typeface="微软雅黑" panose="020B0503020204020204" pitchFamily="34" charset="-122"/>
                <a:ea typeface="微软雅黑" panose="020B0503020204020204" pitchFamily="34" charset="-122"/>
              </a:rPr>
              <a:t>）在步骤（</a:t>
            </a:r>
            <a:r>
              <a:rPr lang="en-US" altLang="zh-CN" sz="1800">
                <a:solidFill>
                  <a:srgbClr val="595959"/>
                </a:solidFill>
                <a:latin typeface="微软雅黑" panose="020B0503020204020204" pitchFamily="34" charset="-122"/>
                <a:ea typeface="微软雅黑" panose="020B0503020204020204" pitchFamily="34" charset="-122"/>
              </a:rPr>
              <a:t>2</a:t>
            </a:r>
            <a:r>
              <a:rPr lang="zh-CN" altLang="en-US" sz="1800">
                <a:solidFill>
                  <a:srgbClr val="595959"/>
                </a:solidFill>
                <a:latin typeface="微软雅黑" panose="020B0503020204020204" pitchFamily="34" charset="-122"/>
                <a:ea typeface="微软雅黑" panose="020B0503020204020204" pitchFamily="34" charset="-122"/>
              </a:rPr>
              <a:t>）</a:t>
            </a:r>
            <a:r>
              <a:rPr lang="en-US" altLang="zh-CN" sz="1800">
                <a:solidFill>
                  <a:srgbClr val="595959"/>
                </a:solidFill>
                <a:latin typeface="微软雅黑" panose="020B0503020204020204" pitchFamily="34" charset="-122"/>
                <a:ea typeface="微软雅黑" panose="020B0503020204020204" pitchFamily="34" charset="-122"/>
              </a:rPr>
              <a:t>if</a:t>
            </a:r>
            <a:r>
              <a:rPr lang="zh-CN" altLang="en-US" sz="1800">
                <a:solidFill>
                  <a:srgbClr val="595959"/>
                </a:solidFill>
                <a:latin typeface="微软雅黑" panose="020B0503020204020204" pitchFamily="34" charset="-122"/>
                <a:ea typeface="微软雅黑" panose="020B0503020204020204" pitchFamily="34" charset="-122"/>
              </a:rPr>
              <a:t>语句的上方，定义一个</a:t>
            </a:r>
            <a:r>
              <a:rPr lang="zh-CN" altLang="en-US" sz="1800">
                <a:solidFill>
                  <a:srgbClr val="0075CC"/>
                </a:solidFill>
                <a:latin typeface="微软雅黑" panose="020B0503020204020204" pitchFamily="34" charset="-122"/>
                <a:ea typeface="微软雅黑" panose="020B0503020204020204" pitchFamily="34" charset="-122"/>
              </a:rPr>
              <a:t>列表</a:t>
            </a:r>
            <a:r>
              <a:rPr lang="zh-CN" altLang="en-US" sz="1800">
                <a:solidFill>
                  <a:srgbClr val="595959"/>
                </a:solidFill>
                <a:latin typeface="微软雅黑" panose="020B0503020204020204" pitchFamily="34" charset="-122"/>
                <a:ea typeface="微软雅黑" panose="020B0503020204020204" pitchFamily="34" charset="-122"/>
              </a:rPr>
              <a:t>，用于</a:t>
            </a:r>
            <a:r>
              <a:rPr lang="zh-CN" altLang="en-US" sz="1800">
                <a:solidFill>
                  <a:srgbClr val="0075CC"/>
                </a:solidFill>
                <a:latin typeface="微软雅黑" panose="020B0503020204020204" pitchFamily="34" charset="-122"/>
                <a:ea typeface="微软雅黑" panose="020B0503020204020204" pitchFamily="34" charset="-122"/>
              </a:rPr>
              <a:t>保存</a:t>
            </a:r>
            <a:r>
              <a:rPr lang="zh-CN" altLang="en-US" sz="1800">
                <a:solidFill>
                  <a:srgbClr val="595959"/>
                </a:solidFill>
                <a:latin typeface="微软雅黑" panose="020B0503020204020204" pitchFamily="34" charset="-122"/>
                <a:ea typeface="微软雅黑" panose="020B0503020204020204" pitchFamily="34" charset="-122"/>
              </a:rPr>
              <a:t>所有向</a:t>
            </a:r>
            <a:r>
              <a:rPr lang="zh-CN" altLang="en-US" sz="1800">
                <a:solidFill>
                  <a:srgbClr val="0075CC"/>
                </a:solidFill>
                <a:latin typeface="微软雅黑" panose="020B0503020204020204" pitchFamily="34" charset="-122"/>
                <a:ea typeface="微软雅黑" panose="020B0503020204020204" pitchFamily="34" charset="-122"/>
              </a:rPr>
              <a:t>用户推荐的房源数据</a:t>
            </a:r>
            <a:r>
              <a:rPr lang="zh-CN" altLang="en-US" sz="1800">
                <a:solidFill>
                  <a:srgbClr val="595959"/>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5911718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3547</TotalTime>
  <Words>7682</Words>
  <Application>Microsoft Office PowerPoint</Application>
  <PresentationFormat>自定义</PresentationFormat>
  <Paragraphs>625</Paragraphs>
  <Slides>101</Slides>
  <Notes>98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101</vt:i4>
      </vt:variant>
    </vt:vector>
  </HeadingPairs>
  <TitlesOfParts>
    <vt:vector size="111" baseType="lpstr">
      <vt:lpstr>Source Han Sans K Bold</vt:lpstr>
      <vt:lpstr>微软雅黑</vt:lpstr>
      <vt:lpstr>微软雅黑</vt:lpstr>
      <vt:lpstr>字魂105号-简雅黑</vt:lpstr>
      <vt:lpstr>Arial</vt:lpstr>
      <vt:lpstr>Calibri</vt:lpstr>
      <vt:lpstr>Cambria Math</vt:lpstr>
      <vt:lpstr>Wingdings</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锐 刘</cp:lastModifiedBy>
  <cp:revision>2056</cp:revision>
  <dcterms:created xsi:type="dcterms:W3CDTF">2020-11-11T09:29:00Z</dcterms:created>
  <dcterms:modified xsi:type="dcterms:W3CDTF">2026-01-07T02:30:00Z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1B1EC882B1E443FF969BB842EC8D6A2D</vt:lpwstr>
  </property>
</Properties>
</file>