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62"/>
  </p:notesMasterIdLst>
  <p:handoutMasterIdLst>
    <p:handoutMasterId r:id="rId63"/>
  </p:handoutMasterIdLst>
  <p:sldIdLst>
    <p:sldId id="325" r:id="rId3"/>
    <p:sldId id="264" r:id="rId4"/>
    <p:sldId id="655" r:id="rId5"/>
    <p:sldId id="328" r:id="rId6"/>
    <p:sldId id="327" r:id="rId7"/>
    <p:sldId id="309" r:id="rId8"/>
    <p:sldId id="437" r:id="rId9"/>
    <p:sldId id="519" r:id="rId10"/>
    <p:sldId id="807" r:id="rId11"/>
    <p:sldId id="592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720" r:id="rId25"/>
    <p:sldId id="820" r:id="rId26"/>
    <p:sldId id="821" r:id="rId27"/>
    <p:sldId id="822" r:id="rId28"/>
    <p:sldId id="823" r:id="rId29"/>
    <p:sldId id="824" r:id="rId30"/>
    <p:sldId id="759" r:id="rId31"/>
    <p:sldId id="825" r:id="rId32"/>
    <p:sldId id="760" r:id="rId33"/>
    <p:sldId id="826" r:id="rId34"/>
    <p:sldId id="827" r:id="rId35"/>
    <p:sldId id="828" r:id="rId36"/>
    <p:sldId id="829" r:id="rId37"/>
    <p:sldId id="830" r:id="rId38"/>
    <p:sldId id="831" r:id="rId39"/>
    <p:sldId id="762" r:id="rId40"/>
    <p:sldId id="832" r:id="rId41"/>
    <p:sldId id="833" r:id="rId42"/>
    <p:sldId id="834" r:id="rId43"/>
    <p:sldId id="835" r:id="rId44"/>
    <p:sldId id="763" r:id="rId45"/>
    <p:sldId id="836" r:id="rId46"/>
    <p:sldId id="837" r:id="rId47"/>
    <p:sldId id="838" r:id="rId48"/>
    <p:sldId id="764" r:id="rId49"/>
    <p:sldId id="839" r:id="rId50"/>
    <p:sldId id="840" r:id="rId51"/>
    <p:sldId id="841" r:id="rId52"/>
    <p:sldId id="842" r:id="rId53"/>
    <p:sldId id="843" r:id="rId54"/>
    <p:sldId id="844" r:id="rId55"/>
    <p:sldId id="766" r:id="rId56"/>
    <p:sldId id="721" r:id="rId57"/>
    <p:sldId id="845" r:id="rId58"/>
    <p:sldId id="846" r:id="rId59"/>
    <p:sldId id="847" r:id="rId60"/>
    <p:sldId id="407" r:id="rId61"/>
  </p:sldIdLst>
  <p:sldSz cx="12190413" cy="6859588"/>
  <p:notesSz cx="6858000" cy="9144000"/>
  <p:custDataLst>
    <p:tags r:id="rId64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>
          <p15:clr>
            <a:srgbClr val="A4A3A4"/>
          </p15:clr>
        </p15:guide>
        <p15:guide id="2" pos="227">
          <p15:clr>
            <a:srgbClr val="A4A3A4"/>
          </p15:clr>
        </p15:guide>
        <p15:guide id="3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2">
          <p15:clr>
            <a:srgbClr val="A4A3A4"/>
          </p15:clr>
        </p15:guide>
        <p15:guide id="2" pos="219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方思" initials="mfs" lastIdx="1" clrIdx="0"/>
  <p:cmAuthor id="2" name="LD" initials="L" lastIdx="2" clrIdx="1"/>
  <p:cmAuthor id="3" name="Lv0593" initials="L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99FFCC"/>
    <a:srgbClr val="CCFFCC"/>
    <a:srgbClr val="5B970B"/>
    <a:srgbClr val="EC8F14"/>
    <a:srgbClr val="B94F47"/>
    <a:srgbClr val="FF9966"/>
    <a:srgbClr val="595959"/>
    <a:srgbClr val="FAFAFA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4" autoAdjust="0"/>
    <p:restoredTop sz="94660" autoAdjust="0"/>
  </p:normalViewPr>
  <p:slideViewPr>
    <p:cSldViewPr>
      <p:cViewPr varScale="1">
        <p:scale>
          <a:sx n="83" d="100"/>
          <a:sy n="83" d="100"/>
        </p:scale>
        <p:origin x="54" y="336"/>
      </p:cViewPr>
      <p:guideLst>
        <p:guide orient="horz" pos="2222"/>
        <p:guide pos="227"/>
        <p:guide pos="6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962"/>
        <p:guide pos="2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79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34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8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7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13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28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009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145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69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5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696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003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123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156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709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203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43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21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2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08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513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300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60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713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13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0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56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263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6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20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854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3808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65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8311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8212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4056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52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1008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32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00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255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2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216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2345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0104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7798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012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3625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9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6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B9D6D0-5516-C5C5-3623-001617AE3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50" y="230283"/>
            <a:ext cx="607604" cy="636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62DBBC-494E-2BBC-1DDA-93FBDE89F2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230283"/>
            <a:ext cx="3142002" cy="4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1185F5-37A6-66AB-94E0-C3ACE3AD99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0980" y="6541855"/>
            <a:ext cx="1779433" cy="33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975418-2FD5-8A1E-78D7-FFA159C2C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1070" y="5878066"/>
            <a:ext cx="3054996" cy="578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3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hapter02-example/2-1.doc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350790" y="2853730"/>
            <a:ext cx="770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第</a:t>
            </a:r>
            <a:r>
              <a:rPr lang="en-US" altLang="zh-CN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6</a:t>
            </a:r>
            <a:r>
              <a:rPr lang="zh-CN" altLang="en-US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章  智能租房</a:t>
            </a:r>
            <a:r>
              <a:rPr lang="en-US" altLang="zh-CN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——</a:t>
            </a:r>
            <a:r>
              <a:rPr lang="zh-CN" altLang="en-US" sz="4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前期准备</a:t>
            </a:r>
            <a:endParaRPr lang="en-US" altLang="zh-CN" sz="4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>
          <a:xfrm>
            <a:off x="4943079" y="3976370"/>
            <a:ext cx="5980192" cy="54165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《Python Web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开发项目教程（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版）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6506" y="981522"/>
            <a:ext cx="1047929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在智能租房首页页面主要有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个部分，分别是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，关于这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部分的介绍如下。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7256" y="2001297"/>
            <a:ext cx="1850537" cy="41987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87255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075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81074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5207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95206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09339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09338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6506" y="2997746"/>
            <a:ext cx="49151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位于首页上方，属于网页的标配功能，它会根据用户输入的内容实时地显示相关房源信息的提示列表，以提升用户的搜索体验。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智能提示搜索框可以通过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这两种搜索条件查找房源信息，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默认按地区搜索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。例如，在智能提示搜索框中输入“二”，此时搜索框的提示列表如图所示。</a:t>
            </a: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2997746"/>
            <a:ext cx="4362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7256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87255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075" y="2001297"/>
            <a:ext cx="1850537" cy="419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81074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5207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95206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09339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09338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29454" y="3717826"/>
            <a:ext cx="5330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智能提示搜索框的下方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，用于展示北京市在售房源的总数量。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2637706"/>
            <a:ext cx="2995709" cy="322974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16506" y="981522"/>
            <a:ext cx="1047929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在智能租房首页页面主要有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个部分，分别是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，关于这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部分的介绍如下。</a:t>
            </a:r>
          </a:p>
        </p:txBody>
      </p:sp>
    </p:spTree>
    <p:extLst>
      <p:ext uri="{BB962C8B-B14F-4D97-AF65-F5344CB8AC3E}">
        <p14:creationId xmlns:p14="http://schemas.microsoft.com/office/powerpoint/2010/main" val="20110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7256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87255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075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81074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5207" y="2001297"/>
            <a:ext cx="1850537" cy="419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95206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09339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09338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20579" y="3858818"/>
            <a:ext cx="6650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最新房源信息位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于房源总数的下方，默认会根据房源的更新时间对房源信息进行排序，并呈现排在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名的房源信息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2637706"/>
            <a:ext cx="2995709" cy="322974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16506" y="981522"/>
            <a:ext cx="1047929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在智能租房首页页面主要有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个部分，分别是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，关于这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部分的介绍如下。</a:t>
            </a:r>
          </a:p>
        </p:txBody>
      </p:sp>
    </p:spTree>
    <p:extLst>
      <p:ext uri="{BB962C8B-B14F-4D97-AF65-F5344CB8AC3E}">
        <p14:creationId xmlns:p14="http://schemas.microsoft.com/office/powerpoint/2010/main" val="2001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7256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87255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075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81074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5207" y="2001297"/>
            <a:ext cx="1850537" cy="4198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95206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09339" y="2001297"/>
            <a:ext cx="1850537" cy="419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09338" y="2040369"/>
            <a:ext cx="1850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20579" y="2913752"/>
            <a:ext cx="66503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热门房源信息位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于最新房源信息的下方，默认会根据用户的浏览量对房源信息进行排序，并呈现排在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名的房源信息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综合上述对首页模块的分析可知，首页模块包含以下功能。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房源总数展示。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最新房源数据展示。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热点房源数据展示。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智能搜索。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2637706"/>
            <a:ext cx="2995709" cy="322974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16506" y="981522"/>
            <a:ext cx="1047929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在智能租房首页页面主要有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个部分，分别是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房源总数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热门房源信息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，关于这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部分的介绍如下。</a:t>
            </a:r>
          </a:p>
        </p:txBody>
      </p:sp>
    </p:spTree>
    <p:extLst>
      <p:ext uri="{BB962C8B-B14F-4D97-AF65-F5344CB8AC3E}">
        <p14:creationId xmlns:p14="http://schemas.microsoft.com/office/powerpoint/2010/main" val="683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列表页模块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4650" y="1862380"/>
            <a:ext cx="58226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会以分页的形式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呈现所有房源的简略信息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，用户在首页可通过如下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种方式进入列表页。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）从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智能提示搜索框下方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提示列表中选择某个选项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，单击“提交”按钮后进入列表页，此时该页面会呈现该选项包含的所有房源信息。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）单击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最新房源模块右上角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的链接文本“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更多北京房源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”进入列表页，此时该页面会按照时间先后顺序呈现房源信息列表（至多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套）。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）单击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最热房源模块右上角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的链接文本“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更多北京房源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”进入列表页，此时该页面会按照用户浏览量呈现房源信息列表（至多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套）。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1862380"/>
            <a:ext cx="37861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列表页模块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5" y="2205658"/>
            <a:ext cx="3339502" cy="3600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99062" y="2482364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滑动至智能租房的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列表页页面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的底部，可以看到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页码指示器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。由页面指示器可知，当前页面是第一页，该页面中一共呈现了10套房源信息，每套房源信息包括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房源标题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房源价格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房源地址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建筑面积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房源户型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房源朝向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交通条件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综合上述对列表页模块的分析可知，列表页模块包含以下功能。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搜索房源列表页展示。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最新房源列表页展示。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热点房源列表页展示。</a:t>
            </a:r>
          </a:p>
        </p:txBody>
      </p:sp>
    </p:spTree>
    <p:extLst>
      <p:ext uri="{BB962C8B-B14F-4D97-AF65-F5344CB8AC3E}">
        <p14:creationId xmlns:p14="http://schemas.microsoft.com/office/powerpoint/2010/main" val="1480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详情页模块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4650" y="3042093"/>
            <a:ext cx="5318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用户在首页单击任意一套房源图片，或者在列表页中单击任意一套房源的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右箭头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，可以进入详情页查看房源的详细信息。例如，单击智能租房的列表页中第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套房源信息右方的箭头，进入“顺义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顺义城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怡馨家园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厅”的详情页。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1862379"/>
            <a:ext cx="4734632" cy="39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详情页模块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5" y="2205658"/>
            <a:ext cx="3339502" cy="3600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54554" y="1555807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在“顺义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顺义城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怡馨家园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厅”的详情页所示的详情页中，左半部分呈现了房源的相关信息，包括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房源配套设施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推荐房源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，右半部分呈现了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种类型的图表，包括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散点图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饼图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柱形图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折线图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，通过这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个图表直观地描述了当前房源所在区房源的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价格走势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户型占比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小区房源数量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TOP20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户型价格走势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综合上述对详情页模块的分析可知，详情页模块包含以下功能。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房源数据展示。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户型占比可视化。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小区房源数量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TOP20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户型价格走势可视化。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预测房价走势可视化。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智能推荐。</a:t>
            </a:r>
          </a:p>
        </p:txBody>
      </p:sp>
    </p:spTree>
    <p:extLst>
      <p:ext uri="{BB962C8B-B14F-4D97-AF65-F5344CB8AC3E}">
        <p14:creationId xmlns:p14="http://schemas.microsoft.com/office/powerpoint/2010/main" val="25563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用户中心模块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5135" y="1790372"/>
            <a:ext cx="10182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用户在详情页的右上角单击“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”按钮，会弹出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登录窗口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。若用户还没有账号，则单击登录窗口的链接文本“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点我注册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”即可弹出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注册窗口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53" y="2782147"/>
            <a:ext cx="3542147" cy="283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2421682"/>
            <a:ext cx="2710313" cy="3197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63124" y="5704434"/>
            <a:ext cx="1005403" cy="41819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登录窗口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39422" y="5704434"/>
            <a:ext cx="100540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窗口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36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用户中心模块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6116" y="1718364"/>
            <a:ext cx="739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填写完注册信息后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，用户单击登录窗口中的“提交”按钮会跳转到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用户中心页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7" y="3136637"/>
            <a:ext cx="4769042" cy="22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258671" y="2349136"/>
            <a:ext cx="50648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由智能租房的用户中心页可知，用户可以通过单击“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”按钮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修改账号信息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，另外还可以通过单击“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房源收藏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”标签选项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查看自己收藏和浏览过的房源信息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用户中心模块包含以下功能。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用户注册。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用户中心页展示。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用户登录与退出。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账号信息修改。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房源收藏和取消收藏。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用户浏览记录管理。</a:t>
            </a:r>
          </a:p>
        </p:txBody>
      </p:sp>
    </p:spTree>
    <p:extLst>
      <p:ext uri="{BB962C8B-B14F-4D97-AF65-F5344CB8AC3E}">
        <p14:creationId xmlns:p14="http://schemas.microsoft.com/office/powerpoint/2010/main" val="18048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26929" y="2223336"/>
            <a:ext cx="9004781" cy="688077"/>
            <a:chOff x="978872" y="1800499"/>
            <a:chExt cx="5471124" cy="515938"/>
          </a:xfrm>
        </p:grpSpPr>
        <p:sp>
          <p:nvSpPr>
            <p:cNvPr id="41" name="Pentagon 3"/>
            <p:cNvSpPr/>
            <p:nvPr/>
          </p:nvSpPr>
          <p:spPr bwMode="auto">
            <a:xfrm>
              <a:off x="978872" y="1800499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了解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智能租房项目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，能够说出项目中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各模块包含的功能</a:t>
              </a:r>
            </a:p>
          </p:txBody>
        </p:sp>
        <p:sp>
          <p:nvSpPr>
            <p:cNvPr id="4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26929" y="3093617"/>
            <a:ext cx="9004781" cy="685959"/>
            <a:chOff x="978872" y="2570437"/>
            <a:chExt cx="5437064" cy="514350"/>
          </a:xfrm>
        </p:grpSpPr>
        <p:sp>
          <p:nvSpPr>
            <p:cNvPr id="44" name="Pentagon 5"/>
            <p:cNvSpPr/>
            <p:nvPr/>
          </p:nvSpPr>
          <p:spPr bwMode="auto">
            <a:xfrm>
              <a:off x="978872" y="2570437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熟悉智能租房项目的开发模式与运行机制，能够复述项目的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开发模式与运行机制</a:t>
              </a:r>
            </a:p>
          </p:txBody>
        </p:sp>
        <p:sp>
          <p:nvSpPr>
            <p:cNvPr id="4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26929" y="3961783"/>
            <a:ext cx="9004781" cy="688077"/>
            <a:chOff x="978872" y="3338787"/>
            <a:chExt cx="5437064" cy="515938"/>
          </a:xfrm>
        </p:grpSpPr>
        <p:sp>
          <p:nvSpPr>
            <p:cNvPr id="4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掌握智能租房项目的创建，能够独立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创建智能租房项目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26929" y="4832067"/>
            <a:ext cx="9004781" cy="685959"/>
            <a:chOff x="978872" y="4108725"/>
            <a:chExt cx="5437064" cy="514350"/>
          </a:xfrm>
        </p:grpSpPr>
        <p:sp>
          <p:nvSpPr>
            <p:cNvPr id="50" name="Pentagon 7"/>
            <p:cNvSpPr/>
            <p:nvPr/>
          </p:nvSpPr>
          <p:spPr bwMode="auto">
            <a:xfrm>
              <a:off x="978872" y="4108725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掌握智能租房项目的配置，能够为智能租房项目配置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前端静态文件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、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模板文件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以及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使用配置信息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51" name="MH_Others_1"/>
            <p:cNvSpPr/>
            <p:nvPr/>
          </p:nvSpPr>
          <p:spPr bwMode="auto">
            <a:xfrm>
              <a:off x="985222" y="4108725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5" y="2205658"/>
            <a:ext cx="3339502" cy="3600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6651" y="981522"/>
            <a:ext cx="1034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综上所述，我们已经对智能租房项目中各模块包含的功能有了全面的了解。不过，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智能推荐功能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依赖用户的浏览行为，需要结合当前用户的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浏览记录推荐房源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。因此，这里将智能推荐功能挪到用户中心模块中。</a:t>
            </a: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1973297"/>
            <a:ext cx="3257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7525688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项目开发模式与运行机制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8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熟悉智能租房项目的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开发模式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与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运行机制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，能够复述项目的开发模式与运行机制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项目开发模式运行机制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6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项目开发模式运行机制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0" y="1842498"/>
            <a:ext cx="3339502" cy="3600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27054" y="2997745"/>
            <a:ext cx="6092825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智能租房是一个涉及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前端开发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后端开发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的项目，在开发项目之前，我们需要明确项目的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开发模式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运行机制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，以提前了解项目中会用到哪些服务和接口。</a:t>
            </a:r>
          </a:p>
        </p:txBody>
      </p:sp>
    </p:spTree>
    <p:extLst>
      <p:ext uri="{BB962C8B-B14F-4D97-AF65-F5344CB8AC3E}">
        <p14:creationId xmlns:p14="http://schemas.microsoft.com/office/powerpoint/2010/main" val="32670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025845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开发模式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项目开发模式运行机制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5046" y="2521634"/>
            <a:ext cx="60928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智能租房项目通过Flask框架，采用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前后端不分离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的开发模式进行开发，同时前端用到的框架是Bootstrap；后端用到的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为Flask框架自带的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。若页面需要整体刷新，使用Jinja2模板引擎进行渲染并返回页面，响应速度快，且没有延迟；若页面需要局部刷新，可使用Bootstrap，虽然在网络状况不佳时会有延迟，但简洁方便，流量小。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0" y="1842498"/>
            <a:ext cx="333950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025845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运行机制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项目开发模式运行机制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5046" y="2106135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用户通过浏览器发送的请求被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服务器接收，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服务器根据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判断用户请求的是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若用户请求的是静态数据，例如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文件、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文件、图片文件等，由于这些静态数据全部存储在本地，所以服务器会根据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到本地找到数据并返回给浏览器，浏览器再将数据呈现给用户，这个过程非常迅速；若用户请求的是动态数据，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程序实现的动态业务逻辑为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接收请求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生成动态页面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并返回。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0" y="1842498"/>
            <a:ext cx="333950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025845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运行机制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项目开发模式运行机制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5136" y="1773610"/>
            <a:ext cx="10110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智能租房项目的动态数据由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模板引擎渲染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，该服务由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程序提供。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程序的后端提供了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这几个业务，实现这几个业务会涉及到数据存储服务。</a:t>
            </a:r>
          </a:p>
        </p:txBody>
      </p:sp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00" y="2997746"/>
            <a:ext cx="7181702" cy="24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8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7525688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项目创建和配置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智能租房项目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创建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，能够独立创建智能租房项目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创建项目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4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1053530"/>
            <a:ext cx="105851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创建项目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是开发的第一个步骤。打开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PyCharm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工具，新建一个名称为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的项目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，并为该项目配置隔离环境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flask_env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。为了便于组织与管理项目中的资源文件和代码文件，我们可以在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项目中新建若干目录和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文件，使项目的目录结构变得清晰。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创建项目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218" name="Picture 2" descr="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25" y="2637706"/>
            <a:ext cx="30406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03118" y="3285778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，包含所有的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house/utils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，用于放置第三方的工具包。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house/app.py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，用于放置程序的入口代码。</a:t>
            </a:r>
          </a:p>
        </p:txBody>
      </p:sp>
    </p:spTree>
    <p:extLst>
      <p:ext uri="{BB962C8B-B14F-4D97-AF65-F5344CB8AC3E}">
        <p14:creationId xmlns:p14="http://schemas.microsoft.com/office/powerpoint/2010/main" val="27663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26929" y="2637706"/>
            <a:ext cx="8788757" cy="688077"/>
            <a:chOff x="978872" y="1800499"/>
            <a:chExt cx="5471124" cy="515938"/>
          </a:xfrm>
        </p:grpSpPr>
        <p:sp>
          <p:nvSpPr>
            <p:cNvPr id="41" name="Pentagon 3"/>
            <p:cNvSpPr/>
            <p:nvPr/>
          </p:nvSpPr>
          <p:spPr bwMode="auto">
            <a:xfrm>
              <a:off x="978872" y="1800499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了解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数据表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的结构，能够复述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各数据表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所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包含的字段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26929" y="3507987"/>
            <a:ext cx="8788757" cy="685959"/>
            <a:chOff x="978872" y="2570437"/>
            <a:chExt cx="5437064" cy="514350"/>
          </a:xfrm>
        </p:grpSpPr>
        <p:sp>
          <p:nvSpPr>
            <p:cNvPr id="44" name="Pentagon 5"/>
            <p:cNvSpPr/>
            <p:nvPr/>
          </p:nvSpPr>
          <p:spPr bwMode="auto">
            <a:xfrm>
              <a:off x="978872" y="2570437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熟悉数据的导入方式，能够通过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Navicat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工具运行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SQL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文件的方式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导入数据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26929" y="4376153"/>
            <a:ext cx="8788757" cy="688077"/>
            <a:chOff x="978872" y="3338787"/>
            <a:chExt cx="5437064" cy="515938"/>
          </a:xfrm>
        </p:grpSpPr>
        <p:sp>
          <p:nvSpPr>
            <p:cNvPr id="4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模型的创建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方式，能够根据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数据表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的结构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创建对应的模型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智能租房项目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配置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，能够为智能租房项目使用配置信息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使用配置信息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6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5" y="1125538"/>
            <a:ext cx="10198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为了对智能租房项目的一些行为进行定制，比如开启调试模式，可以在该项目中使用配置信息。接下来，介绍如何在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项目中使用配置信息，具体步骤如下。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下新建名称为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，在该文件中定义一个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，用于给指定的配置项赋值。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使用配置信息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26654" y="3189698"/>
            <a:ext cx="6264697" cy="1180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class Config: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开启调试模式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DEBUG = False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7" y="2869004"/>
            <a:ext cx="2248364" cy="34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5" y="1125538"/>
            <a:ext cx="101987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为了对智能租房项目的一些行为进行定制，比如开启调试模式，可以在该项目中使用配置信息。接下来，介绍如何在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项目中使用配置信息，具体步骤如下。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，并将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类加载到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应用程序实例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中，具体代码如下所示。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使用配置信息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33795" y="2769160"/>
            <a:ext cx="5565468" cy="2316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settings import Config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= Flask(__name__)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app.config.from_object(Config)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__name__ == '__main__':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app.run(debug=True)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7" y="2869004"/>
            <a:ext cx="2248364" cy="34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5" y="1125538"/>
            <a:ext cx="10198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为了对智能租房项目的一些行为进行定制，比如开启调试模式，可以在该项目中使用配置信息。接下来，介绍如何在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项目中使用配置信息，具体步骤如下。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）为了检测项目当前能否正常运行开发服务器，需要在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中增加一段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测试用的视图函数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，代码如下所示。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使用配置信息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25135" y="2997746"/>
            <a:ext cx="3895536" cy="1452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test():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'OK'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7" y="2869004"/>
            <a:ext cx="2248364" cy="3427834"/>
          </a:xfrm>
          <a:prstGeom prst="rect">
            <a:avLst/>
          </a:prstGeom>
        </p:spPr>
      </p:pic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4816023"/>
            <a:ext cx="4626112" cy="14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曲线连接符 8"/>
          <p:cNvCxnSpPr>
            <a:stCxn id="8" idx="3"/>
            <a:endCxn id="10242" idx="0"/>
          </p:cNvCxnSpPr>
          <p:nvPr/>
        </p:nvCxnSpPr>
        <p:spPr>
          <a:xfrm>
            <a:off x="4920671" y="3724107"/>
            <a:ext cx="679279" cy="1091916"/>
          </a:xfrm>
          <a:prstGeom prst="curvedConnector2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8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掌握智能租房项目的配置，能够为智能租房项目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配置前端静态文件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配置前端静态文件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9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601909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准备静态文件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25136" y="1773610"/>
            <a:ext cx="10110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本项目用到的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均存储在本地的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中，我们需要将该文件夹直接复制到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配置前端静态文件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266" name="Picture 2" descr="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55" y="2565698"/>
            <a:ext cx="2731191" cy="35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3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353801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指定静态文件加载路径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25136" y="1948398"/>
            <a:ext cx="5646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默认情况下，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程序会到根目录下的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中加载需要用到的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静态文件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。如果希望指定静态文件的加载路径，则可以在通过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方法创建程序实例时传入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static_url_path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来指定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静态文件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加载路径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，传入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static_folder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来指定静态文件夹的名称。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这里，我们使用默认的静态文件加载路径，不再另行指定静态文件的加载路径。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配置完成后重启项目，在浏览器中访问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http://127.0.0.1:5000/static/img/about-bg.jpg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，浏览器展示的图片效果如图所示。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配置前端静态文件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2509076"/>
            <a:ext cx="444404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3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掌握智能租房项目的配置，能够为智能租房项目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配置模板文件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配置模板文件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3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7094" y="2358673"/>
            <a:ext cx="54726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本项目中的每个模块均对应一个单独的页面，每个页面对应一个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文件。由于搜索列表页会展示符合搜索条件的全部房源，也需要对应一个独立页面。分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准备模板文件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指定模板文件加载路径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两部分预先为项目配置模板文件。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配置模板文件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0" y="1989634"/>
            <a:ext cx="333950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准备模板文件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25135" y="1718364"/>
            <a:ext cx="10326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本项目用到的模板文件均存储在本地的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中。我们将该文件夹直接复制到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项目的根目录下。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配置模板文件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314" name="Picture 2" descr="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42" y="2802472"/>
            <a:ext cx="2839569" cy="32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159102" y="3382528"/>
            <a:ext cx="6092825" cy="21209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detail_page.html：用于显示详情页。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index.html：用于显示首页。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list.html：用于显示列表页。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search_list.html：用于显示搜索列表页。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user_page.html：用于显示用户中心页。</a:t>
            </a:r>
          </a:p>
        </p:txBody>
      </p:sp>
    </p:spTree>
    <p:extLst>
      <p:ext uri="{BB962C8B-B14F-4D97-AF65-F5344CB8AC3E}">
        <p14:creationId xmlns:p14="http://schemas.microsoft.com/office/powerpoint/2010/main" val="35694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71292" y="572758"/>
            <a:ext cx="3911746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Summary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1019460" y="2333164"/>
            <a:ext cx="10151132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通过学习前面的内容，我们已经对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框架的主要功能有所了解。自本章起，将带领大家递进式地开发一个完整的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项目，以构建一个智能分析租房平台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智能租房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。考虑到智能租房包含的模块较多，且功能稍复杂，本章仅对智能租房项目的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所有模块进行简单介绍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快速搭建项目雏形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，关于项目中各个模块的具体实现会在后续章节中分别讲解。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3740586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指定模板文件加载路径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25135" y="1718364"/>
            <a:ext cx="10326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默认情况下，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程序会到根目录下的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中加载需要用到的模板文件。如果希望指定模板文件的加载路径，则可以在通过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方法创建程序实例时传入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template_folder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来指定模板文件夹的名称。这里，我们使用默认的模板文件夹的名称，不再另行指定。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为了检测项目是否可以正常渲染模板，在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函数中，返回渲染的模板文件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index.html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，具体代码如下所示。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配置模板文件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164126" y="3636640"/>
            <a:ext cx="6048672" cy="2559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Flask, render_template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test():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render_template('index.html')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__name__ == '__main__':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app.run(debug=True)</a:t>
            </a:r>
          </a:p>
        </p:txBody>
      </p:sp>
    </p:spTree>
    <p:extLst>
      <p:ext uri="{BB962C8B-B14F-4D97-AF65-F5344CB8AC3E}">
        <p14:creationId xmlns:p14="http://schemas.microsoft.com/office/powerpoint/2010/main" val="8132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7525688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数据准备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0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数据表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结构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，能够复述各数据表所包含的字段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数据表设计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7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4646" y="1211643"/>
            <a:ext cx="103691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在智能租房项目中，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或多或少都展示了房源信息，考虑到智能推荐功能依赖多个用户的浏览行为，因此，我们需要准备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张数据表，分别用于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数据表设计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5135" y="3141762"/>
            <a:ext cx="4998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）首页、列表页、详情页和用户中心页都包含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户型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等房源数据，为此，可以将这些页面房源数据保存到房源数据表中，使多个页面上共享一个数据表。</a:t>
            </a:r>
          </a:p>
        </p:txBody>
      </p:sp>
      <p:pic>
        <p:nvPicPr>
          <p:cNvPr id="1433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26" y="2501548"/>
            <a:ext cx="3024336" cy="39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数据表设计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5135" y="3141762"/>
            <a:ext cx="49980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）用户数据表设计，用户中心页展示了用户的基本信息，包括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昵称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住址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等，为此我们可以将这些信息保存到用户数据表中。</a:t>
            </a:r>
          </a:p>
        </p:txBody>
      </p:sp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3141762"/>
            <a:ext cx="3705093" cy="198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54646" y="1211643"/>
            <a:ext cx="103691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在智能租房项目中，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或多或少都展示了房源信息，考虑到智能推荐功能依赖多个用户的浏览行为，因此，我们需要准备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张数据表，分别用于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416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数据表设计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5135" y="3141762"/>
            <a:ext cx="49980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）推荐房源数据表设计，当向用户推荐房源时，需要找到这个用户的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浏览历史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浏览次数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浏览的房源数据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  <p:pic>
        <p:nvPicPr>
          <p:cNvPr id="1638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3141762"/>
            <a:ext cx="3406219" cy="21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54646" y="1211643"/>
            <a:ext cx="103691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在智能租房项目中，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或多或少都展示了房源信息，考虑到智能推荐功能依赖多个用户的浏览行为，因此，我们需要准备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张数据表，分别用于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推荐房源数据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19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数据的导入方式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，能够通过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Navicat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工具运行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SQL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文件的方式导入数据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1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1053530"/>
            <a:ext cx="1029714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由于智能租房项目涉及的数据量非常庞大，若仍然通过手动编写代码的方式逐条向数据库添加数据，显然是极其繁琐的。为此，我们准备了包含数据库执行语句的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文件，借用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工具运行该文件来批量导入数据，具体步骤如下。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74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2295376"/>
            <a:ext cx="3935383" cy="342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12005" y="2853730"/>
            <a:ext cx="5063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）由于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文件中没有创建数据库的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语句，所以我们需要另行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创建数据库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。打开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工具，在数据库列表的根目录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localhost_3306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上右击弹出右键菜单，在右键菜单中选择“新建数据库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...”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打开新建数据库窗口，在该窗口中填写数据库名，选择字符串和排序规则。</a:t>
            </a:r>
          </a:p>
        </p:txBody>
      </p:sp>
    </p:spTree>
    <p:extLst>
      <p:ext uri="{BB962C8B-B14F-4D97-AF65-F5344CB8AC3E}">
        <p14:creationId xmlns:p14="http://schemas.microsoft.com/office/powerpoint/2010/main" val="14588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1053530"/>
            <a:ext cx="1029714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由于智能租房项目涉及的数据量非常庞大，若仍然通过手动编写代码的方式逐条向数据库添加数据，显然是极其繁琐的。为此，我们准备了包含数据库执行语句的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文件，借用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工具运行该文件来批量导入数据，具体步骤如下。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005" y="2853730"/>
            <a:ext cx="5063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新建数据库窗口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中，单击“确定”按钮关闭新建数据库窗口，并跳转回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工具主界面，此时数据库列表中增加了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。选中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数据库，在该数据库上方右击弹出右键菜单，在右键菜单菜单中选择“运行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...”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打开运行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文件窗口。</a:t>
            </a:r>
          </a:p>
        </p:txBody>
      </p:sp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2349674"/>
            <a:ext cx="3811608" cy="32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1053530"/>
            <a:ext cx="1029714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由于智能租房项目涉及的数据量非常庞大，若仍然通过手动编写代码的方式逐条向数据库添加数据，显然是极其繁琐的。为此，我们准备了包含数据库执行语句的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文件，借用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工具运行该文件来批量导入数据，具体步骤如下。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005" y="2853730"/>
            <a:ext cx="5063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文件窗口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中，单击文件输入框后面的 按钮弹出打开窗口，在该窗口中找到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文件。选择完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文件的窗口如图所示。</a:t>
            </a:r>
          </a:p>
        </p:txBody>
      </p:sp>
      <p:pic>
        <p:nvPicPr>
          <p:cNvPr id="1945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2709714"/>
            <a:ext cx="4069951" cy="28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2148891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3069289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3999867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2126712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项目介绍</a:t>
              </a:r>
              <a:endParaRPr lang="en-GB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3052463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项目开发模式与运行机制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3978214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3133455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项目创建和配置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19265" y="4976972"/>
            <a:ext cx="1192190" cy="613062"/>
            <a:chOff x="2215144" y="982844"/>
            <a:chExt cx="1244730" cy="842780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24817" y="4954793"/>
            <a:ext cx="5142331" cy="613062"/>
            <a:chOff x="4315150" y="953426"/>
            <a:chExt cx="3857250" cy="540057"/>
          </a:xfrm>
        </p:grpSpPr>
        <p:sp>
          <p:nvSpPr>
            <p:cNvPr id="31" name="矩形 30"/>
            <p:cNvSpPr/>
            <p:nvPr/>
          </p:nvSpPr>
          <p:spPr>
            <a:xfrm>
              <a:off x="4841196" y="1036090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数据准备</a:t>
              </a:r>
              <a:endParaRPr lang="en-GB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1053530"/>
            <a:ext cx="1029714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由于智能租房项目涉及的数据量非常庞大，若仍然通过手动编写代码的方式逐条向数据库添加数据，显然是极其繁琐的。为此，我们准备了包含数据库执行语句的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文件，借用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工具运行该文件来批量导入数据，具体步骤如下。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005" y="2853730"/>
            <a:ext cx="5063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选择完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文件窗口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中，单击“打开”按钮后自动关闭打开窗口，跳转回运行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文件窗口，此时该窗口的文件输入框中自动填写了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所在的路径。</a:t>
            </a:r>
          </a:p>
        </p:txBody>
      </p:sp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2443171"/>
            <a:ext cx="368072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1053530"/>
            <a:ext cx="10297144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由于智能租房项目涉及的数据量非常庞大，若仍然通过手动编写代码的方式逐条向数据库添加数据，显然是极其繁琐的。为此，我们准备了包含数据库执行语句的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house.sql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文件，借用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工具运行该文件来批量导入数据，具体步骤如下。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005" y="2853730"/>
            <a:ext cx="5063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）在运行完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文件的窗口中，单击“关闭”按钮关闭当前窗口，跳转回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Navicat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工具的主窗口。双击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数据库，可以看到该数据库中包含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个数据表，分别是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house_info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house_recommend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user_info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。双击打开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house_info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表，可以看到该表里面的数据。</a:t>
            </a:r>
          </a:p>
        </p:txBody>
      </p:sp>
      <p:pic>
        <p:nvPicPr>
          <p:cNvPr id="2150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2637706"/>
            <a:ext cx="4216635" cy="25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622" y="2439588"/>
            <a:ext cx="38955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）为了能够让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项目能够访问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数据库，我们需要让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settings.py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文件中创建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SQLAlchemy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类的对象，指定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数据库的连接。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5519142" y="1066386"/>
            <a:ext cx="5400600" cy="4916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flask_sqlalchemy import SQLAlchemy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import pymysql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pymysql.install_as_MySQLdb()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flask-sqlalchemy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的实例对象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db = SQLAlchemy()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class Config: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开启调试模式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DEBUG = False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指定数据库的链接地址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SQLALCHEMY_DATABASE_URI = 'mysql://root:123456@127.0.0.1:3306/house'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压制警告信息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SQLALCHEMY_TRACK_MODIFICATIONS = True</a:t>
            </a:r>
          </a:p>
        </p:txBody>
      </p:sp>
    </p:spTree>
    <p:extLst>
      <p:ext uri="{BB962C8B-B14F-4D97-AF65-F5344CB8AC3E}">
        <p14:creationId xmlns:p14="http://schemas.microsoft.com/office/powerpoint/2010/main" val="37926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导入数据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261655" y="2133650"/>
            <a:ext cx="6984776" cy="2371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settings import Config, db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= Flask(__name__)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app.config.from_object(Config)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db.init_app(app)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</p:txBody>
      </p:sp>
      <p:sp>
        <p:nvSpPr>
          <p:cNvPr id="7" name="矩形 6"/>
          <p:cNvSpPr/>
          <p:nvPr/>
        </p:nvSpPr>
        <p:spPr>
          <a:xfrm>
            <a:off x="1016120" y="1498434"/>
            <a:ext cx="10065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初始化数据库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，代码如下所示。</a:t>
            </a:r>
          </a:p>
        </p:txBody>
      </p:sp>
    </p:spTree>
    <p:extLst>
      <p:ext uri="{BB962C8B-B14F-4D97-AF65-F5344CB8AC3E}">
        <p14:creationId xmlns:p14="http://schemas.microsoft.com/office/powerpoint/2010/main" val="11146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模型的创建方式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，能够根据数据表的结构创建对应的模型类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5070071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创建模型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30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7054" y="2852531"/>
            <a:ext cx="65653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为了能够在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项目中访问数据库，我们需要对照数据表的结构创建模型，利用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SQLAlchemy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ORM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模型类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之间建立关联。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518866"/>
            <a:ext cx="3715858" cy="40061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5070071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创建模型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4" y="1125538"/>
            <a:ext cx="10326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首先，在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项目的根目录下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存放模型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models.py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文件，此时项目的目录结构如图所示。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5070071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创建模型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253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26" y="2205658"/>
            <a:ext cx="3781671" cy="35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7094" y="2119050"/>
            <a:ext cx="63367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然后，在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文件中定义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个模型类，分别是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Recommend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，依次与数据表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house_info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house_recommend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user_info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进行关联。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5070071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创建模型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id="{2B542E9E-0ADD-4266-A889-F99B1E170665}"/>
              </a:ext>
            </a:extLst>
          </p:cNvPr>
          <p:cNvGrpSpPr>
            <a:grpSpLocks/>
          </p:cNvGrpSpPr>
          <p:nvPr/>
        </p:nvGrpSpPr>
        <p:grpSpPr bwMode="auto">
          <a:xfrm>
            <a:off x="9212878" y="5806058"/>
            <a:ext cx="2119312" cy="387350"/>
            <a:chOff x="6356350" y="4705038"/>
            <a:chExt cx="2119842" cy="387349"/>
          </a:xfrm>
        </p:grpSpPr>
        <p:pic>
          <p:nvPicPr>
            <p:cNvPr id="8" name="Picture 13" descr="C:\Users\Administrator\Desktop\未标题-2.png">
              <a:hlinkClick r:id="rId3" action="ppaction://hlinkfile"/>
              <a:extLst>
                <a:ext uri="{FF2B5EF4-FFF2-40B4-BE49-F238E27FC236}">
                  <a16:creationId xmlns:a16="http://schemas.microsoft.com/office/drawing/2014/main" id="{CF11AB68-5109-43CA-8CA0-D4C44B47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61" y="4705038"/>
              <a:ext cx="439629" cy="38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组合 15">
              <a:extLst>
                <a:ext uri="{FF2B5EF4-FFF2-40B4-BE49-F238E27FC236}">
                  <a16:creationId xmlns:a16="http://schemas.microsoft.com/office/drawing/2014/main" id="{A1FD01AD-C5E9-456E-834F-A2CB394DB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350" y="4728496"/>
              <a:ext cx="2119842" cy="344841"/>
              <a:chOff x="2225739" y="5060870"/>
              <a:chExt cx="2519033" cy="410818"/>
            </a:xfrm>
          </p:grpSpPr>
          <p:sp>
            <p:nvSpPr>
              <p:cNvPr id="10" name="矩形 10">
                <a:hlinkClick r:id="rId3" action="ppaction://hlinkfile"/>
                <a:extLst>
                  <a:ext uri="{FF2B5EF4-FFF2-40B4-BE49-F238E27FC236}">
                    <a16:creationId xmlns:a16="http://schemas.microsoft.com/office/drawing/2014/main" id="{B1CBE571-E438-4416-BDEA-CC990F75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541" y="5060870"/>
                <a:ext cx="1640882" cy="366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[</a:t>
                </a:r>
                <a:r>
                  <a:rPr lang="zh-CN" altLang="en-US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单击查看源码</a:t>
                </a:r>
                <a:r>
                  <a:rPr lang="en-US" altLang="zh-CN" sz="1400" dirty="0">
                    <a:solidFill>
                      <a:srgbClr val="F0A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]</a:t>
                </a:r>
                <a:endParaRPr lang="zh-CN" altLang="zh-CN" sz="1400" dirty="0">
                  <a:solidFill>
                    <a:srgbClr val="F0A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立方体 18">
                <a:hlinkClick r:id="rId3" action="ppaction://hlinkfile"/>
                <a:extLst>
                  <a:ext uri="{FF2B5EF4-FFF2-40B4-BE49-F238E27FC236}">
                    <a16:creationId xmlns:a16="http://schemas.microsoft.com/office/drawing/2014/main" id="{C33F890D-F13D-405F-9A24-A3658BB8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817" y="5125857"/>
                <a:ext cx="270137" cy="270137"/>
              </a:xfrm>
              <a:prstGeom prst="cube">
                <a:avLst>
                  <a:gd name="adj" fmla="val 25000"/>
                </a:avLst>
              </a:prstGeom>
              <a:solidFill>
                <a:srgbClr val="F3B6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" name="半闭框 11">
                <a:hlinkClick r:id="rId3" action="ppaction://hlinkfile"/>
                <a:extLst>
                  <a:ext uri="{FF2B5EF4-FFF2-40B4-BE49-F238E27FC236}">
                    <a16:creationId xmlns:a16="http://schemas.microsoft.com/office/drawing/2014/main" id="{E6F3CD52-617A-4664-8373-F960729037F3}"/>
                  </a:ext>
                </a:extLst>
              </p:cNvPr>
              <p:cNvSpPr/>
              <p:nvPr/>
            </p:nvSpPr>
            <p:spPr bwMode="auto">
              <a:xfrm>
                <a:off x="2225739" y="5068858"/>
                <a:ext cx="107554" cy="136168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3" name="半闭框 12">
                <a:hlinkClick r:id="rId3" action="ppaction://hlinkfile"/>
                <a:extLst>
                  <a:ext uri="{FF2B5EF4-FFF2-40B4-BE49-F238E27FC236}">
                    <a16:creationId xmlns:a16="http://schemas.microsoft.com/office/drawing/2014/main" id="{022753E3-35A9-4BC2-AC02-9DC93DA7C1D5}"/>
                  </a:ext>
                </a:extLst>
              </p:cNvPr>
              <p:cNvSpPr/>
              <p:nvPr/>
            </p:nvSpPr>
            <p:spPr bwMode="auto">
              <a:xfrm flipH="1" flipV="1">
                <a:off x="4637218" y="5337412"/>
                <a:ext cx="107554" cy="134276"/>
              </a:xfrm>
              <a:prstGeom prst="halfFrame">
                <a:avLst/>
              </a:prstGeom>
              <a:solidFill>
                <a:srgbClr val="F3B6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endParaRPr lang="zh-CN" altLang="en-US"/>
              </a:p>
            </p:txBody>
          </p:sp>
          <p:cxnSp>
            <p:nvCxnSpPr>
              <p:cNvPr id="14" name="直接连接符 21">
                <a:hlinkClick r:id="rId3" action="ppaction://hlinkfile"/>
                <a:extLst>
                  <a:ext uri="{FF2B5EF4-FFF2-40B4-BE49-F238E27FC236}">
                    <a16:creationId xmlns:a16="http://schemas.microsoft.com/office/drawing/2014/main" id="{DB2CE2AE-7600-4ED4-842D-25685025E9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93497" y="5449202"/>
                <a:ext cx="1838075" cy="0"/>
              </a:xfrm>
              <a:prstGeom prst="line">
                <a:avLst/>
              </a:prstGeom>
              <a:noFill/>
              <a:ln w="19050" algn="ctr">
                <a:solidFill>
                  <a:srgbClr val="F3B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矩形 2"/>
          <p:cNvSpPr/>
          <p:nvPr/>
        </p:nvSpPr>
        <p:spPr>
          <a:xfrm>
            <a:off x="5087094" y="3608203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由于在模型类中使用了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数据库对象db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，所以需要在model.py文件的开头导入db，具体代码如下所示。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5087094" y="4867974"/>
            <a:ext cx="5040560" cy="628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settings import db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06" y="1518866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4" y="1773610"/>
            <a:ext cx="4422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最后，为了保证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项目中可以正常操作数据表，这里通过访问一个数据表的记录进行验证。打开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文件，在该文件中导入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类，并在视图函数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中查询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house_info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表的第一条记录。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5070071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6.4.3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创建模型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239222" y="1197546"/>
            <a:ext cx="4926056" cy="5296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settings import Config, db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models import House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= Flask(__name__)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app.config.from_object(Config)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db.init_app(app)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test():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查询第一条记录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first_user = House.query.first()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print(first_user)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'OK'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__name__ == '__main__':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app.run(debug=True)</a:t>
            </a:r>
          </a:p>
        </p:txBody>
      </p:sp>
      <p:sp>
        <p:nvSpPr>
          <p:cNvPr id="4" name="矩形 3"/>
          <p:cNvSpPr/>
          <p:nvPr/>
        </p:nvSpPr>
        <p:spPr>
          <a:xfrm>
            <a:off x="1054721" y="4737763"/>
            <a:ext cx="4422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为了避免测试代码干扰项目，测试完成后需要将所有的测试代码进行注释或者删除。</a:t>
            </a:r>
          </a:p>
        </p:txBody>
      </p:sp>
    </p:spTree>
    <p:extLst>
      <p:ext uri="{BB962C8B-B14F-4D97-AF65-F5344CB8AC3E}">
        <p14:creationId xmlns:p14="http://schemas.microsoft.com/office/powerpoint/2010/main" val="1834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  <a:endParaRPr lang="en-GB" altLang="zh-CN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98880" y="2102485"/>
            <a:ext cx="9794240" cy="370115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TextBox 38"/>
          <p:cNvSpPr txBox="1"/>
          <p:nvPr/>
        </p:nvSpPr>
        <p:spPr>
          <a:xfrm>
            <a:off x="1716785" y="3016654"/>
            <a:ext cx="9001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本章围绕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智能租房项目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的前期准备工作进行了介绍，首先介绍了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智能租房项目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核心模块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，并对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各模块包含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功能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进行了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归纳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，然后介绍了项目的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开发模型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运行机制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，最后搭建了项目所需的环境，准备了数据。通过学习本章的内容，读者能够明确智能租房项目核心模块的功能，搭建开发环境，为开发项目做好准备工作。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2023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7" name="椭圆 6"/>
          <p:cNvSpPr/>
          <p:nvPr/>
        </p:nvSpPr>
        <p:spPr>
          <a:xfrm>
            <a:off x="513905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8" name="椭圆 7"/>
          <p:cNvSpPr/>
          <p:nvPr/>
        </p:nvSpPr>
        <p:spPr>
          <a:xfrm>
            <a:off x="585787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9" name="椭圆 8"/>
          <p:cNvSpPr/>
          <p:nvPr/>
        </p:nvSpPr>
        <p:spPr>
          <a:xfrm>
            <a:off x="657669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项目介绍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.1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智能租房项目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，能够说出项目中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各模块包含的功能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2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655046" y="2461494"/>
            <a:ext cx="6529244" cy="216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智能租房项目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按照业务需求大体归纳为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个模块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，分别是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首页模块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列表页模块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详情页模块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用户中心模块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，每个模块均包含既定的功能。结合页面展示的效果依次对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用户中心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个模块进行分析，以明确各模块包含哪些功能。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518866"/>
            <a:ext cx="3715858" cy="40061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5025" y="981522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首页模块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12553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4" y="314658"/>
            <a:ext cx="5070071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5.3.4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模型关系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6614" y="2709714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首页是网站的入口页面，该页面一般负责呈现网站的简要信息以及其他页面的入口，让互联网用户一眼便能够清楚地了解网站的用途，并引导用户浏览其他页面的内容。</a:t>
            </a: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1352796"/>
            <a:ext cx="4536504" cy="43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15e6573a385e41c33bb97e7105a62faa5c484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4545</Words>
  <Application>Microsoft Office PowerPoint</Application>
  <PresentationFormat>自定义</PresentationFormat>
  <Paragraphs>353</Paragraphs>
  <Slides>59</Slides>
  <Notes>59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67" baseType="lpstr">
      <vt:lpstr>Source Han Sans K Bold</vt:lpstr>
      <vt:lpstr>微软雅黑</vt:lpstr>
      <vt:lpstr>字魂105号-简雅黑</vt:lpstr>
      <vt:lpstr>Arial</vt:lpstr>
      <vt:lpstr>Calibri</vt:lpstr>
      <vt:lpstr>Wingdings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锐 刘</cp:lastModifiedBy>
  <cp:revision>1309</cp:revision>
  <dcterms:created xsi:type="dcterms:W3CDTF">2020-11-11T09:29:00Z</dcterms:created>
  <dcterms:modified xsi:type="dcterms:W3CDTF">2026-01-07T02:25:16Z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1B1EC882B1E443FF969BB842EC8D6A2D</vt:lpwstr>
  </property>
</Properties>
</file>