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40"/>
  </p:notesMasterIdLst>
  <p:handoutMasterIdLst>
    <p:handoutMasterId r:id="rId41"/>
  </p:handoutMasterIdLst>
  <p:sldIdLst>
    <p:sldId id="325" r:id="rId3"/>
    <p:sldId id="848" r:id="rId4"/>
    <p:sldId id="328" r:id="rId5"/>
    <p:sldId id="327" r:id="rId6"/>
    <p:sldId id="309" r:id="rId7"/>
    <p:sldId id="437" r:id="rId8"/>
    <p:sldId id="519" r:id="rId9"/>
    <p:sldId id="878" r:id="rId10"/>
    <p:sldId id="877" r:id="rId11"/>
    <p:sldId id="879" r:id="rId12"/>
    <p:sldId id="880" r:id="rId13"/>
    <p:sldId id="807" r:id="rId14"/>
    <p:sldId id="881" r:id="rId15"/>
    <p:sldId id="882" r:id="rId16"/>
    <p:sldId id="850" r:id="rId17"/>
    <p:sldId id="851" r:id="rId18"/>
    <p:sldId id="883" r:id="rId19"/>
    <p:sldId id="884" r:id="rId20"/>
    <p:sldId id="885" r:id="rId21"/>
    <p:sldId id="852" r:id="rId22"/>
    <p:sldId id="886" r:id="rId23"/>
    <p:sldId id="853" r:id="rId24"/>
    <p:sldId id="887" r:id="rId25"/>
    <p:sldId id="888" r:id="rId26"/>
    <p:sldId id="889" r:id="rId27"/>
    <p:sldId id="855" r:id="rId28"/>
    <p:sldId id="592" r:id="rId29"/>
    <p:sldId id="808" r:id="rId30"/>
    <p:sldId id="890" r:id="rId31"/>
    <p:sldId id="891" r:id="rId32"/>
    <p:sldId id="892" r:id="rId33"/>
    <p:sldId id="894" r:id="rId34"/>
    <p:sldId id="893" r:id="rId35"/>
    <p:sldId id="895" r:id="rId36"/>
    <p:sldId id="857" r:id="rId37"/>
    <p:sldId id="896" r:id="rId38"/>
    <p:sldId id="407" r:id="rId39"/>
  </p:sldIdLst>
  <p:sldSz cx="12190413" cy="6859588"/>
  <p:notesSz cx="6858000" cy="9144000"/>
  <p:custDataLst>
    <p:tags r:id="rId42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>
          <p15:clr>
            <a:srgbClr val="A4A3A4"/>
          </p15:clr>
        </p15:guide>
        <p15:guide id="2" pos="227">
          <p15:clr>
            <a:srgbClr val="A4A3A4"/>
          </p15:clr>
        </p15:guide>
        <p15:guide id="3" pos="65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2">
          <p15:clr>
            <a:srgbClr val="A4A3A4"/>
          </p15:clr>
        </p15:guide>
        <p15:guide id="2" pos="219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方思" initials="mfs" lastIdx="1" clrIdx="0"/>
  <p:cmAuthor id="2" name="LD" initials="L" lastIdx="2" clrIdx="1"/>
  <p:cmAuthor id="3" name="Lv0593" initials="L" lastIdx="15" clrIdx="2"/>
  <p:cmAuthor id="4" name="Windows 用户" initials="W用" lastIdx="0" clrIdx="3">
    <p:extLst>
      <p:ext uri="{19B8F6BF-5375-455C-9EA6-DF929625EA0E}">
        <p15:presenceInfo xmlns:p15="http://schemas.microsoft.com/office/powerpoint/2012/main" userId="Windows 用户" providerId="None"/>
      </p:ext>
    </p:extLst>
  </p:cmAuthor>
  <p:cmAuthor id="5" name="Windows 用户" initials="W用 [2]" lastIdx="2" clrIdx="4">
    <p:extLst>
      <p:ext uri="{19B8F6BF-5375-455C-9EA6-DF929625EA0E}">
        <p15:presenceInfo xmlns:p15="http://schemas.microsoft.com/office/powerpoint/2012/main" userId="18339b50b06c86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CC"/>
    <a:srgbClr val="99FFCC"/>
    <a:srgbClr val="CCFFCC"/>
    <a:srgbClr val="5B970B"/>
    <a:srgbClr val="EC8F14"/>
    <a:srgbClr val="B94F47"/>
    <a:srgbClr val="FF9966"/>
    <a:srgbClr val="595959"/>
    <a:srgbClr val="FAFAFA"/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025" autoAdjust="0"/>
    <p:restoredTop sz="94660" autoAdjust="0"/>
  </p:normalViewPr>
  <p:slideViewPr>
    <p:cSldViewPr>
      <p:cViewPr varScale="1">
        <p:scale>
          <a:sx n="76" d="100"/>
          <a:sy n="76" d="100"/>
        </p:scale>
        <p:origin x="57" y="495"/>
      </p:cViewPr>
      <p:guideLst>
        <p:guide orient="horz" pos="2222"/>
        <p:guide pos="227"/>
        <p:guide pos="65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962"/>
        <p:guide pos="21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626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35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413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673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136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20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691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234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60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30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494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593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057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136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621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049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779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346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58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4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48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53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534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164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775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348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09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810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40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777" y="2309308"/>
            <a:ext cx="10850541" cy="89933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820" y="3566185"/>
            <a:ext cx="10850454" cy="80151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304" y="834057"/>
            <a:ext cx="10463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6794447"/>
            <a:ext cx="10631710" cy="84639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45E01B9-7A40-D639-FFC9-91D6C9522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50" y="230283"/>
            <a:ext cx="607604" cy="636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02CC4C-7B4B-37E1-71D1-DA5E7B5430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8" y="230283"/>
            <a:ext cx="3142002" cy="4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1BCEDE6-20CF-42A0-E030-D3F4B5A27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10980" y="6541855"/>
            <a:ext cx="1779433" cy="337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 flipH="1" flipV="1">
            <a:off x="-767029" y="-29126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flipH="1" flipV="1">
            <a:off x="1413539" y="0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 userDrawn="1"/>
        </p:nvSpPr>
        <p:spPr>
          <a:xfrm>
            <a:off x="6085438" y="4298493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693670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椭圆 1"/>
          <p:cNvSpPr/>
          <p:nvPr userDrawn="1"/>
        </p:nvSpPr>
        <p:spPr>
          <a:xfrm>
            <a:off x="9998623" y="3693670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69D220-66E2-2837-CE6D-A06291984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1070" y="5878066"/>
            <a:ext cx="3054996" cy="578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984634" y="1413103"/>
            <a:ext cx="10198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0607120" y="654595"/>
            <a:ext cx="575989" cy="577246"/>
            <a:chOff x="6084168" y="1274820"/>
            <a:chExt cx="432048" cy="432834"/>
          </a:xfrm>
        </p:grpSpPr>
        <p:sp>
          <p:nvSpPr>
            <p:cNvPr id="1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8879153" y="655120"/>
            <a:ext cx="575989" cy="576197"/>
            <a:chOff x="4788024" y="1275213"/>
            <a:chExt cx="432048" cy="432048"/>
          </a:xfrm>
        </p:grpSpPr>
        <p:sp>
          <p:nvSpPr>
            <p:cNvPr id="1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743137" y="654595"/>
            <a:ext cx="577036" cy="577246"/>
            <a:chOff x="5436096" y="1274820"/>
            <a:chExt cx="432833" cy="432834"/>
          </a:xfrm>
        </p:grpSpPr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7151187" y="654595"/>
            <a:ext cx="577036" cy="577246"/>
            <a:chOff x="3491880" y="1274820"/>
            <a:chExt cx="432833" cy="432834"/>
          </a:xfrm>
        </p:grpSpPr>
        <p:sp>
          <p:nvSpPr>
            <p:cNvPr id="1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015170" y="654595"/>
            <a:ext cx="577036" cy="577246"/>
            <a:chOff x="4139952" y="1274820"/>
            <a:chExt cx="432833" cy="43283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98" y="3789834"/>
            <a:ext cx="3952633" cy="61695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0" name="等腰三角形 39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 flipH="1" flipV="1">
            <a:off x="-766394" y="-28491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flipH="1" flipV="1">
            <a:off x="1414174" y="635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6086073" y="4299128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437345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 userDrawn="1"/>
        </p:nvSpPr>
        <p:spPr>
          <a:xfrm>
            <a:off x="10011958" y="3437345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寄语(1)"/>
          <p:cNvPicPr>
            <a:picLocks noChangeAspect="1"/>
          </p:cNvPicPr>
          <p:nvPr userDrawn="1"/>
        </p:nvPicPr>
        <p:blipFill>
          <a:blip r:embed="rId3"/>
          <a:srcRect l="114" t="60287" r="-114" b="572"/>
          <a:stretch>
            <a:fillRect/>
          </a:stretch>
        </p:blipFill>
        <p:spPr>
          <a:xfrm>
            <a:off x="2480310" y="2508250"/>
            <a:ext cx="7532370" cy="165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9974" y="727845"/>
            <a:ext cx="3931306" cy="1115266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7617" y="727845"/>
            <a:ext cx="6171235" cy="5404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39974" y="2240060"/>
            <a:ext cx="3931306" cy="389263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820" y="5606183"/>
            <a:ext cx="10850454" cy="558268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820" y="641469"/>
            <a:ext cx="10850454" cy="4556969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4539" cy="686943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22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6787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623706"/>
            <a:ext cx="10850541" cy="899333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 userDrawn="1"/>
        </p:nvGrpSpPr>
        <p:grpSpPr>
          <a:xfrm>
            <a:off x="0" y="2202951"/>
            <a:ext cx="12190413" cy="2420263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19911" y="284178"/>
              <a:ext cx="650908" cy="55357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endParaRPr lang="zh-CN" altLang="en-US" sz="107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7919172" y="1700153"/>
            <a:ext cx="575989" cy="577246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6191205" y="1700678"/>
            <a:ext cx="575989" cy="576197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7055189" y="1700153"/>
            <a:ext cx="577036" cy="577246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4463238" y="1700153"/>
            <a:ext cx="577036" cy="577246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5327222" y="1700153"/>
            <a:ext cx="577036" cy="577246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605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5357" y="635100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4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hyperlink" Target="chapter02-example/2-1.do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hyperlink" Target="chapter02-example/2-1.do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hyperlink" Target="chapter02-example/2-1.do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hyperlink" Target="chapter02-example/2-1.doc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18"/>
          <p:cNvSpPr txBox="1"/>
          <p:nvPr/>
        </p:nvSpPr>
        <p:spPr>
          <a:xfrm>
            <a:off x="2350790" y="2853730"/>
            <a:ext cx="770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第</a:t>
            </a:r>
            <a:r>
              <a:rPr lang="en-US" altLang="zh-CN" sz="400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8</a:t>
            </a:r>
            <a:r>
              <a:rPr lang="zh-CN" altLang="en-US" sz="400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章  智能租房</a:t>
            </a:r>
            <a:r>
              <a:rPr lang="en-US" altLang="zh-CN" sz="400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——</a:t>
            </a:r>
            <a:r>
              <a:rPr lang="zh-CN" altLang="en-US" sz="400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列表页</a:t>
            </a:r>
            <a:endParaRPr lang="en-US" altLang="zh-CN" sz="4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68" name="Rectangle 4"/>
          <p:cNvSpPr txBox="1">
            <a:spLocks noChangeArrowheads="1"/>
          </p:cNvSpPr>
          <p:nvPr/>
        </p:nvSpPr>
        <p:spPr>
          <a:xfrm>
            <a:off x="4943079" y="3976370"/>
            <a:ext cx="5980192" cy="54165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《Python Web</a:t>
            </a:r>
            <a:r>
              <a:rPr lang="zh-CN" altLang="en-US" sz="2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开发项目教程（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Flask</a:t>
            </a:r>
            <a:r>
              <a:rPr lang="zh-CN" altLang="en-US" sz="2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版）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48540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搜索房源列表页的接口设计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3884" y="1269554"/>
            <a:ext cx="5883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搜索房源列表页接口设计如表所示。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95014"/>
              </p:ext>
            </p:extLst>
          </p:nvPr>
        </p:nvGraphicFramePr>
        <p:xfrm>
          <a:off x="4727053" y="2493690"/>
          <a:ext cx="4529832" cy="2413000"/>
        </p:xfrm>
        <a:graphic>
          <a:graphicData uri="http://schemas.openxmlformats.org/drawingml/2006/table">
            <a:tbl>
              <a:tblPr/>
              <a:tblGrid>
                <a:gridCol w="1361480">
                  <a:extLst>
                    <a:ext uri="{9D8B030D-6E8A-4147-A177-3AD203B41FA5}">
                      <a16:colId xmlns:a16="http://schemas.microsoft.com/office/drawing/2014/main" val="3778545926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3479701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algn="ctr" defTabSz="1219200" rtl="0" eaLnBrk="1" fontAlgn="ctr" latinLnBrk="0" hangingPunct="1"/>
                      <a:r>
                        <a:rPr lang="zh-CN" altLang="zh-CN" sz="1800" b="1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接口描述</a:t>
                      </a:r>
                      <a:endParaRPr lang="zh-CN" altLang="en-US" sz="1800" b="1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200" rtl="0" eaLnBrk="1" fontAlgn="ctr" latinLnBrk="0" hangingPunct="1"/>
                      <a:r>
                        <a:rPr lang="zh-CN" altLang="en-US" sz="1800" b="1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说明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93537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zh-CN" altLang="en-US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请求页面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search_list.html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484653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请求方式</a:t>
                      </a:r>
                      <a:endParaRPr 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GET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090594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请求地址</a:t>
                      </a:r>
                      <a:endParaRPr 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/query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53688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返回数据</a:t>
                      </a:r>
                      <a:endParaRPr 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房源对象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144048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09" y="1989634"/>
            <a:ext cx="2995709" cy="32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掌握搜索房源列表页的后端实现，能够实现搜索房源列表页功能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58号-创中黑" panose="000005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48540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搜索房源列表页的后端实现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98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48540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搜索房源列表页的后端实现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87094" y="2751806"/>
            <a:ext cx="60928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后端需要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搜索条件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的所有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，具体实现逻辑：后端接收前端传递过来的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搜索条件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，再根据该搜索条件到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符合该搜索条件的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，并将查询的房源数据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前端页面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54" y="2061642"/>
            <a:ext cx="2995709" cy="32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48540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搜索房源列表页的后端实现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3038" y="2174759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搜索房源列表页的后端实现具体步骤如下。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项目的根目录下创建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list_page.py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文件，在该文件中创建一个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蓝图对象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，以及定义一个用于处理前端请求的视图函数。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app.py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文件中，将蓝图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list_page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程序实例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list_page.py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文件中，定义两个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过滤器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，分别用于处理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过长的房源标题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空选项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list_page.py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文件中，添加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过滤器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deal_title_over()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deal_direction()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的代码。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54" y="2061642"/>
            <a:ext cx="2995709" cy="3229748"/>
          </a:xfrm>
          <a:prstGeom prst="rect">
            <a:avLst/>
          </a:prstGeom>
        </p:spPr>
      </p:pic>
      <p:grpSp>
        <p:nvGrpSpPr>
          <p:cNvPr id="5" name="组合 18">
            <a:extLst>
              <a:ext uri="{FF2B5EF4-FFF2-40B4-BE49-F238E27FC236}">
                <a16:creationId xmlns:a16="http://schemas.microsoft.com/office/drawing/2014/main" id="{2B542E9E-0ADD-4266-A889-F99B1E170665}"/>
              </a:ext>
            </a:extLst>
          </p:cNvPr>
          <p:cNvGrpSpPr>
            <a:grpSpLocks/>
          </p:cNvGrpSpPr>
          <p:nvPr/>
        </p:nvGrpSpPr>
        <p:grpSpPr bwMode="auto">
          <a:xfrm>
            <a:off x="9286343" y="5291390"/>
            <a:ext cx="2119312" cy="387350"/>
            <a:chOff x="6356350" y="4705038"/>
            <a:chExt cx="2119842" cy="387349"/>
          </a:xfrm>
        </p:grpSpPr>
        <p:pic>
          <p:nvPicPr>
            <p:cNvPr id="6" name="Picture 13" descr="C:\Users\Administrator\Desktop\未标题-2.png">
              <a:hlinkClick r:id="rId4" action="ppaction://hlinkfile"/>
              <a:extLst>
                <a:ext uri="{FF2B5EF4-FFF2-40B4-BE49-F238E27FC236}">
                  <a16:creationId xmlns:a16="http://schemas.microsoft.com/office/drawing/2014/main" id="{CF11AB68-5109-43CA-8CA0-D4C44B47C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861" y="4705038"/>
              <a:ext cx="439629" cy="38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A1FD01AD-C5E9-456E-834F-A2CB394DB0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6350" y="4728496"/>
              <a:ext cx="2119842" cy="344841"/>
              <a:chOff x="2225739" y="5060870"/>
              <a:chExt cx="2519033" cy="410818"/>
            </a:xfrm>
          </p:grpSpPr>
          <p:sp>
            <p:nvSpPr>
              <p:cNvPr id="8" name="矩形 10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B1CBE571-E438-4416-BDEA-CC990F755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541" y="5060870"/>
                <a:ext cx="1640882" cy="366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zh-CN" sz="1400" dirty="0">
                    <a:solidFill>
                      <a:srgbClr val="F0A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[</a:t>
                </a:r>
                <a:r>
                  <a:rPr lang="zh-CN" altLang="en-US" sz="1400" dirty="0">
                    <a:solidFill>
                      <a:srgbClr val="F0A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单击查看源码</a:t>
                </a:r>
                <a:r>
                  <a:rPr lang="en-US" altLang="zh-CN" sz="1400" dirty="0">
                    <a:solidFill>
                      <a:srgbClr val="F0A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]</a:t>
                </a:r>
                <a:endParaRPr lang="zh-CN" altLang="zh-CN" sz="1400" dirty="0">
                  <a:solidFill>
                    <a:srgbClr val="F0A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立方体 18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C33F890D-F13D-405F-9A24-A3658BB86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817" y="5125857"/>
                <a:ext cx="270137" cy="270137"/>
              </a:xfrm>
              <a:prstGeom prst="cube">
                <a:avLst>
                  <a:gd name="adj" fmla="val 25000"/>
                </a:avLst>
              </a:prstGeom>
              <a:solidFill>
                <a:srgbClr val="F3B600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0" name="半闭框 9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E6F3CD52-617A-4664-8373-F960729037F3}"/>
                  </a:ext>
                </a:extLst>
              </p:cNvPr>
              <p:cNvSpPr/>
              <p:nvPr/>
            </p:nvSpPr>
            <p:spPr bwMode="auto">
              <a:xfrm>
                <a:off x="2225739" y="5068858"/>
                <a:ext cx="107554" cy="136168"/>
              </a:xfrm>
              <a:prstGeom prst="halfFrame">
                <a:avLst/>
              </a:prstGeom>
              <a:solidFill>
                <a:srgbClr val="F3B6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1" name="半闭框 10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022753E3-35A9-4BC2-AC02-9DC93DA7C1D5}"/>
                  </a:ext>
                </a:extLst>
              </p:cNvPr>
              <p:cNvSpPr/>
              <p:nvPr/>
            </p:nvSpPr>
            <p:spPr bwMode="auto">
              <a:xfrm flipH="1" flipV="1">
                <a:off x="4637218" y="5337412"/>
                <a:ext cx="107554" cy="134276"/>
              </a:xfrm>
              <a:prstGeom prst="halfFrame">
                <a:avLst/>
              </a:prstGeom>
              <a:solidFill>
                <a:srgbClr val="F3B6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cxnSp>
            <p:nvCxnSpPr>
              <p:cNvPr id="12" name="直接连接符 21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DB2CE2AE-7600-4ED4-842D-25685025E9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93497" y="5449202"/>
                <a:ext cx="1838075" cy="0"/>
              </a:xfrm>
              <a:prstGeom prst="line">
                <a:avLst/>
              </a:prstGeom>
              <a:noFill/>
              <a:ln w="19050" algn="ctr">
                <a:solidFill>
                  <a:srgbClr val="F3B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7513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了解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搜索房源列表页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前端实现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，能够说出搜索房源列表页前端的实现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58号-创中黑" panose="000005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48540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搜索房源列表页的前端实现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8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48540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搜索房源列表页的前端实现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54" y="2061642"/>
            <a:ext cx="2995709" cy="32297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71070" y="3239312"/>
            <a:ext cx="60928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前端需要实现两个功能，分别是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选中检索项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渲染列表页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，其中选中检索项的功能代码无需进行任何修改。</a:t>
            </a:r>
          </a:p>
        </p:txBody>
      </p:sp>
    </p:spTree>
    <p:extLst>
      <p:ext uri="{BB962C8B-B14F-4D97-AF65-F5344CB8AC3E}">
        <p14:creationId xmlns:p14="http://schemas.microsoft.com/office/powerpoint/2010/main" val="12362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2313877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选中检索项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66614" y="3047220"/>
            <a:ext cx="3913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选中检索项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的逻辑代码位于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index.html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文件中。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5735166" y="1160031"/>
            <a:ext cx="4680520" cy="4790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//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单击检索项将其填入搜索框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function info_to_txt() {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$('.li_style').on('click', function () {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//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实现了重复点击的初始化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if ($(this).hasClass('active')) {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$(this).removeClass('active');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$(this).addClass('active');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t_name = $(this).attr('title');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$('#txt').val('');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$('#txt').val(t_name);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$('#list').empty()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});}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48540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搜索房源列表页的前端实现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472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2313877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渲染列表页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48540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搜索房源列表页的前端实现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54" y="2061642"/>
            <a:ext cx="2995709" cy="322974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96499" y="2591603"/>
            <a:ext cx="61206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search_list.html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文件中查询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class属性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col-lg-10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&lt;div&gt;标签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，在该标签内部保留第一个class属性值为row collection-line的&lt;div&gt;标签，并删除其余9个类似&lt;div&gt;标签，在保留的标签外部使用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循环结构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将固定的数据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为相应的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模板变量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15" name="组合 18">
            <a:extLst>
              <a:ext uri="{FF2B5EF4-FFF2-40B4-BE49-F238E27FC236}">
                <a16:creationId xmlns:a16="http://schemas.microsoft.com/office/drawing/2014/main" id="{2B542E9E-0ADD-4266-A889-F99B1E170665}"/>
              </a:ext>
            </a:extLst>
          </p:cNvPr>
          <p:cNvGrpSpPr>
            <a:grpSpLocks/>
          </p:cNvGrpSpPr>
          <p:nvPr/>
        </p:nvGrpSpPr>
        <p:grpSpPr bwMode="auto">
          <a:xfrm>
            <a:off x="8584406" y="5321330"/>
            <a:ext cx="2119312" cy="387350"/>
            <a:chOff x="6356350" y="4705038"/>
            <a:chExt cx="2119842" cy="387349"/>
          </a:xfrm>
        </p:grpSpPr>
        <p:pic>
          <p:nvPicPr>
            <p:cNvPr id="16" name="Picture 13" descr="C:\Users\Administrator\Desktop\未标题-2.png">
              <a:hlinkClick r:id="rId4" action="ppaction://hlinkfile"/>
              <a:extLst>
                <a:ext uri="{FF2B5EF4-FFF2-40B4-BE49-F238E27FC236}">
                  <a16:creationId xmlns:a16="http://schemas.microsoft.com/office/drawing/2014/main" id="{CF11AB68-5109-43CA-8CA0-D4C44B47C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861" y="4705038"/>
              <a:ext cx="439629" cy="38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组合 15">
              <a:extLst>
                <a:ext uri="{FF2B5EF4-FFF2-40B4-BE49-F238E27FC236}">
                  <a16:creationId xmlns:a16="http://schemas.microsoft.com/office/drawing/2014/main" id="{A1FD01AD-C5E9-456E-834F-A2CB394DB0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6350" y="4728496"/>
              <a:ext cx="2119842" cy="344841"/>
              <a:chOff x="2225739" y="5060870"/>
              <a:chExt cx="2519033" cy="410818"/>
            </a:xfrm>
          </p:grpSpPr>
          <p:sp>
            <p:nvSpPr>
              <p:cNvPr id="18" name="矩形 10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B1CBE571-E438-4416-BDEA-CC990F755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541" y="5060870"/>
                <a:ext cx="1640882" cy="366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zh-CN" sz="1400" dirty="0">
                    <a:solidFill>
                      <a:srgbClr val="F0A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[</a:t>
                </a:r>
                <a:r>
                  <a:rPr lang="zh-CN" altLang="en-US" sz="1400" dirty="0">
                    <a:solidFill>
                      <a:srgbClr val="F0A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单击查看源码</a:t>
                </a:r>
                <a:r>
                  <a:rPr lang="en-US" altLang="zh-CN" sz="1400" dirty="0">
                    <a:solidFill>
                      <a:srgbClr val="F0A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]</a:t>
                </a:r>
                <a:endParaRPr lang="zh-CN" altLang="zh-CN" sz="1400" dirty="0">
                  <a:solidFill>
                    <a:srgbClr val="F0A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立方体 18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C33F890D-F13D-405F-9A24-A3658BB86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817" y="5125857"/>
                <a:ext cx="270137" cy="270137"/>
              </a:xfrm>
              <a:prstGeom prst="cube">
                <a:avLst>
                  <a:gd name="adj" fmla="val 25000"/>
                </a:avLst>
              </a:prstGeom>
              <a:solidFill>
                <a:srgbClr val="F3B600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20" name="半闭框 19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E6F3CD52-617A-4664-8373-F960729037F3}"/>
                  </a:ext>
                </a:extLst>
              </p:cNvPr>
              <p:cNvSpPr/>
              <p:nvPr/>
            </p:nvSpPr>
            <p:spPr bwMode="auto">
              <a:xfrm>
                <a:off x="2225739" y="5068858"/>
                <a:ext cx="107554" cy="136168"/>
              </a:xfrm>
              <a:prstGeom prst="halfFrame">
                <a:avLst/>
              </a:prstGeom>
              <a:solidFill>
                <a:srgbClr val="F3B6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21" name="半闭框 20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022753E3-35A9-4BC2-AC02-9DC93DA7C1D5}"/>
                  </a:ext>
                </a:extLst>
              </p:cNvPr>
              <p:cNvSpPr/>
              <p:nvPr/>
            </p:nvSpPr>
            <p:spPr bwMode="auto">
              <a:xfrm flipH="1" flipV="1">
                <a:off x="4637218" y="5337412"/>
                <a:ext cx="107554" cy="134276"/>
              </a:xfrm>
              <a:prstGeom prst="halfFrame">
                <a:avLst/>
              </a:prstGeom>
              <a:solidFill>
                <a:srgbClr val="F3B6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cxnSp>
            <p:nvCxnSpPr>
              <p:cNvPr id="22" name="直接连接符 21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DB2CE2AE-7600-4ED4-842D-25685025E9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93497" y="5449202"/>
                <a:ext cx="1838075" cy="0"/>
              </a:xfrm>
              <a:prstGeom prst="line">
                <a:avLst/>
              </a:prstGeom>
              <a:noFill/>
              <a:ln w="19050" algn="ctr">
                <a:solidFill>
                  <a:srgbClr val="F3B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063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最新房源列表页展示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27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了解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最新房源列表页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功能说明，能够说出最新房源列表页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包含哪些功能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最新房源列表页功能说明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9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630710" y="2631521"/>
            <a:ext cx="8352928" cy="688077"/>
            <a:chOff x="978872" y="1800499"/>
            <a:chExt cx="5471124" cy="515938"/>
          </a:xfrm>
        </p:grpSpPr>
        <p:sp>
          <p:nvSpPr>
            <p:cNvPr id="41" name="Pentagon 3"/>
            <p:cNvSpPr/>
            <p:nvPr/>
          </p:nvSpPr>
          <p:spPr bwMode="auto">
            <a:xfrm>
              <a:off x="978872" y="1800499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1600" dirty="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搜索房源列表页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展示功能的逻辑，能够实现在列表中展示</a:t>
              </a:r>
              <a:r>
                <a:rPr lang="zh-CN" altLang="en-US" sz="1600" dirty="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符合搜索条件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的房源数据</a:t>
              </a:r>
            </a:p>
          </p:txBody>
        </p:sp>
        <p:sp>
          <p:nvSpPr>
            <p:cNvPr id="42" name="MH_Others_1"/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630710" y="3501802"/>
            <a:ext cx="8352928" cy="685959"/>
            <a:chOff x="978872" y="2570437"/>
            <a:chExt cx="5437064" cy="514350"/>
          </a:xfrm>
        </p:grpSpPr>
        <p:sp>
          <p:nvSpPr>
            <p:cNvPr id="44" name="Pentagon 5"/>
            <p:cNvSpPr/>
            <p:nvPr/>
          </p:nvSpPr>
          <p:spPr bwMode="auto">
            <a:xfrm>
              <a:off x="978872" y="2570437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最新房源列表页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展示功能的逻辑，能够运用分页插件以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分页形式展示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最新房源数据</a:t>
              </a:r>
            </a:p>
          </p:txBody>
        </p:sp>
        <p:sp>
          <p:nvSpPr>
            <p:cNvPr id="45" name="MH_Others_1"/>
            <p:cNvSpPr/>
            <p:nvPr/>
          </p:nvSpPr>
          <p:spPr bwMode="auto">
            <a:xfrm>
              <a:off x="985222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630710" y="4369968"/>
            <a:ext cx="8352928" cy="688077"/>
            <a:chOff x="978872" y="3338787"/>
            <a:chExt cx="5437064" cy="515938"/>
          </a:xfrm>
        </p:grpSpPr>
        <p:sp>
          <p:nvSpPr>
            <p:cNvPr id="47" name="Pentagon 6"/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热点房源列表页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展示功能的逻辑，能够运用分页插件以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分页形式展示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热点房源数据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48" name="MH_Others_1"/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37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最新房源列表页功能说明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0630" y="920403"/>
            <a:ext cx="10513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智能租房网站中，单击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的链接文本“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更多北京房源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”后，页面会跳转到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最新房源列表页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，该页面按照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发布时间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（由晚到早）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了当前城市的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全部房源信息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06" y="1976860"/>
            <a:ext cx="6256457" cy="29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25135" y="5026744"/>
            <a:ext cx="10398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最新房源列表页以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分页形式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展示了全部房源数据，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至多展示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10套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房源信息，当前页面是第1页，对应的链接地址为http://127.0.0.1:5000/list/pattern/1。</a:t>
            </a:r>
          </a:p>
        </p:txBody>
      </p:sp>
    </p:spTree>
    <p:extLst>
      <p:ext uri="{BB962C8B-B14F-4D97-AF65-F5344CB8AC3E}">
        <p14:creationId xmlns:p14="http://schemas.microsoft.com/office/powerpoint/2010/main" val="18055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最新房源列表页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接口设计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，能够定义最新房源列表页功能接口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58号-创中黑" panose="000005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最新房源列表页的接口设计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9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6173" y="1519588"/>
            <a:ext cx="10470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最新房源列表页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展示功能只涉及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数据获取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，不涉及数据提交，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请求方式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，请求页面为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，返回数据为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房源对象列表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最新房源列表页的接口设计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490793"/>
              </p:ext>
            </p:extLst>
          </p:nvPr>
        </p:nvGraphicFramePr>
        <p:xfrm>
          <a:off x="3662472" y="3141762"/>
          <a:ext cx="5195996" cy="2304255"/>
        </p:xfrm>
        <a:graphic>
          <a:graphicData uri="http://schemas.openxmlformats.org/drawingml/2006/table">
            <a:tbl>
              <a:tblPr/>
              <a:tblGrid>
                <a:gridCol w="1561701">
                  <a:extLst>
                    <a:ext uri="{9D8B030D-6E8A-4147-A177-3AD203B41FA5}">
                      <a16:colId xmlns:a16="http://schemas.microsoft.com/office/drawing/2014/main" val="3778545926"/>
                    </a:ext>
                  </a:extLst>
                </a:gridCol>
                <a:gridCol w="3634295">
                  <a:extLst>
                    <a:ext uri="{9D8B030D-6E8A-4147-A177-3AD203B41FA5}">
                      <a16:colId xmlns:a16="http://schemas.microsoft.com/office/drawing/2014/main" val="2034797012"/>
                    </a:ext>
                  </a:extLst>
                </a:gridCol>
              </a:tblGrid>
              <a:tr h="460851">
                <a:tc>
                  <a:txBody>
                    <a:bodyPr/>
                    <a:lstStyle/>
                    <a:p>
                      <a:pPr marL="0" algn="ctr" defTabSz="1219200" rtl="0" eaLnBrk="1" fontAlgn="ctr" latinLnBrk="0" hangingPunct="1"/>
                      <a:r>
                        <a:rPr lang="zh-CN" altLang="zh-CN" sz="1800" b="1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接口描述</a:t>
                      </a:r>
                      <a:endParaRPr lang="zh-CN" altLang="en-US" sz="1800" b="1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200" rtl="0" eaLnBrk="1" fontAlgn="ctr" latinLnBrk="0" hangingPunct="1"/>
                      <a:r>
                        <a:rPr lang="zh-CN" altLang="en-US" sz="1800" b="1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说明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93537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zh-CN" altLang="en-US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请求页面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list.html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484653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请求方式</a:t>
                      </a:r>
                      <a:endParaRPr 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GET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090594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请求地址</a:t>
                      </a:r>
                      <a:endParaRPr 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/list/pattern/&lt;int:page&gt;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536881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返回数据</a:t>
                      </a:r>
                      <a:endParaRPr 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房源对象</a:t>
                      </a:r>
                      <a:r>
                        <a:rPr lang="zh-CN" altLang="en-US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列表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14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8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最新房源列表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后端实现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，能够实现最新房源列表页的功能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58号-创中黑" panose="000005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最新房源列表页的后端实现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2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99062" y="2591603"/>
            <a:ext cx="58326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最新房源列表页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展示功能的后端逻辑：首先需要从数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据库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，将这些房源数据按照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发布时间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的先后顺序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排列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，发布时间晚的排在前面，发布时间早的排在后面，然后借用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分页插件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将排序后的数据进行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分页展示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最新房源列表页的后端实现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54" y="2061642"/>
            <a:ext cx="2995709" cy="32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5135" y="1197546"/>
            <a:ext cx="103266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list_page.py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文件编写代码，实现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的功能，具体代码如下所示。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最新房源列表页的后端实现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521281" y="2082179"/>
            <a:ext cx="7334361" cy="3493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import math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@list_page.route('/list/pattern/&lt;int:page&gt;')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return_new_list(page):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house_num = House.query.count()        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获取房源总数量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total_num = math.ceil(house_num / 10)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计算总的页码数，向上取整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result = House.query.order_by(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House.publish_time.desc()).paginate(page, per_page=10)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render_template('list.html', house_list=result.items,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page_num=result.page, total_num=total_num)</a:t>
            </a:r>
          </a:p>
        </p:txBody>
      </p:sp>
    </p:spTree>
    <p:extLst>
      <p:ext uri="{BB962C8B-B14F-4D97-AF65-F5344CB8AC3E}">
        <p14:creationId xmlns:p14="http://schemas.microsoft.com/office/powerpoint/2010/main" val="15015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了解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最新房源列表页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前端实现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，能够说出最新房源列表页前端的实现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58号-创中黑" panose="000005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最新房源列表页的前端实现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85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10630" y="982285"/>
            <a:ext cx="10297143" cy="5078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前端需要实现两个功能，分别是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分页显示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渲染列表页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，这些功能代码均位于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文件中。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最新房源列表页的前端实现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5025" y="1640206"/>
            <a:ext cx="2025845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分页显示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261051" y="1784222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35" y="2539623"/>
            <a:ext cx="2995709" cy="322974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583038" y="3094046"/>
            <a:ext cx="6092825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前端借助分页插件实现分页显示的功能，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分页插件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位于项目的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static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下，包括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zxf_page.css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jquery.min.js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zxf_page.js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文件中使用分页插件需要先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引入分页插件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，再根据分页插件的接口要求编写符合自己需求的回调函数。</a:t>
            </a:r>
          </a:p>
        </p:txBody>
      </p:sp>
      <p:grpSp>
        <p:nvGrpSpPr>
          <p:cNvPr id="22" name="组合 18">
            <a:extLst>
              <a:ext uri="{FF2B5EF4-FFF2-40B4-BE49-F238E27FC236}">
                <a16:creationId xmlns:a16="http://schemas.microsoft.com/office/drawing/2014/main" id="{2B542E9E-0ADD-4266-A889-F99B1E170665}"/>
              </a:ext>
            </a:extLst>
          </p:cNvPr>
          <p:cNvGrpSpPr>
            <a:grpSpLocks/>
          </p:cNvGrpSpPr>
          <p:nvPr/>
        </p:nvGrpSpPr>
        <p:grpSpPr bwMode="auto">
          <a:xfrm>
            <a:off x="8556551" y="5382021"/>
            <a:ext cx="2119312" cy="387350"/>
            <a:chOff x="6356350" y="4705038"/>
            <a:chExt cx="2119842" cy="387349"/>
          </a:xfrm>
        </p:grpSpPr>
        <p:pic>
          <p:nvPicPr>
            <p:cNvPr id="23" name="Picture 13" descr="C:\Users\Administrator\Desktop\未标题-2.png">
              <a:hlinkClick r:id="rId4" action="ppaction://hlinkfile"/>
              <a:extLst>
                <a:ext uri="{FF2B5EF4-FFF2-40B4-BE49-F238E27FC236}">
                  <a16:creationId xmlns:a16="http://schemas.microsoft.com/office/drawing/2014/main" id="{CF11AB68-5109-43CA-8CA0-D4C44B47C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861" y="4705038"/>
              <a:ext cx="439629" cy="38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组合 15">
              <a:extLst>
                <a:ext uri="{FF2B5EF4-FFF2-40B4-BE49-F238E27FC236}">
                  <a16:creationId xmlns:a16="http://schemas.microsoft.com/office/drawing/2014/main" id="{A1FD01AD-C5E9-456E-834F-A2CB394DB0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6350" y="4728496"/>
              <a:ext cx="2119842" cy="344841"/>
              <a:chOff x="2225739" y="5060870"/>
              <a:chExt cx="2519033" cy="410818"/>
            </a:xfrm>
          </p:grpSpPr>
          <p:sp>
            <p:nvSpPr>
              <p:cNvPr id="25" name="矩形 10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B1CBE571-E438-4416-BDEA-CC990F755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541" y="5060870"/>
                <a:ext cx="1640882" cy="366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zh-CN" sz="1400" dirty="0">
                    <a:solidFill>
                      <a:srgbClr val="F0A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[</a:t>
                </a:r>
                <a:r>
                  <a:rPr lang="zh-CN" altLang="en-US" sz="1400" dirty="0">
                    <a:solidFill>
                      <a:srgbClr val="F0A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单击查看源码</a:t>
                </a:r>
                <a:r>
                  <a:rPr lang="en-US" altLang="zh-CN" sz="1400" dirty="0">
                    <a:solidFill>
                      <a:srgbClr val="F0A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]</a:t>
                </a:r>
                <a:endParaRPr lang="zh-CN" altLang="zh-CN" sz="1400" dirty="0">
                  <a:solidFill>
                    <a:srgbClr val="F0A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立方体 18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C33F890D-F13D-405F-9A24-A3658BB86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817" y="5125857"/>
                <a:ext cx="270137" cy="270137"/>
              </a:xfrm>
              <a:prstGeom prst="cube">
                <a:avLst>
                  <a:gd name="adj" fmla="val 25000"/>
                </a:avLst>
              </a:prstGeom>
              <a:solidFill>
                <a:srgbClr val="F3B600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27" name="半闭框 26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E6F3CD52-617A-4664-8373-F960729037F3}"/>
                  </a:ext>
                </a:extLst>
              </p:cNvPr>
              <p:cNvSpPr/>
              <p:nvPr/>
            </p:nvSpPr>
            <p:spPr bwMode="auto">
              <a:xfrm>
                <a:off x="2225739" y="5068858"/>
                <a:ext cx="107554" cy="136168"/>
              </a:xfrm>
              <a:prstGeom prst="halfFrame">
                <a:avLst/>
              </a:prstGeom>
              <a:solidFill>
                <a:srgbClr val="F3B6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28" name="半闭框 27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022753E3-35A9-4BC2-AC02-9DC93DA7C1D5}"/>
                  </a:ext>
                </a:extLst>
              </p:cNvPr>
              <p:cNvSpPr/>
              <p:nvPr/>
            </p:nvSpPr>
            <p:spPr bwMode="auto">
              <a:xfrm flipH="1" flipV="1">
                <a:off x="4637218" y="5337412"/>
                <a:ext cx="107554" cy="134276"/>
              </a:xfrm>
              <a:prstGeom prst="halfFrame">
                <a:avLst/>
              </a:prstGeom>
              <a:solidFill>
                <a:srgbClr val="F3B6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cxnSp>
            <p:nvCxnSpPr>
              <p:cNvPr id="29" name="直接连接符 21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DB2CE2AE-7600-4ED4-842D-25685025E9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93497" y="5449202"/>
                <a:ext cx="1838075" cy="0"/>
              </a:xfrm>
              <a:prstGeom prst="line">
                <a:avLst/>
              </a:prstGeom>
              <a:noFill/>
              <a:ln w="19050" algn="ctr">
                <a:solidFill>
                  <a:srgbClr val="F3B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7008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8.2.4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最新房源列表页的前端实现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45025" y="1640206"/>
            <a:ext cx="2169861" cy="648072"/>
            <a:chOff x="1115236" y="981522"/>
            <a:chExt cx="2732370" cy="648072"/>
          </a:xfrm>
        </p:grpSpPr>
        <p:sp>
          <p:nvSpPr>
            <p:cNvPr id="12" name="圆角矩形 11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渲染列表页</a:t>
              </a:r>
            </a:p>
          </p:txBody>
        </p:sp>
      </p:grpSp>
      <p:sp>
        <p:nvSpPr>
          <p:cNvPr id="14" name="椭圆 13"/>
          <p:cNvSpPr/>
          <p:nvPr/>
        </p:nvSpPr>
        <p:spPr>
          <a:xfrm>
            <a:off x="1261051" y="1784222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35" y="2539623"/>
            <a:ext cx="2995709" cy="322974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583038" y="3094046"/>
            <a:ext cx="6092825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为了能够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动态显示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列表页的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房源信息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文件中查询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属性值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fill-data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&lt;div&gt;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，在该标签内部保留第一个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属性值为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row collection-line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&lt;div&gt;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，并删除其余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个类似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&lt;div&gt;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标签，在保留的标签外部使用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循环结构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将固定的数据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为相应的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模板变量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17" name="组合 18">
            <a:extLst>
              <a:ext uri="{FF2B5EF4-FFF2-40B4-BE49-F238E27FC236}">
                <a16:creationId xmlns:a16="http://schemas.microsoft.com/office/drawing/2014/main" id="{2B542E9E-0ADD-4266-A889-F99B1E170665}"/>
              </a:ext>
            </a:extLst>
          </p:cNvPr>
          <p:cNvGrpSpPr>
            <a:grpSpLocks/>
          </p:cNvGrpSpPr>
          <p:nvPr/>
        </p:nvGrpSpPr>
        <p:grpSpPr bwMode="auto">
          <a:xfrm>
            <a:off x="8556551" y="5382021"/>
            <a:ext cx="2119312" cy="387350"/>
            <a:chOff x="6356350" y="4705038"/>
            <a:chExt cx="2119842" cy="387349"/>
          </a:xfrm>
        </p:grpSpPr>
        <p:pic>
          <p:nvPicPr>
            <p:cNvPr id="18" name="Picture 13" descr="C:\Users\Administrator\Desktop\未标题-2.png">
              <a:hlinkClick r:id="rId4" action="ppaction://hlinkfile"/>
              <a:extLst>
                <a:ext uri="{FF2B5EF4-FFF2-40B4-BE49-F238E27FC236}">
                  <a16:creationId xmlns:a16="http://schemas.microsoft.com/office/drawing/2014/main" id="{CF11AB68-5109-43CA-8CA0-D4C44B47C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861" y="4705038"/>
              <a:ext cx="439629" cy="38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组合 15">
              <a:extLst>
                <a:ext uri="{FF2B5EF4-FFF2-40B4-BE49-F238E27FC236}">
                  <a16:creationId xmlns:a16="http://schemas.microsoft.com/office/drawing/2014/main" id="{A1FD01AD-C5E9-456E-834F-A2CB394DB0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6350" y="4728496"/>
              <a:ext cx="2119842" cy="344841"/>
              <a:chOff x="2225739" y="5060870"/>
              <a:chExt cx="2519033" cy="410818"/>
            </a:xfrm>
          </p:grpSpPr>
          <p:sp>
            <p:nvSpPr>
              <p:cNvPr id="20" name="矩形 10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B1CBE571-E438-4416-BDEA-CC990F755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541" y="5060870"/>
                <a:ext cx="1640882" cy="366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zh-CN" sz="1400" dirty="0">
                    <a:solidFill>
                      <a:srgbClr val="F0A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[</a:t>
                </a:r>
                <a:r>
                  <a:rPr lang="zh-CN" altLang="en-US" sz="1400" dirty="0">
                    <a:solidFill>
                      <a:srgbClr val="F0A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单击查看源码</a:t>
                </a:r>
                <a:r>
                  <a:rPr lang="en-US" altLang="zh-CN" sz="1400" dirty="0">
                    <a:solidFill>
                      <a:srgbClr val="F0A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]</a:t>
                </a:r>
                <a:endParaRPr lang="zh-CN" altLang="zh-CN" sz="1400" dirty="0">
                  <a:solidFill>
                    <a:srgbClr val="F0A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立方体 18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C33F890D-F13D-405F-9A24-A3658BB86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817" y="5125857"/>
                <a:ext cx="270137" cy="270137"/>
              </a:xfrm>
              <a:prstGeom prst="cube">
                <a:avLst>
                  <a:gd name="adj" fmla="val 25000"/>
                </a:avLst>
              </a:prstGeom>
              <a:solidFill>
                <a:srgbClr val="F3B600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28" name="半闭框 27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E6F3CD52-617A-4664-8373-F960729037F3}"/>
                  </a:ext>
                </a:extLst>
              </p:cNvPr>
              <p:cNvSpPr/>
              <p:nvPr/>
            </p:nvSpPr>
            <p:spPr bwMode="auto">
              <a:xfrm>
                <a:off x="2225739" y="5068858"/>
                <a:ext cx="107554" cy="136168"/>
              </a:xfrm>
              <a:prstGeom prst="halfFrame">
                <a:avLst/>
              </a:prstGeom>
              <a:solidFill>
                <a:srgbClr val="F3B6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29" name="半闭框 28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022753E3-35A9-4BC2-AC02-9DC93DA7C1D5}"/>
                  </a:ext>
                </a:extLst>
              </p:cNvPr>
              <p:cNvSpPr/>
              <p:nvPr/>
            </p:nvSpPr>
            <p:spPr bwMode="auto">
              <a:xfrm flipH="1" flipV="1">
                <a:off x="4637218" y="5337412"/>
                <a:ext cx="107554" cy="134276"/>
              </a:xfrm>
              <a:prstGeom prst="halfFrame">
                <a:avLst/>
              </a:prstGeom>
              <a:solidFill>
                <a:srgbClr val="F3B6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cxnSp>
            <p:nvCxnSpPr>
              <p:cNvPr id="30" name="直接连接符 21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DB2CE2AE-7600-4ED4-842D-25685025E9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93497" y="5449202"/>
                <a:ext cx="1838075" cy="0"/>
              </a:xfrm>
              <a:prstGeom prst="line">
                <a:avLst/>
              </a:prstGeom>
              <a:noFill/>
              <a:ln w="19050" algn="ctr">
                <a:solidFill>
                  <a:srgbClr val="F3B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1" name="文本框 20"/>
          <p:cNvSpPr txBox="1"/>
          <p:nvPr/>
        </p:nvSpPr>
        <p:spPr>
          <a:xfrm>
            <a:off x="910630" y="982285"/>
            <a:ext cx="10297143" cy="5078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前端需要实现两个功能，分别是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分页显示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渲染列表页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，这些功能代码均位于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文件中。</a:t>
            </a:r>
          </a:p>
        </p:txBody>
      </p:sp>
    </p:spTree>
    <p:extLst>
      <p:ext uri="{BB962C8B-B14F-4D97-AF65-F5344CB8AC3E}">
        <p14:creationId xmlns:p14="http://schemas.microsoft.com/office/powerpoint/2010/main" val="201102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热点房源列表页展示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8.3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4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671292" y="572758"/>
            <a:ext cx="3911746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章节概述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Summary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35"/>
          <p:cNvSpPr txBox="1">
            <a:spLocks noChangeArrowheads="1"/>
          </p:cNvSpPr>
          <p:nvPr/>
        </p:nvSpPr>
        <p:spPr bwMode="auto">
          <a:xfrm>
            <a:off x="1019460" y="2333164"/>
            <a:ext cx="10151132" cy="196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为了向用户展示更多的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房源信息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，智能租房平台允许用户通过首页的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智能提示搜索框搜索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，或者单击链接文本“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更多北京房源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”或“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更多热点房源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”进入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列表页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，查看更多符合搜索条件、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房源信息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。列表页模块涉及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个功能，分别是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搜索房源列表页展示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最新房源列表页展示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热点房源列表页展示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，本章将对这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个功能进行介绍。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了解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热点房源列表页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功能说明，能够说出热点房源列表页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包含哪些功能</a:t>
            </a:r>
            <a:endParaRPr lang="en-US" altLang="zh-CN" sz="200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58号-创中黑" panose="000005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8.3.1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热点房源列表页功能说明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33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5135" y="2061642"/>
            <a:ext cx="42580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在智能租房网站中，单击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的链接文本“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更多热点房源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”后，页面会跳转到热点房源列表页，该页面按照房源的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浏览量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（由大到小）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了当前城市的全部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房源信息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热点房源列表页展示功能可以划分为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个功能，分别是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查询所有的房源数据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分页显示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渲染列表页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，其中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所有的房源数据由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后端实现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，分页显示和渲染列表页由前端实现。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8.3.1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热点房源列表页功能说明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17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00" y="2514349"/>
            <a:ext cx="53816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86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热点房源列表页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接口设计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，能够定义热点房源列表页功能接口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58号-创中黑" panose="000005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8.3.2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热点房源列表页的接口设计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60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5135" y="1218159"/>
            <a:ext cx="10182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热点房源列表页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用于按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浏览量由大至小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的顺序展示全部的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，所以请求方式为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请求，请求页面为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，返回数据为包含多个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房源对象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的列表。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93412"/>
              </p:ext>
            </p:extLst>
          </p:nvPr>
        </p:nvGraphicFramePr>
        <p:xfrm>
          <a:off x="3518456" y="2853730"/>
          <a:ext cx="5195996" cy="2304255"/>
        </p:xfrm>
        <a:graphic>
          <a:graphicData uri="http://schemas.openxmlformats.org/drawingml/2006/table">
            <a:tbl>
              <a:tblPr/>
              <a:tblGrid>
                <a:gridCol w="1561701">
                  <a:extLst>
                    <a:ext uri="{9D8B030D-6E8A-4147-A177-3AD203B41FA5}">
                      <a16:colId xmlns:a16="http://schemas.microsoft.com/office/drawing/2014/main" val="3778545926"/>
                    </a:ext>
                  </a:extLst>
                </a:gridCol>
                <a:gridCol w="3634295">
                  <a:extLst>
                    <a:ext uri="{9D8B030D-6E8A-4147-A177-3AD203B41FA5}">
                      <a16:colId xmlns:a16="http://schemas.microsoft.com/office/drawing/2014/main" val="2034797012"/>
                    </a:ext>
                  </a:extLst>
                </a:gridCol>
              </a:tblGrid>
              <a:tr h="460851">
                <a:tc>
                  <a:txBody>
                    <a:bodyPr/>
                    <a:lstStyle/>
                    <a:p>
                      <a:pPr marL="0" algn="ctr" defTabSz="1219200" rtl="0" eaLnBrk="1" fontAlgn="ctr" latinLnBrk="0" hangingPunct="1"/>
                      <a:r>
                        <a:rPr lang="zh-CN" altLang="zh-CN" sz="1800" b="1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接口描述</a:t>
                      </a:r>
                      <a:endParaRPr lang="zh-CN" altLang="en-US" sz="1800" b="1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200" rtl="0" eaLnBrk="1" fontAlgn="ctr" latinLnBrk="0" hangingPunct="1"/>
                      <a:r>
                        <a:rPr lang="zh-CN" altLang="en-US" sz="1800" b="1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说明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93537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zh-CN" altLang="en-US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请求页面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list.html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484653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请求方式</a:t>
                      </a:r>
                      <a:endParaRPr 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GET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090594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请求地址</a:t>
                      </a:r>
                      <a:endParaRPr 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/list/hot_house/&lt;int:page&gt;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536881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返回数据</a:t>
                      </a:r>
                      <a:endParaRPr 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fontAlgn="ctr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房源对象</a:t>
                      </a:r>
                      <a:r>
                        <a:rPr lang="zh-CN" altLang="en-US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列表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14404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8.3.2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热点房源列表页的接口设计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50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热点房源列表页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后端实现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，能够实现热点房源列表页功能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58号-创中黑" panose="000005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8.3.3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热点房源列表页的后端实现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17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50990" y="2826084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后端实现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热点房源列表页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具体的实现逻辑：首先需要从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，将这些房源数据按照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浏览量排列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浏览量大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的房源数据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排在前面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浏览量小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的房源数据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排在后面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，然后借用分页插件将排序后的数据进行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分页展示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8.3.3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热点房源列表页的后端实现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14" y="2088373"/>
            <a:ext cx="2995709" cy="32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2675" y="1125538"/>
            <a:ext cx="102571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list_page.py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文件编写代码，实现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房源数据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的功能。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1850766" y="1934926"/>
            <a:ext cx="8600924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@list_page.route('/list/hot_house/&lt;int:page&gt;')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return_hot_list(page):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获取房源总数量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house_num = House.query.count()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计算总的页码数，向上取整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total_num = math.ceil(house_num / 10)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result = House.query.order_by(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House.page_views.desc()).paginate(page, per_page=10)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render_template('list.html', house_list=result.items,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                     page_num=result.page,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                      total_num=total_num)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8.3.3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热点房源列表页的后端实现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20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1143690" y="266995"/>
            <a:ext cx="5671595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本章小结</a:t>
            </a:r>
            <a:endParaRPr lang="en-GB" altLang="zh-CN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98880" y="2102485"/>
            <a:ext cx="9794240" cy="370115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TextBox 38"/>
          <p:cNvSpPr txBox="1"/>
          <p:nvPr/>
        </p:nvSpPr>
        <p:spPr>
          <a:xfrm>
            <a:off x="1716785" y="3016654"/>
            <a:ext cx="9001000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本章围绕智能租房项目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列表页模块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的功能进行了介绍，包括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搜索房源列表页展示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最新房源列表页展示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热点房源列表页展示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。通过学习本章的内容，读者能够熟练地运用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flask_sqlalchemy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查询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操作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数据表，使用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分页插件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实现分页效果。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42023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</a:p>
        </p:txBody>
      </p:sp>
      <p:sp>
        <p:nvSpPr>
          <p:cNvPr id="7" name="椭圆 6"/>
          <p:cNvSpPr/>
          <p:nvPr/>
        </p:nvSpPr>
        <p:spPr>
          <a:xfrm>
            <a:off x="513905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</a:t>
            </a:r>
          </a:p>
        </p:txBody>
      </p:sp>
      <p:sp>
        <p:nvSpPr>
          <p:cNvPr id="8" name="椭圆 7"/>
          <p:cNvSpPr/>
          <p:nvPr/>
        </p:nvSpPr>
        <p:spPr>
          <a:xfrm>
            <a:off x="585787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</a:t>
            </a:r>
          </a:p>
        </p:txBody>
      </p:sp>
      <p:sp>
        <p:nvSpPr>
          <p:cNvPr id="9" name="椭圆 8"/>
          <p:cNvSpPr/>
          <p:nvPr/>
        </p:nvSpPr>
        <p:spPr>
          <a:xfrm>
            <a:off x="657669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37863" y="572758"/>
            <a:ext cx="3007988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940299" y="2752599"/>
            <a:ext cx="1192190" cy="613062"/>
            <a:chOff x="2215144" y="982844"/>
            <a:chExt cx="1244730" cy="842780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1005670"/>
              <a:ext cx="1066799" cy="80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940299" y="3672997"/>
            <a:ext cx="1192190" cy="618406"/>
            <a:chOff x="2215144" y="2026500"/>
            <a:chExt cx="1244730" cy="850129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2026500"/>
              <a:ext cx="1066799" cy="80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940299" y="4603575"/>
            <a:ext cx="1192190" cy="614525"/>
            <a:chOff x="2215144" y="3084852"/>
            <a:chExt cx="1244730" cy="844793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125750"/>
              <a:ext cx="1066799" cy="80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845851" y="2730420"/>
            <a:ext cx="5142331" cy="613062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2827147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搜索房源列表页展示</a:t>
              </a:r>
              <a:endParaRPr lang="en-GB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845851" y="3656171"/>
            <a:ext cx="5142331" cy="613062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2827147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最新房源列表页展示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845851" y="4581922"/>
            <a:ext cx="5142331" cy="613062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3133455" cy="332129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热点房源列表页展示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2994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搜索房源列表页展示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</a:t>
            </a:r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.1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了解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搜索房源列表页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功能说明，能够说出搜索房源列表页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包含哪些功能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490050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搜索房源列表页功能说明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82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47507" y="1569116"/>
            <a:ext cx="4392488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当用户在智能租房首页的</a:t>
            </a:r>
            <a:r>
              <a:rPr lang="zh-CN" altLang="en-US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智能提示搜索框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中输入关键字后，可以在输入框下方看到提示列表。在提示列表中单击某个检索项，会将选中的检索项填写到输入框。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若用户选择</a:t>
            </a:r>
            <a:r>
              <a:rPr lang="zh-CN" altLang="en-US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地区搜索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，则输入框中填入的内容为房源地址；若用户选择</a:t>
            </a:r>
            <a:r>
              <a:rPr lang="zh-CN" altLang="en-US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户型搜索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，则输入框中填入的内容为户型。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此时单击输入框右方的“</a:t>
            </a:r>
            <a:r>
              <a:rPr lang="zh-CN" altLang="en-US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”按钮或按下回车键，会</a:t>
            </a:r>
            <a:r>
              <a:rPr lang="zh-CN" altLang="en-US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跳转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搜索房源列表页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，搜索房源列表页中展示了符合搜索条件的全部房源信息。</a:t>
            </a:r>
            <a:endParaRPr 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48540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搜索房源列表页功能说明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26" y="1566413"/>
            <a:ext cx="572719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430107" y="4941962"/>
            <a:ext cx="5672210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每套房源信息还包括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房源图片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房源标题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房源价格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建筑面积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房源户型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房源朝向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交通条件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浏览量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搜索房源列表页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接口设计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，能够定义搜索房源列表页功能接口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58号-创中黑" panose="000005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48540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搜索房源列表页的接口设计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52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48540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8.1.2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搜索房源列表页的接口设计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70" y="2544057"/>
            <a:ext cx="623684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搜索房源列表页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只需要请求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用户搜索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房源信息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，所以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请求方式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请求页面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search_list.html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；在index.html文件中定义智能提示搜索框的表单时，通过action属性指定了表单提交的地址为/query，所以搜索房源列表页的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请求地址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/query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；返回数据则为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房源对象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09" y="1989634"/>
            <a:ext cx="2995709" cy="32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f15e6573a385e41c33bb97e7105a62faa5c484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ud0ofpxa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2481</Words>
  <Application>Microsoft Office PowerPoint</Application>
  <PresentationFormat>自定义</PresentationFormat>
  <Paragraphs>224</Paragraphs>
  <Slides>37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Source Han Sans K Bold</vt:lpstr>
      <vt:lpstr>微软雅黑</vt:lpstr>
      <vt:lpstr>字魂105号-简雅黑</vt:lpstr>
      <vt:lpstr>Arial</vt:lpstr>
      <vt:lpstr>Calibri</vt:lpstr>
      <vt:lpstr>webwppDefTheme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蓝白商务述职报告工作总结ppt模板</dc:title>
  <dc:creator>常董</dc:creator>
  <cp:lastModifiedBy>锐 刘</cp:lastModifiedBy>
  <cp:revision>1447</cp:revision>
  <dcterms:created xsi:type="dcterms:W3CDTF">2020-11-11T09:29:00Z</dcterms:created>
  <dcterms:modified xsi:type="dcterms:W3CDTF">2026-01-07T02:27:36Z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1B1EC882B1E443FF969BB842EC8D6A2D</vt:lpwstr>
  </property>
</Properties>
</file>