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9.xml" ContentType="application/vnd.openxmlformats-officedocument.presentationml.notesSlide+xml"/>
  <Override PartName="/ppt/tags/tag18.xml" ContentType="application/vnd.openxmlformats-officedocument.presentationml.tags+xml"/>
  <Override PartName="/ppt/notesSlides/notesSlide10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11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12.xml" ContentType="application/vnd.openxmlformats-officedocument.presentationml.notesSlide+xml"/>
  <Override PartName="/ppt/tags/tag33.xml" ContentType="application/vnd.openxmlformats-officedocument.presentationml.tags+xml"/>
  <Override PartName="/ppt/notesSlides/notesSlide13.xml" ContentType="application/vnd.openxmlformats-officedocument.presentationml.notesSlide+xml"/>
  <Override PartName="/ppt/tags/tag34.xml" ContentType="application/vnd.openxmlformats-officedocument.presentationml.tags+xml"/>
  <Override PartName="/ppt/notesSlides/notesSlide14.xml" ContentType="application/vnd.openxmlformats-officedocument.presentationml.notesSlide+xml"/>
  <Override PartName="/ppt/tags/tag35.xml" ContentType="application/vnd.openxmlformats-officedocument.presentationml.tags+xml"/>
  <Override PartName="/ppt/notesSlides/notesSlide15.xml" ContentType="application/vnd.openxmlformats-officedocument.presentationml.notesSlide+xml"/>
  <Override PartName="/ppt/comments/comment1.xml" ContentType="application/vnd.openxmlformats-officedocument.presentationml.comments+xml"/>
  <Override PartName="/ppt/tags/tag36.xml" ContentType="application/vnd.openxmlformats-officedocument.presentationml.tag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37.xml" ContentType="application/vnd.openxmlformats-officedocument.presentationml.tags+xml"/>
  <Override PartName="/ppt/notesSlides/notesSlide18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9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20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21.xml" ContentType="application/vnd.openxmlformats-officedocument.presentationml.notesSlide+xml"/>
  <Override PartName="/ppt/tags/tag53.xml" ContentType="application/vnd.openxmlformats-officedocument.presentationml.tags+xml"/>
  <Override PartName="/ppt/notesSlides/notesSlide22.xml" ContentType="application/vnd.openxmlformats-officedocument.presentationml.notesSlide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notesSlides/notesSlide23.xml" ContentType="application/vnd.openxmlformats-officedocument.presentationml.notesSlide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24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25.xml" ContentType="application/vnd.openxmlformats-officedocument.presentationml.notesSlide+xml"/>
  <Override PartName="/ppt/tags/tag69.xml" ContentType="application/vnd.openxmlformats-officedocument.presentationml.tags+xml"/>
  <Override PartName="/ppt/notesSlides/notesSlide26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27.xml" ContentType="application/vnd.openxmlformats-officedocument.presentationml.notesSlid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notesSlides/notesSlide28.xml" ContentType="application/vnd.openxmlformats-officedocument.presentationml.notesSlide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29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notesSlides/notesSlide30.xml" ContentType="application/vnd.openxmlformats-officedocument.presentationml.notesSlide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notesSlides/notesSlide31.xml" ContentType="application/vnd.openxmlformats-officedocument.presentationml.notesSlide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notesSlides/notesSlide32.xml" ContentType="application/vnd.openxmlformats-officedocument.presentationml.notesSlide+xml"/>
  <Override PartName="/ppt/tags/tag100.xml" ContentType="application/vnd.openxmlformats-officedocument.presentationml.tags+xml"/>
  <Override PartName="/ppt/notesSlides/notesSlide33.xml" ContentType="application/vnd.openxmlformats-officedocument.presentationml.notesSlid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34.xml" ContentType="application/vnd.openxmlformats-officedocument.presentationml.notesSlide+xml"/>
  <Override PartName="/ppt/tags/tag103.xml" ContentType="application/vnd.openxmlformats-officedocument.presentationml.tags+xml"/>
  <Override PartName="/ppt/notesSlides/notesSlide35.xml" ContentType="application/vnd.openxmlformats-officedocument.presentationml.notesSlide+xml"/>
  <Override PartName="/ppt/tags/tag104.xml" ContentType="application/vnd.openxmlformats-officedocument.presentationml.tags+xml"/>
  <Override PartName="/ppt/notesSlides/notesSlide36.xml" ContentType="application/vnd.openxmlformats-officedocument.presentationml.notesSlide+xml"/>
  <Override PartName="/ppt/comments/comment2.xml" ContentType="application/vnd.openxmlformats-officedocument.presentationml.comments+xml"/>
  <Override PartName="/ppt/tags/tag105.xml" ContentType="application/vnd.openxmlformats-officedocument.presentationml.tags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tags/tag106.xml" ContentType="application/vnd.openxmlformats-officedocument.presentationml.tags+xml"/>
  <Override PartName="/ppt/notesSlides/notesSlide39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notesSlides/notesSlide40.xml" ContentType="application/vnd.openxmlformats-officedocument.presentationml.notesSlide+xml"/>
  <Override PartName="/ppt/tags/tag117.xml" ContentType="application/vnd.openxmlformats-officedocument.presentationml.tags+xml"/>
  <Override PartName="/ppt/notesSlides/notesSlide41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notesSlides/notesSlide42.xml" ContentType="application/vnd.openxmlformats-officedocument.presentationml.notesSlide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notesSlides/notesSlide43.xml" ContentType="application/vnd.openxmlformats-officedocument.presentationml.notesSlide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notesSlides/notesSlide44.xml" ContentType="application/vnd.openxmlformats-officedocument.presentationml.notesSlide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notesSlides/notesSlide45.xml" ContentType="application/vnd.openxmlformats-officedocument.presentationml.notesSlide+xml"/>
  <Override PartName="/ppt/tags/tag178.xml" ContentType="application/vnd.openxmlformats-officedocument.presentationml.tags+xml"/>
  <Override PartName="/ppt/notesSlides/notesSlide46.xml" ContentType="application/vnd.openxmlformats-officedocument.presentationml.notesSlide+xml"/>
  <Override PartName="/ppt/tags/tag179.xml" ContentType="application/vnd.openxmlformats-officedocument.presentationml.tags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</p:sldMasterIdLst>
  <p:notesMasterIdLst>
    <p:notesMasterId r:id="rId64"/>
  </p:notesMasterIdLst>
  <p:handoutMasterIdLst>
    <p:handoutMasterId r:id="rId65"/>
  </p:handoutMasterIdLst>
  <p:sldIdLst>
    <p:sldId id="325" r:id="rId3"/>
    <p:sldId id="264" r:id="rId4"/>
    <p:sldId id="1098" r:id="rId5"/>
    <p:sldId id="328" r:id="rId6"/>
    <p:sldId id="327" r:id="rId7"/>
    <p:sldId id="309" r:id="rId8"/>
    <p:sldId id="259" r:id="rId9"/>
    <p:sldId id="1099" r:id="rId10"/>
    <p:sldId id="1166" r:id="rId11"/>
    <p:sldId id="1100" r:id="rId12"/>
    <p:sldId id="1102" r:id="rId13"/>
    <p:sldId id="1167" r:id="rId14"/>
    <p:sldId id="1104" r:id="rId15"/>
    <p:sldId id="1105" r:id="rId16"/>
    <p:sldId id="1106" r:id="rId17"/>
    <p:sldId id="1107" r:id="rId18"/>
    <p:sldId id="597" r:id="rId19"/>
    <p:sldId id="355" r:id="rId20"/>
    <p:sldId id="1168" r:id="rId21"/>
    <p:sldId id="375" r:id="rId22"/>
    <p:sldId id="1169" r:id="rId23"/>
    <p:sldId id="1108" r:id="rId24"/>
    <p:sldId id="1016" r:id="rId25"/>
    <p:sldId id="1170" r:id="rId26"/>
    <p:sldId id="1171" r:id="rId27"/>
    <p:sldId id="1172" r:id="rId28"/>
    <p:sldId id="1173" r:id="rId29"/>
    <p:sldId id="1176" r:id="rId30"/>
    <p:sldId id="1174" r:id="rId31"/>
    <p:sldId id="1177" r:id="rId32"/>
    <p:sldId id="1175" r:id="rId33"/>
    <p:sldId id="1178" r:id="rId34"/>
    <p:sldId id="1112" r:id="rId35"/>
    <p:sldId id="1113" r:id="rId36"/>
    <p:sldId id="1179" r:id="rId37"/>
    <p:sldId id="1116" r:id="rId38"/>
    <p:sldId id="1115" r:id="rId39"/>
    <p:sldId id="422" r:id="rId40"/>
    <p:sldId id="423" r:id="rId41"/>
    <p:sldId id="586" r:id="rId42"/>
    <p:sldId id="1180" r:id="rId43"/>
    <p:sldId id="1181" r:id="rId44"/>
    <p:sldId id="1120" r:id="rId45"/>
    <p:sldId id="1121" r:id="rId46"/>
    <p:sldId id="1125" r:id="rId47"/>
    <p:sldId id="1126" r:id="rId48"/>
    <p:sldId id="1182" r:id="rId49"/>
    <p:sldId id="1183" r:id="rId50"/>
    <p:sldId id="1127" r:id="rId51"/>
    <p:sldId id="1184" r:id="rId52"/>
    <p:sldId id="1185" r:id="rId53"/>
    <p:sldId id="1186" r:id="rId54"/>
    <p:sldId id="1189" r:id="rId55"/>
    <p:sldId id="1190" r:id="rId56"/>
    <p:sldId id="1191" r:id="rId57"/>
    <p:sldId id="1129" r:id="rId58"/>
    <p:sldId id="1130" r:id="rId59"/>
    <p:sldId id="1131" r:id="rId60"/>
    <p:sldId id="1133" r:id="rId61"/>
    <p:sldId id="338" r:id="rId62"/>
    <p:sldId id="326" r:id="rId63"/>
  </p:sldIdLst>
  <p:sldSz cx="12190413" cy="6859588"/>
  <p:notesSz cx="6858000" cy="9144000"/>
  <p:custDataLst>
    <p:tags r:id="rId66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7" userDrawn="1">
          <p15:clr>
            <a:srgbClr val="A4A3A4"/>
          </p15:clr>
        </p15:guide>
        <p15:guide id="2" pos="256" userDrawn="1">
          <p15:clr>
            <a:srgbClr val="A4A3A4"/>
          </p15:clr>
        </p15:guide>
        <p15:guide id="3" pos="66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35">
          <p15:clr>
            <a:srgbClr val="A4A3A4"/>
          </p15:clr>
        </p15:guide>
        <p15:guide id="2" pos="221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孟方思" initials="mfs" lastIdx="1" clrIdx="0"/>
  <p:cmAuthor id="2" name="LD" initials="L" lastIdx="2" clrIdx="1"/>
  <p:cmAuthor id="3" name="Lv0593" initials="L" lastIdx="15" clrIdx="2"/>
  <p:cmAuthor id="4" name="itcast" initials="i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BC"/>
    <a:srgbClr val="595959"/>
    <a:srgbClr val="0075CC"/>
    <a:srgbClr val="005DA2"/>
    <a:srgbClr val="1369B2"/>
    <a:srgbClr val="FAFAFA"/>
    <a:srgbClr val="F2F2F2"/>
    <a:srgbClr val="008DF6"/>
    <a:srgbClr val="F5F5F5"/>
    <a:srgbClr val="399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55672" autoAdjust="0"/>
  </p:normalViewPr>
  <p:slideViewPr>
    <p:cSldViewPr showGuides="1">
      <p:cViewPr varScale="1">
        <p:scale>
          <a:sx n="100" d="100"/>
          <a:sy n="100" d="100"/>
        </p:scale>
        <p:origin x="78" y="180"/>
      </p:cViewPr>
      <p:guideLst>
        <p:guide orient="horz" pos="2277"/>
        <p:guide pos="256"/>
        <p:guide pos="6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106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3035"/>
        <p:guide pos="22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gs" Target="tags/tag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notesMaster" Target="notesMasters/notesMaster1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commentAuthors" Target="commentAuthor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3-10-09T15:01:30.378" idx="1">
    <p:pos x="5634" y="1626"/>
    <p:text>1111111111
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3-10-09T15:34:36.414" idx="2">
    <p:pos x="5634" y="1626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69777" y="2309308"/>
            <a:ext cx="10850541" cy="899333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669820" y="3566185"/>
            <a:ext cx="10850454" cy="80151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 userDrawn="1"/>
        </p:nvCxnSpPr>
        <p:spPr>
          <a:xfrm>
            <a:off x="1007304" y="834057"/>
            <a:ext cx="10463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7"/>
          <p:cNvGrpSpPr/>
          <p:nvPr userDrawn="1"/>
        </p:nvGrpSpPr>
        <p:grpSpPr bwMode="auto">
          <a:xfrm>
            <a:off x="431315" y="390618"/>
            <a:ext cx="520428" cy="274702"/>
            <a:chOff x="0" y="0"/>
            <a:chExt cx="1041399" cy="549275"/>
          </a:xfrm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305731" y="6526138"/>
            <a:ext cx="2909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yx.ityxb.com</a:t>
            </a:r>
            <a:endParaRPr lang="zh-CN" altLang="en-US" sz="1200" b="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0" y="6794447"/>
            <a:ext cx="10631710" cy="84639"/>
          </a:xfrm>
          <a:prstGeom prst="rect">
            <a:avLst/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 userDrawn="1"/>
        </p:nvSpPr>
        <p:spPr>
          <a:xfrm>
            <a:off x="10703717" y="6794446"/>
            <a:ext cx="1486695" cy="846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518" y="294845"/>
            <a:ext cx="2595061" cy="405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 userDrawn="1"/>
        </p:nvSpPr>
        <p:spPr>
          <a:xfrm flipH="1" flipV="1">
            <a:off x="-767029" y="-29126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 flipH="1" flipV="1">
            <a:off x="1413539" y="0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等腰三角形 9"/>
          <p:cNvSpPr/>
          <p:nvPr userDrawn="1"/>
        </p:nvSpPr>
        <p:spPr>
          <a:xfrm>
            <a:off x="6085438" y="4298493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等腰三角形 10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693670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椭圆 1"/>
          <p:cNvSpPr/>
          <p:nvPr userDrawn="1"/>
        </p:nvSpPr>
        <p:spPr>
          <a:xfrm>
            <a:off x="9998623" y="3693670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890" y="5045086"/>
            <a:ext cx="3952633" cy="6169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 userDrawn="1"/>
        </p:nvCxnSpPr>
        <p:spPr>
          <a:xfrm>
            <a:off x="984634" y="1413103"/>
            <a:ext cx="10198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 userDrawn="1"/>
        </p:nvGrpSpPr>
        <p:grpSpPr>
          <a:xfrm>
            <a:off x="10607120" y="654595"/>
            <a:ext cx="575989" cy="577246"/>
            <a:chOff x="6084168" y="1274820"/>
            <a:chExt cx="432048" cy="432834"/>
          </a:xfrm>
        </p:grpSpPr>
        <p:sp>
          <p:nvSpPr>
            <p:cNvPr id="1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8879153" y="655120"/>
            <a:ext cx="575989" cy="576197"/>
            <a:chOff x="4788024" y="1275213"/>
            <a:chExt cx="432048" cy="432048"/>
          </a:xfrm>
        </p:grpSpPr>
        <p:sp>
          <p:nvSpPr>
            <p:cNvPr id="1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>
            <a:off x="9743137" y="654595"/>
            <a:ext cx="577036" cy="577246"/>
            <a:chOff x="5436096" y="1274820"/>
            <a:chExt cx="432833" cy="432834"/>
          </a:xfrm>
        </p:grpSpPr>
        <p:sp>
          <p:nvSpPr>
            <p:cNvPr id="1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8" name="组合 17"/>
          <p:cNvGrpSpPr/>
          <p:nvPr userDrawn="1"/>
        </p:nvGrpSpPr>
        <p:grpSpPr>
          <a:xfrm>
            <a:off x="7151187" y="654595"/>
            <a:ext cx="577036" cy="577246"/>
            <a:chOff x="3491880" y="1274820"/>
            <a:chExt cx="432833" cy="432834"/>
          </a:xfrm>
        </p:grpSpPr>
        <p:sp>
          <p:nvSpPr>
            <p:cNvPr id="1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 userDrawn="1"/>
        </p:nvGrpSpPr>
        <p:grpSpPr>
          <a:xfrm>
            <a:off x="8015170" y="654595"/>
            <a:ext cx="577036" cy="577246"/>
            <a:chOff x="4139952" y="1274820"/>
            <a:chExt cx="432833" cy="432834"/>
          </a:xfrm>
        </p:grpSpPr>
        <p:sp>
          <p:nvSpPr>
            <p:cNvPr id="2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998" y="3789834"/>
            <a:ext cx="3952633" cy="61695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0" name="等腰三角形 39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 userDrawn="1"/>
        </p:nvSpPr>
        <p:spPr>
          <a:xfrm flipH="1" flipV="1">
            <a:off x="-766394" y="-28491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 userDrawn="1"/>
        </p:nvSpPr>
        <p:spPr>
          <a:xfrm flipH="1" flipV="1">
            <a:off x="1414174" y="635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>
            <a:off x="6086073" y="4299128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437345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椭圆 9"/>
          <p:cNvSpPr/>
          <p:nvPr userDrawn="1"/>
        </p:nvSpPr>
        <p:spPr>
          <a:xfrm>
            <a:off x="10011958" y="3437345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寄语(1)"/>
          <p:cNvPicPr>
            <a:picLocks noChangeAspect="1"/>
          </p:cNvPicPr>
          <p:nvPr userDrawn="1"/>
        </p:nvPicPr>
        <p:blipFill>
          <a:blip r:embed="rId3"/>
          <a:srcRect l="114" t="60287" r="-114" b="572"/>
          <a:stretch>
            <a:fillRect/>
          </a:stretch>
        </p:blipFill>
        <p:spPr>
          <a:xfrm>
            <a:off x="2480310" y="2508250"/>
            <a:ext cx="7532370" cy="1657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9974" y="727845"/>
            <a:ext cx="3931306" cy="1115266"/>
          </a:xfrm>
        </p:spPr>
        <p:txBody>
          <a:bodyPr anchor="ctr" anchorCtr="0"/>
          <a:lstStyle>
            <a:lvl1pPr>
              <a:defRPr sz="32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5137617" y="727845"/>
            <a:ext cx="6171235" cy="5404215"/>
          </a:xfrm>
        </p:spPr>
        <p:txBody>
          <a:bodyPr/>
          <a:lstStyle>
            <a:lvl1pPr>
              <a:defRPr sz="2400">
                <a:latin typeface="+mn-ea"/>
                <a:ea typeface="+mn-ea"/>
              </a:defRPr>
            </a:lvl1pPr>
            <a:lvl2pPr marL="457200" indent="0">
              <a:buNone/>
              <a:defRPr sz="24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400">
                <a:latin typeface="+mn-ea"/>
                <a:ea typeface="+mn-ea"/>
              </a:defRPr>
            </a:lvl4pPr>
            <a:lvl5pPr>
              <a:defRPr sz="2400">
                <a:latin typeface="+mn-ea"/>
                <a:ea typeface="+mn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839974" y="2240060"/>
            <a:ext cx="3931306" cy="389263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+mn-ea"/>
                <a:ea typeface="+mn-ea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965" indent="0">
              <a:buNone/>
              <a:defRPr sz="100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669820" y="5606183"/>
            <a:ext cx="10850454" cy="558268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669820" y="641469"/>
            <a:ext cx="10850454" cy="4556969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4539" cy="686943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467922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6286787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623706"/>
            <a:ext cx="10850541" cy="899333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 userDrawn="1"/>
        </p:nvGrpSpPr>
        <p:grpSpPr>
          <a:xfrm>
            <a:off x="0" y="2202951"/>
            <a:ext cx="12190413" cy="2420263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19911" y="284178"/>
              <a:ext cx="650908" cy="55357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endParaRPr lang="zh-CN" altLang="en-US" sz="107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7919172" y="1700153"/>
            <a:ext cx="575989" cy="577246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8" name="组合 7"/>
          <p:cNvGrpSpPr/>
          <p:nvPr userDrawn="1"/>
        </p:nvGrpSpPr>
        <p:grpSpPr>
          <a:xfrm>
            <a:off x="6191205" y="1700678"/>
            <a:ext cx="575989" cy="576197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7055189" y="1700153"/>
            <a:ext cx="577036" cy="577246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0" name="组合 9"/>
          <p:cNvGrpSpPr/>
          <p:nvPr userDrawn="1"/>
        </p:nvGrpSpPr>
        <p:grpSpPr>
          <a:xfrm>
            <a:off x="4463238" y="1700153"/>
            <a:ext cx="577036" cy="577246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5327222" y="1700153"/>
            <a:ext cx="577036" cy="577246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605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5357" y="635100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254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20567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8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6.xml"/><Relationship Id="rId3" Type="http://schemas.openxmlformats.org/officeDocument/2006/relationships/tags" Target="../tags/tag21.xml"/><Relationship Id="rId7" Type="http://schemas.openxmlformats.org/officeDocument/2006/relationships/tags" Target="../tags/tag25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tags" Target="../tags/tag24.xml"/><Relationship Id="rId11" Type="http://schemas.openxmlformats.org/officeDocument/2006/relationships/notesSlide" Target="../notesSlides/notesSlide11.xml"/><Relationship Id="rId5" Type="http://schemas.openxmlformats.org/officeDocument/2006/relationships/tags" Target="../tags/tag23.xml"/><Relationship Id="rId10" Type="http://schemas.openxmlformats.org/officeDocument/2006/relationships/slideLayout" Target="../slideLayouts/slideLayout10.xml"/><Relationship Id="rId4" Type="http://schemas.openxmlformats.org/officeDocument/2006/relationships/tags" Target="../tags/tag22.xml"/><Relationship Id="rId9" Type="http://schemas.openxmlformats.org/officeDocument/2006/relationships/tags" Target="../tags/tag2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30.xml"/><Relationship Id="rId7" Type="http://schemas.openxmlformats.org/officeDocument/2006/relationships/notesSlide" Target="../notesSlides/notesSlide1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3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4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5.xml"/><Relationship Id="rId5" Type="http://schemas.openxmlformats.org/officeDocument/2006/relationships/comments" Target="../comments/comment1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6.xml"/><Relationship Id="rId4" Type="http://schemas.openxmlformats.org/officeDocument/2006/relationships/image" Target="../media/image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40.xml"/><Relationship Id="rId7" Type="http://schemas.openxmlformats.org/officeDocument/2006/relationships/notesSlide" Target="../notesSlides/notesSlide19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notesSlide" Target="../notesSlides/notesSlide20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notesSlide" Target="../notesSlides/notesSlide2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3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7" Type="http://schemas.openxmlformats.org/officeDocument/2006/relationships/notesSlide" Target="../notesSlides/notesSlide24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68.xml"/><Relationship Id="rId4" Type="http://schemas.openxmlformats.org/officeDocument/2006/relationships/tags" Target="../tags/tag6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9.xml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7" Type="http://schemas.openxmlformats.org/officeDocument/2006/relationships/notesSlide" Target="../notesSlides/notesSlide27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74.xml"/><Relationship Id="rId4" Type="http://schemas.openxmlformats.org/officeDocument/2006/relationships/tags" Target="../tags/tag7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7" Type="http://schemas.openxmlformats.org/officeDocument/2006/relationships/notesSlide" Target="../notesSlides/notesSlide28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79.xml"/><Relationship Id="rId4" Type="http://schemas.openxmlformats.org/officeDocument/2006/relationships/tags" Target="../tags/tag7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82.xml"/><Relationship Id="rId7" Type="http://schemas.openxmlformats.org/officeDocument/2006/relationships/notesSlide" Target="../notesSlides/notesSlide29.xml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84.xml"/><Relationship Id="rId4" Type="http://schemas.openxmlformats.org/officeDocument/2006/relationships/tags" Target="../tags/tag8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7" Type="http://schemas.openxmlformats.org/officeDocument/2006/relationships/notesSlide" Target="../notesSlides/notesSlide30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89.xml"/><Relationship Id="rId4" Type="http://schemas.openxmlformats.org/officeDocument/2006/relationships/tags" Target="../tags/tag8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7" Type="http://schemas.openxmlformats.org/officeDocument/2006/relationships/notesSlide" Target="../notesSlides/notesSlide31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94.xml"/><Relationship Id="rId4" Type="http://schemas.openxmlformats.org/officeDocument/2006/relationships/tags" Target="../tags/tag9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7" Type="http://schemas.openxmlformats.org/officeDocument/2006/relationships/notesSlide" Target="../notesSlides/notesSlide32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99.xml"/><Relationship Id="rId4" Type="http://schemas.openxmlformats.org/officeDocument/2006/relationships/tags" Target="../tags/tag9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0.xml"/><Relationship Id="rId4" Type="http://schemas.openxmlformats.org/officeDocument/2006/relationships/image" Target="../media/image5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4.xml"/><Relationship Id="rId5" Type="http://schemas.openxmlformats.org/officeDocument/2006/relationships/comments" Target="../comments/comment2.xml"/><Relationship Id="rId4" Type="http://schemas.openxmlformats.org/officeDocument/2006/relationships/image" Target="../media/image7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5.xml"/><Relationship Id="rId4" Type="http://schemas.openxmlformats.org/officeDocument/2006/relationships/image" Target="../media/image8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11.xml"/><Relationship Id="rId4" Type="http://schemas.openxmlformats.org/officeDocument/2006/relationships/tags" Target="../tags/tag11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7.xml"/><Relationship Id="rId4" Type="http://schemas.openxmlformats.org/officeDocument/2006/relationships/image" Target="../media/image5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9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29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39.xml"/><Relationship Id="rId4" Type="http://schemas.openxmlformats.org/officeDocument/2006/relationships/tags" Target="../tags/tag13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44.xml"/><Relationship Id="rId4" Type="http://schemas.openxmlformats.org/officeDocument/2006/relationships/tags" Target="../tags/tag143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45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7" Type="http://schemas.openxmlformats.org/officeDocument/2006/relationships/image" Target="../media/image10.png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6" Type="http://schemas.openxmlformats.org/officeDocument/2006/relationships/notesSlide" Target="../notesSlides/notesSlide43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4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tags" Target="../tags/tag16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74.xml"/><Relationship Id="rId4" Type="http://schemas.openxmlformats.org/officeDocument/2006/relationships/tags" Target="../tags/tag173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75.xml"/><Relationship Id="rId4" Type="http://schemas.openxmlformats.org/officeDocument/2006/relationships/image" Target="../media/image5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5" Type="http://schemas.openxmlformats.org/officeDocument/2006/relationships/image" Target="../media/image11.png"/><Relationship Id="rId4" Type="http://schemas.openxmlformats.org/officeDocument/2006/relationships/notesSlide" Target="../notesSlides/notesSlide45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78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79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notesSlide" Target="../notesSlides/notesSlide8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7" Type="http://schemas.openxmlformats.org/officeDocument/2006/relationships/image" Target="../media/image6.png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文本框 18"/>
          <p:cNvSpPr txBox="1"/>
          <p:nvPr/>
        </p:nvSpPr>
        <p:spPr>
          <a:xfrm>
            <a:off x="1831975" y="2534285"/>
            <a:ext cx="869696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第</a:t>
            </a:r>
            <a:r>
              <a:rPr lang="en-US" altLang="zh-CN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5</a:t>
            </a:r>
            <a:r>
              <a:rPr lang="zh-CN" altLang="en-US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章 字典和集合</a:t>
            </a:r>
          </a:p>
        </p:txBody>
      </p:sp>
      <p:sp>
        <p:nvSpPr>
          <p:cNvPr id="68" name="Rectangle 4"/>
          <p:cNvSpPr txBox="1">
            <a:spLocks noChangeArrowheads="1"/>
          </p:cNvSpPr>
          <p:nvPr/>
        </p:nvSpPr>
        <p:spPr>
          <a:xfrm>
            <a:off x="3192145" y="3861435"/>
            <a:ext cx="5805170" cy="430530"/>
          </a:xfrm>
          <a:prstGeom prst="rect">
            <a:avLst/>
          </a:prstGeom>
        </p:spPr>
        <p:txBody>
          <a:bodyPr vert="horz" lIns="121917" tIns="60958" rIns="121917" bIns="60958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《</a:t>
            </a:r>
            <a:r>
              <a:rPr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Python程序开发案例教程（第2版）</a:t>
            </a:r>
            <a:r>
              <a:rPr lang="zh-CN" altLang="en-US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</a:t>
            </a: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》</a:t>
            </a:r>
            <a:endParaRPr lang="zh-CN" altLang="en-US" sz="2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302500" y="1569085"/>
            <a:ext cx="40633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285411"/>
            <a:ext cx="498348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访问字典的方式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，能够通过键访问字典中其对应的值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通过键访问字典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8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9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通过键访问字典</a:t>
              </a:r>
              <a:endPara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" name="矩形 4"/>
          <p:cNvSpPr/>
          <p:nvPr>
            <p:custDataLst>
              <p:tags r:id="rId1"/>
            </p:custDataLst>
          </p:nvPr>
        </p:nvSpPr>
        <p:spPr>
          <a:xfrm>
            <a:off x="1414686" y="1781233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因为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字典中的键是唯一的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，所以可以通过键获取对应的值。通过键访问字典的语法格式如下：</a:t>
            </a:r>
          </a:p>
        </p:txBody>
      </p:sp>
      <p:grpSp>
        <p:nvGrpSpPr>
          <p:cNvPr id="25" name="组合 24"/>
          <p:cNvGrpSpPr/>
          <p:nvPr/>
        </p:nvGrpSpPr>
        <p:grpSpPr>
          <a:xfrm>
            <a:off x="1558702" y="2758007"/>
            <a:ext cx="9145016" cy="808013"/>
            <a:chOff x="1143691" y="2082765"/>
            <a:chExt cx="9145016" cy="808013"/>
          </a:xfrm>
        </p:grpSpPr>
        <p:sp>
          <p:nvSpPr>
            <p:cNvPr id="6" name="矩形 5"/>
            <p:cNvSpPr/>
            <p:nvPr>
              <p:custDataLst>
                <p:tags r:id="rId4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字典[键]</a:t>
              </a:r>
            </a:p>
          </p:txBody>
        </p:sp>
        <p:sp>
          <p:nvSpPr>
            <p:cNvPr id="7" name="剪去单角的矩形 6"/>
            <p:cNvSpPr/>
            <p:nvPr>
              <p:custDataLst>
                <p:tags r:id="rId5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文本框 8"/>
            <p:cNvSpPr txBox="1"/>
            <p:nvPr>
              <p:custDataLst>
                <p:tags r:id="rId6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9" name="Freeform 16"/>
            <p:cNvSpPr/>
            <p:nvPr>
              <p:custDataLst>
                <p:tags r:id="rId7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4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通过键访问字典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487170" y="3717290"/>
            <a:ext cx="9288780" cy="50673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b="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例如，创建一个包含三个键值对的字典，分别通过键获取其对应的值</a:t>
            </a:r>
          </a:p>
        </p:txBody>
      </p:sp>
      <p:sp>
        <p:nvSpPr>
          <p:cNvPr id="3" name="矩形 2"/>
          <p:cNvSpPr/>
          <p:nvPr>
            <p:custDataLst>
              <p:tags r:id="rId3"/>
            </p:custDataLst>
          </p:nvPr>
        </p:nvSpPr>
        <p:spPr bwMode="auto">
          <a:xfrm>
            <a:off x="1579245" y="4439285"/>
            <a:ext cx="9124315" cy="159385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color_dict = {'purple': '紫色', 'green': '绿色', 'black': '黑色'}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print(color_dict['purple'])          # 获取键为purple对应的值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print(color_dict['green'])           # 获取键为green对应的值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print(color_dict['black'])           # 获取键为black对应的值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通过键访问字典</a:t>
              </a:r>
              <a:endPara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4" name="圆角矩形 3"/>
          <p:cNvSpPr/>
          <p:nvPr/>
        </p:nvSpPr>
        <p:spPr>
          <a:xfrm>
            <a:off x="5230495" y="2711450"/>
            <a:ext cx="5904865" cy="168529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446395" y="2925445"/>
            <a:ext cx="5532755" cy="1337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当通过键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访问字典时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，如果字典中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不存在这个键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，则会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导致程序出现报错信息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。例如，通过不存在的键red访问字典color_dict。</a:t>
            </a:r>
          </a:p>
        </p:txBody>
      </p:sp>
      <p:sp>
        <p:nvSpPr>
          <p:cNvPr id="6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通过键访问字典</a:t>
            </a:r>
          </a:p>
        </p:txBody>
      </p:sp>
      <p:sp>
        <p:nvSpPr>
          <p:cNvPr id="7" name="矩形 6"/>
          <p:cNvSpPr/>
          <p:nvPr>
            <p:custDataLst>
              <p:tags r:id="rId3"/>
            </p:custDataLst>
          </p:nvPr>
        </p:nvSpPr>
        <p:spPr bwMode="auto">
          <a:xfrm>
            <a:off x="5231130" y="4702175"/>
            <a:ext cx="5904865" cy="93345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print(color_dict['red'])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42892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根据任务分析实现实例1：单词识别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5.1.3  </a:t>
            </a:r>
            <a:r>
              <a:rPr 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：单词识别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35"/>
          <p:cNvSpPr txBox="1">
            <a:spLocks noChangeArrowheads="1"/>
          </p:cNvSpPr>
          <p:nvPr/>
        </p:nvSpPr>
        <p:spPr bwMode="auto">
          <a:xfrm>
            <a:off x="5231110" y="2109115"/>
            <a:ext cx="6048672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周一到周日的英文依次为Monday、Tuesday、Wednesday、Thusday、Fridday、Saturday和Sunday，这些单词的首字母基本都不相同，在这7个单词的范围之内，通过第一或前两个字母即可判断对应的是哪个单词。</a:t>
            </a: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本实例要求编写程序，实现根据第一或前两个字母输出Monday、Tuesday、Wednesday、Thusday、Fridday、Saturday和Sunday之中完整单词的功能。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5.1.3  </a:t>
            </a:r>
            <a:r>
              <a:rPr 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：单词识别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gimg2.baidu.com/image_search/src=http%3A%2F%2Fpic.51yuansu.com%2Fpic3%2Fcover%2F03%2F93%2F98%2F5c8f46e1f2e59_610.jpg&amp;refer=http%3A%2F%2Fpic.51yuansu.com&amp;app=2002&amp;size=f9999,10000&amp;q=a80&amp;n=0&amp;g=0n&amp;fmt=auto?sec=1658640921&amp;t=b2d79b6f1ee22924de6ebb41cb2e0d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t="2272" r="2178" b="12806"/>
          <a:stretch>
            <a:fillRect/>
          </a:stretch>
        </p:blipFill>
        <p:spPr bwMode="auto">
          <a:xfrm flipH="1">
            <a:off x="1198662" y="1413569"/>
            <a:ext cx="3528392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35"/>
          <p:cNvSpPr txBox="1">
            <a:spLocks noChangeArrowheads="1"/>
          </p:cNvSpPr>
          <p:nvPr/>
        </p:nvSpPr>
        <p:spPr bwMode="auto">
          <a:xfrm>
            <a:off x="5951190" y="3141762"/>
            <a:ext cx="4536504" cy="3444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使用字典保存字母与星期映射关系。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接收用户输入表示星期的第一个字母，并转换为小写形式。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判断用户输入的字母是否正确。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根据输入的字母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将输入的数字作为索引，从列表中获取中奖信息。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11556" y="25656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实现思路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5.1.3  </a:t>
            </a:r>
            <a:r>
              <a:rPr 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：单词识别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Chapter05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01_word.py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01_word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01_word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5.1.3  </a:t>
            </a:r>
            <a:r>
              <a:rPr 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：单词识别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字典的基本操作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smtClean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5.2</a:t>
            </a:r>
            <a:endParaRPr lang="en-US" altLang="en-GB" sz="6600" b="1" dirty="0">
              <a:solidFill>
                <a:srgbClr val="FAFAFA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字典元素的添加和修改方式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，能够通过update()方法或字典的键添加或修改元素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字典元素的添加和修改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字典元素的添加和修改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添加字典元素</a:t>
              </a:r>
            </a:p>
          </p:txBody>
        </p:sp>
      </p:grpSp>
      <p:sp>
        <p:nvSpPr>
          <p:cNvPr id="4" name="圆角矩形 3"/>
          <p:cNvSpPr/>
          <p:nvPr>
            <p:custDataLst>
              <p:tags r:id="rId2"/>
            </p:custDataLst>
          </p:nvPr>
        </p:nvSpPr>
        <p:spPr>
          <a:xfrm>
            <a:off x="5230495" y="3009265"/>
            <a:ext cx="5904865" cy="215328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5446395" y="3140710"/>
            <a:ext cx="5532755" cy="19399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Python中可以使用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update()方法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通过指定的键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给字典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添加元素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或者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修改字典的元素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，如果指定的键存在，则会修改其对应的值；如果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指定的键不存在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，则会在字典中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添加元素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1126490" y="2348230"/>
            <a:ext cx="10187940" cy="688340"/>
            <a:chOff x="978873" y="1800500"/>
            <a:chExt cx="7172522" cy="515937"/>
          </a:xfrm>
        </p:grpSpPr>
        <p:sp>
          <p:nvSpPr>
            <p:cNvPr id="81" name="Pentagon 3"/>
            <p:cNvSpPr/>
            <p:nvPr/>
          </p:nvSpPr>
          <p:spPr bwMode="auto">
            <a:xfrm>
              <a:off x="978873" y="1800500"/>
              <a:ext cx="7172522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掌握</a:t>
              </a:r>
              <a:r>
                <a:rPr lang="zh-CN" altLang="en-US" sz="20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字典的创建方式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，能够使用{}和dict()函数创建字典</a:t>
              </a:r>
            </a:p>
          </p:txBody>
        </p:sp>
        <p:sp>
          <p:nvSpPr>
            <p:cNvPr id="82" name="MH_Others_1"/>
            <p:cNvSpPr/>
            <p:nvPr/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1126490" y="3218180"/>
            <a:ext cx="10188575" cy="685800"/>
            <a:chOff x="978871" y="2570437"/>
            <a:chExt cx="5898704" cy="514350"/>
          </a:xfrm>
        </p:grpSpPr>
        <p:sp>
          <p:nvSpPr>
            <p:cNvPr id="84" name="Pentagon 5"/>
            <p:cNvSpPr/>
            <p:nvPr/>
          </p:nvSpPr>
          <p:spPr bwMode="auto">
            <a:xfrm>
              <a:off x="978871" y="2570437"/>
              <a:ext cx="589870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访问字典的方式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，能够通过键访问字典中其对应的值</a:t>
              </a:r>
            </a:p>
          </p:txBody>
        </p:sp>
        <p:sp>
          <p:nvSpPr>
            <p:cNvPr id="85" name="MH_Others_1"/>
            <p:cNvSpPr/>
            <p:nvPr/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1126490" y="4086860"/>
            <a:ext cx="10188575" cy="688340"/>
            <a:chOff x="978871" y="3338787"/>
            <a:chExt cx="7791289" cy="515938"/>
          </a:xfrm>
        </p:grpSpPr>
        <p:sp>
          <p:nvSpPr>
            <p:cNvPr id="87" name="Pentagon 6"/>
            <p:cNvSpPr/>
            <p:nvPr/>
          </p:nvSpPr>
          <p:spPr bwMode="auto">
            <a:xfrm>
              <a:off x="978871" y="3338787"/>
              <a:ext cx="7791289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字典元素的添加和修改方式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，能够通过update()方法或字典的键添加或修改元素</a:t>
              </a:r>
            </a:p>
          </p:txBody>
        </p:sp>
        <p:sp>
          <p:nvSpPr>
            <p:cNvPr id="88" name="MH_Others_1"/>
            <p:cNvSpPr/>
            <p:nvPr/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1126490" y="4956810"/>
            <a:ext cx="10187305" cy="685800"/>
            <a:chOff x="978871" y="4108725"/>
            <a:chExt cx="8609866" cy="514350"/>
          </a:xfrm>
        </p:grpSpPr>
        <p:sp>
          <p:nvSpPr>
            <p:cNvPr id="90" name="Pentagon 7"/>
            <p:cNvSpPr/>
            <p:nvPr/>
          </p:nvSpPr>
          <p:spPr bwMode="auto">
            <a:xfrm>
              <a:off x="978871" y="4108725"/>
              <a:ext cx="8609866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字典元素的删除方式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，能够根据需求选择合适的方法从字典中删除元素</a:t>
              </a:r>
            </a:p>
          </p:txBody>
        </p:sp>
        <p:sp>
          <p:nvSpPr>
            <p:cNvPr id="91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添加字典元素</a:t>
              </a:r>
            </a:p>
          </p:txBody>
        </p:sp>
      </p:grpSp>
      <p:sp>
        <p:nvSpPr>
          <p:cNvPr id="12" name="TextBox 3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245" y="2133600"/>
            <a:ext cx="9432290" cy="678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no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添加字典元素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是在字典中添加一个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新的键值对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，键不能与字典中的其他键重复。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231900" y="3141345"/>
            <a:ext cx="912368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add_dict = {'stu1': '小明'}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add_dict.update(stu2='小刚')         	# 使用update()方法添加元素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add_dict['stu3'] = '小兰'            	# 通过指定键添加元素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print(add_dict)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字典元素的添加和修改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修改字典元素</a:t>
              </a:r>
            </a:p>
          </p:txBody>
        </p:sp>
      </p:grpSp>
      <p:sp>
        <p:nvSpPr>
          <p:cNvPr id="12" name="TextBox 3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245" y="2133600"/>
            <a:ext cx="9432290" cy="678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no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修改字典元素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是通过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已存在的键获取元素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，再对元素重新赋值。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231900" y="3141345"/>
            <a:ext cx="912368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modify_dict = {'stu1': '小明', 'stu2': '小刚', 'stu3': '小兰'}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modify_dict.update(stu2='小强')   	# 使用update()方法修改元素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modify_dict['stu3'] = '小婷'       	# 通过指定键修改元素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字典元素的添加和修改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字典元素的删除方式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，能够根据需求选择合适的方法从字典中删除元素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字典元素的删除</a:t>
            </a:r>
            <a:endParaRPr 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pop()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pop()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pop()方法可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根据指定键删除字典中的指定元素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，若删除成功，该方法返回目标元素的值。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字典元素的删除</a:t>
            </a:r>
            <a:endParaRPr 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 bwMode="auto">
          <a:xfrm>
            <a:off x="1612900" y="3141345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'王五', '004': '赵六', 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print(per_info.pop('001'))            # 使用pop()删除键为001的元素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popitem()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popitem()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popitem()方法用于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从字典中随机删除一个元素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，该方法之所以能随机删除元素，是因为字典的元素本身是无序的，没有所谓的“第一项”“最后一项”等。若删除成功，popitem()方法会以元组的形式返回目标元素。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字典元素的删除</a:t>
            </a:r>
            <a:endParaRPr 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 bwMode="auto">
          <a:xfrm>
            <a:off x="1612900" y="3787140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'王五', '004': '赵六'}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print(per_info.popitem())             # 使用popitem()方法随机删除元素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clear()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方法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clear()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clear()方法用于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清空字典中的元素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字典元素的删除</a:t>
            </a:r>
            <a:endParaRPr 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 bwMode="auto">
          <a:xfrm>
            <a:off x="1612900" y="3141345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'王五', '004': '赵六', 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per_info.clear()                        # 使用clear()方法清空字典中的元素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字典元素的查询方式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，能够通过items()、keys()、values()方法查询字典的所有元素、所有键和所有值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查询字典的所有元素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items()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使用items()方法可以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查询字典的所有元素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3141345"/>
            <a:ext cx="9011920" cy="163449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print(per_info.items())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查询字典的所有元素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items()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items()方法返回一个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dict_items对象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，该对象支持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迭代操作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，我们可以通过for语句遍历dict_items对象中的数据，并将这些数据以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(键, 值)的形式显示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3284855"/>
            <a:ext cx="9011920" cy="163449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for i in per_info.items():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print(i)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查询字典的所有键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keys()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使用keys()方法可以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查看字典的所有键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2997835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print(per_info.keys())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80" name="组合 79"/>
          <p:cNvGrpSpPr/>
          <p:nvPr/>
        </p:nvGrpSpPr>
        <p:grpSpPr>
          <a:xfrm>
            <a:off x="1126490" y="2348230"/>
            <a:ext cx="10182225" cy="688340"/>
            <a:chOff x="978873" y="1800500"/>
            <a:chExt cx="7172522" cy="515937"/>
          </a:xfrm>
        </p:grpSpPr>
        <p:sp>
          <p:nvSpPr>
            <p:cNvPr id="81" name="Pentagon 3"/>
            <p:cNvSpPr/>
            <p:nvPr/>
          </p:nvSpPr>
          <p:spPr bwMode="auto">
            <a:xfrm>
              <a:off x="978873" y="1800500"/>
              <a:ext cx="7172522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掌握</a:t>
              </a:r>
              <a:r>
                <a:rPr lang="zh-CN" altLang="en-US" sz="20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字典元素的查询方式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，能够通过items()、keys()、values()方法查询字典的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en-US" altLang="zh-CN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所有元素、所有键和所有值</a:t>
              </a:r>
            </a:p>
          </p:txBody>
        </p:sp>
        <p:sp>
          <p:nvSpPr>
            <p:cNvPr id="82" name="MH_Others_1"/>
            <p:cNvSpPr/>
            <p:nvPr/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1126490" y="3218180"/>
            <a:ext cx="10182225" cy="685800"/>
            <a:chOff x="978871" y="2570437"/>
            <a:chExt cx="5898704" cy="514350"/>
          </a:xfrm>
        </p:grpSpPr>
        <p:sp>
          <p:nvSpPr>
            <p:cNvPr id="84" name="Pentagon 5"/>
            <p:cNvSpPr/>
            <p:nvPr/>
          </p:nvSpPr>
          <p:spPr bwMode="auto">
            <a:xfrm>
              <a:off x="978871" y="2570437"/>
              <a:ext cx="589870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集合的创建方式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，能够使用{}和set()函数创建集合</a:t>
              </a:r>
            </a:p>
          </p:txBody>
        </p:sp>
        <p:sp>
          <p:nvSpPr>
            <p:cNvPr id="85" name="MH_Others_1"/>
            <p:cNvSpPr/>
            <p:nvPr/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6" name="组合 85"/>
          <p:cNvGrpSpPr/>
          <p:nvPr/>
        </p:nvGrpSpPr>
        <p:grpSpPr>
          <a:xfrm>
            <a:off x="1126490" y="4086860"/>
            <a:ext cx="10181590" cy="688340"/>
            <a:chOff x="978871" y="3338787"/>
            <a:chExt cx="7078443" cy="515938"/>
          </a:xfrm>
        </p:grpSpPr>
        <p:sp>
          <p:nvSpPr>
            <p:cNvPr id="87" name="Pentagon 6"/>
            <p:cNvSpPr/>
            <p:nvPr/>
          </p:nvSpPr>
          <p:spPr bwMode="auto">
            <a:xfrm>
              <a:off x="978871" y="3338787"/>
              <a:ext cx="7078443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集合元素的基本操作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，能够添加、删除和清空集合的元素</a:t>
              </a:r>
            </a:p>
          </p:txBody>
        </p:sp>
        <p:sp>
          <p:nvSpPr>
            <p:cNvPr id="88" name="MH_Others_1"/>
            <p:cNvSpPr/>
            <p:nvPr/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1126490" y="4956810"/>
            <a:ext cx="10181590" cy="685800"/>
            <a:chOff x="978871" y="4108725"/>
            <a:chExt cx="8605036" cy="514350"/>
          </a:xfrm>
        </p:grpSpPr>
        <p:sp>
          <p:nvSpPr>
            <p:cNvPr id="90" name="Pentagon 7"/>
            <p:cNvSpPr/>
            <p:nvPr/>
          </p:nvSpPr>
          <p:spPr bwMode="auto">
            <a:xfrm>
              <a:off x="978871" y="4108725"/>
              <a:ext cx="8605036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熟悉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集合操作符的用法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，能够通过操作符对集合进行联合、取交集、差补和</a:t>
              </a:r>
            </a:p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en-US" altLang="zh-CN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对称差分操作</a:t>
              </a:r>
            </a:p>
          </p:txBody>
        </p:sp>
        <p:sp>
          <p:nvSpPr>
            <p:cNvPr id="91" name="MH_Others_1"/>
            <p:cNvSpPr/>
            <p:nvPr/>
          </p:nvSpPr>
          <p:spPr bwMode="auto">
            <a:xfrm>
              <a:off x="985222" y="4108725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查询字典的所有键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keys()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keys()方法会返回一个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dict_keys对象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，该对象也支持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迭代操作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，我们可以通过for语句遍历输出字典中所有的键。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3356610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per_info = {'001': '张三', '002': '李四', '003': '王五'}</a:t>
            </a:r>
            <a:endParaRPr altLang="zh-CN" sz="1600" ker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for i in per_info.keys():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print(i)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查询字典的所有值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values()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values()方法返回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字典中所有的值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3141345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'王五', '004': '赵六', 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print(per_info.values())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查询字典的所有值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612584" y="1876227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values()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values()方法会返回一个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dict_values对象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，该对象支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持迭代操作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，我们可以通过for语句遍历输出字典中所有的值。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 bwMode="auto">
          <a:xfrm>
            <a:off x="1612900" y="3284855"/>
            <a:ext cx="9011920" cy="19481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per_info = {'001': '张三', '002': '李四', '003': '王五'}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for i in per_info.values():</a:t>
            </a:r>
          </a:p>
          <a:p>
            <a:pPr>
              <a:lnSpc>
                <a:spcPct val="150000"/>
              </a:lnSpc>
            </a:pPr>
            <a:r>
              <a:rPr altLang="zh-CN" sz="16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print(i)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字典元素的查询</a:t>
            </a:r>
            <a:endParaRPr lang="en-US" altLang="zh-CN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28541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：手机通讯录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5.2.4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：手机通讯录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35"/>
          <p:cNvSpPr txBox="1">
            <a:spLocks noChangeArrowheads="1"/>
          </p:cNvSpPr>
          <p:nvPr/>
        </p:nvSpPr>
        <p:spPr bwMode="auto">
          <a:xfrm>
            <a:off x="982345" y="1917065"/>
            <a:ext cx="4218305" cy="351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no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随着社交网络的飞速发展和人际交往的频繁性，我们常常需要与许多人保持联系，并且随时随地能够找到他们的联系方式。手机通讯录是存储和管理联系人信息的工具，方便用户随时查找联系人的联系方式、邮箱、地址等信息，也支持添加联系人、修改联系人、删除联系人、查看通讯录等基本功能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5.2.4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：手机通讯录</a:t>
            </a:r>
          </a:p>
        </p:txBody>
      </p:sp>
      <p:pic>
        <p:nvPicPr>
          <p:cNvPr id="5" name="图片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70675" y="1989455"/>
            <a:ext cx="2917190" cy="3440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91845" y="1269365"/>
            <a:ext cx="10662920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手机通讯录中包含6个功能，每个功能都对应一个序号，用户可以选择序号来要求通讯录执行相应的操作，具体如下。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（1）添加联系人：用户根据提示依次输入姓名、手机号、邮箱和地址，输入完成后提示“保存成功”。注意，若用户输入的信息为空会提示“请输入正确信息”。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（2）查看通讯录：按固定的格式输出通讯录每个联系人的信息。若通讯录中还没有添加过联系人，提示“通讯录无信息”。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3）删除联系人：用户根据提示输入待删除的联系人姓名，若该联系人存在于通讯录中，则提示“删除成功”，否则提示“该联系人不在通讯录中”。注意，若通讯录中还没有添加过联系人，提示“通讯录无信息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4）修改联系人：用户根据提示输入要修改联系人的姓名，之后按照提示分别输入该联系人的新姓名、新手机号、新邮箱、新地址，并输出修改后的联系人信息。注意，若通讯录中还没有添加过联系人，提示“通讯录无信息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5）查找联系人：用户根据提示输入联系人的姓名，若该联系人存在于通讯录中，则输出该联系人的所有信息，否则提示“该联系人不在通讯录中”。注意，若通讯录中还没有添加过联系人提示“通讯录无信息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（6）退出：退出手机通讯录。</a:t>
            </a:r>
          </a:p>
          <a:p>
            <a:pPr indent="0" algn="l">
              <a:lnSpc>
                <a:spcPct val="150000"/>
              </a:lnSpc>
              <a:buClrTx/>
              <a:buSzTx/>
              <a:buFont typeface="Wingdings" panose="05000000000000000000" charset="0"/>
              <a:buNone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本实例要求编写程序，模拟实现如上所述的好友管理系统。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5.2.4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：手机通讯录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gimg2.baidu.com/image_search/src=http%3A%2F%2Fpic.51yuansu.com%2Fpic3%2Fcover%2F03%2F93%2F98%2F5c8f46e1f2e59_610.jpg&amp;refer=http%3A%2F%2Fpic.51yuansu.com&amp;app=2002&amp;size=f9999,10000&amp;q=a80&amp;n=0&amp;g=0n&amp;fmt=auto?sec=1658640921&amp;t=b2d79b6f1ee22924de6ebb41cb2e0d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t="2272" r="2178" b="12806"/>
          <a:stretch>
            <a:fillRect/>
          </a:stretch>
        </p:blipFill>
        <p:spPr bwMode="auto">
          <a:xfrm flipH="1">
            <a:off x="1198662" y="1413569"/>
            <a:ext cx="3528392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35"/>
          <p:cNvSpPr txBox="1">
            <a:spLocks noChangeArrowheads="1"/>
          </p:cNvSpPr>
          <p:nvPr/>
        </p:nvSpPr>
        <p:spPr bwMode="auto">
          <a:xfrm>
            <a:off x="5951190" y="3141762"/>
            <a:ext cx="4536504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使用列表保存价格信息。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定义空列表用于保存用户选购商品的价格。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接收输入的最大价格和最小价格。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从价格列表中获取每个商品价格。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判断商品价格区间。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将商品价格进行排序。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11556" y="25656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实现思路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5.2.4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：手机通讯录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Chapter05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02_address_book.py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02_address_book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02_address_book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5.2.4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：手机通讯录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集合的创建方式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5.3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104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集合的创建方式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，能够使用{}和set()函数创建集合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集合的创建方式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71292" y="572758"/>
            <a:ext cx="3911746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章节概述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Summary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0" name="TextBox 35"/>
          <p:cNvSpPr txBox="1">
            <a:spLocks noChangeArrowheads="1"/>
          </p:cNvSpPr>
          <p:nvPr/>
        </p:nvSpPr>
        <p:spPr bwMode="auto">
          <a:xfrm>
            <a:off x="1009935" y="1504975"/>
            <a:ext cx="10151132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除了之前章节介绍的数据类型，Python还提供了两种实用且强大的数据类型，分别是字典和集合。字典通过键值对（key-value）的形式存储数据，大大提高了数据查找的效率；而集合作为无序且不包含重复数据的类型，它为处理数据唯一性提供了简洁便捷的方法。因此，字典和集合在解决许多实际问题时发挥着重要作用。本章将带大家学习字典和集合这两种类型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3745865" y="3559810"/>
            <a:ext cx="4551680" cy="2738120"/>
            <a:chOff x="5606" y="5942"/>
            <a:chExt cx="7168" cy="4312"/>
          </a:xfrm>
        </p:grpSpPr>
        <p:pic>
          <p:nvPicPr>
            <p:cNvPr id="4" name="Picture 2" descr="C:\Users\Administrator\Desktop\ppt展示模板-8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606" y="5942"/>
              <a:ext cx="7168" cy="43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矩形 4"/>
            <p:cNvSpPr/>
            <p:nvPr/>
          </p:nvSpPr>
          <p:spPr>
            <a:xfrm>
              <a:off x="6697" y="6534"/>
              <a:ext cx="5056" cy="2835"/>
            </a:xfrm>
            <a:prstGeom prst="rect">
              <a:avLst/>
            </a:prstGeom>
            <a:blipFill>
              <a:blip r:embed="rId4" cstate="screen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zh-CN" alt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使用大括号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”{}”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创建集合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774369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当使用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大括号“{}”创建集合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时，可以直接在大括号内包含一个或多个元素，多个元素之间会使用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逗号分隔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。如果大括号中有重复元素，则会自动去除重复元素。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2881630"/>
            <a:ext cx="9001125" cy="267335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set_one = {'Python'}                  # 创建包含一个元素的集合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set_two = {0.3, 1, 'Python'}        # 创建包含多个元素的集合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set_three = {0.3, 1, 1, 'Python'}  # 创建包含多个元素的集合，有重复元素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print(set_one)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print(set_two) 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print(set_three)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集合的创建方式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set()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函数创建集合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774369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set()函数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同样可以创建集合，set()函数必须接收一个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可迭代对象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，它会将可迭代对象中的元素作为集合的初始元素，并自动去除重复的元素，如此便可以创建一个没有重复元素的集合。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260090"/>
            <a:ext cx="9001125" cy="313753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set_one = set([1, 1, 2, 3])        # 根据列表创建集合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set_two = set((2, 3, 4))            # 根据元组创建集合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set_three = set('Hello')           # 根据字符串创建集合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set_four = set()                      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</a:t>
            </a: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# 创建空集合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print(set_one)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print(set_two)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print(set_three)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print(set_four)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集合的创建方式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集合操作与操作符</a:t>
            </a:r>
            <a:endParaRPr lang="en-US" altLang="zh-CN" sz="4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5.4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1043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集合元素的基本操作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，能够添加、删除和清空集合的元素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7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8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添加元素</a:t>
              </a:r>
            </a:p>
          </p:txBody>
        </p:sp>
      </p:grpSp>
      <p:sp>
        <p:nvSpPr>
          <p:cNvPr id="4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558925" y="3044190"/>
            <a:ext cx="7920990" cy="788035"/>
            <a:chOff x="1143691" y="2082766"/>
            <a:chExt cx="7920880" cy="771167"/>
          </a:xfrm>
        </p:grpSpPr>
        <p:sp>
          <p:nvSpPr>
            <p:cNvPr id="6" name="矩形 5"/>
            <p:cNvSpPr/>
            <p:nvPr>
              <p:custDataLst>
                <p:tags r:id="rId3"/>
              </p:custDataLst>
            </p:nvPr>
          </p:nvSpPr>
          <p:spPr bwMode="auto">
            <a:xfrm>
              <a:off x="2062757" y="2082766"/>
              <a:ext cx="7001814" cy="73785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l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                            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add(元素) </a:t>
              </a:r>
            </a:p>
            <a:p>
              <a:pPr algn="ctr">
                <a:lnSpc>
                  <a:spcPct val="150000"/>
                </a:lnSpc>
              </a:pP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update(可迭代对象)</a:t>
              </a:r>
            </a:p>
          </p:txBody>
        </p:sp>
        <p:sp>
          <p:nvSpPr>
            <p:cNvPr id="7" name="剪去单角的矩形 6"/>
            <p:cNvSpPr/>
            <p:nvPr>
              <p:custDataLst>
                <p:tags r:id="rId4"/>
              </p:custDataLst>
            </p:nvPr>
          </p:nvSpPr>
          <p:spPr>
            <a:xfrm flipH="1">
              <a:off x="1143691" y="2082766"/>
              <a:ext cx="808346" cy="771167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文本框 22"/>
            <p:cNvSpPr txBox="1"/>
            <p:nvPr>
              <p:custDataLst>
                <p:tags r:id="rId5"/>
              </p:custDataLst>
            </p:nvPr>
          </p:nvSpPr>
          <p:spPr>
            <a:xfrm>
              <a:off x="1199049" y="2116438"/>
              <a:ext cx="697627" cy="6916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4" name="Freeform 16"/>
            <p:cNvSpPr/>
            <p:nvPr>
              <p:custDataLst>
                <p:tags r:id="rId6"/>
              </p:custDataLst>
            </p:nvPr>
          </p:nvSpPr>
          <p:spPr bwMode="auto">
            <a:xfrm>
              <a:off x="1952036" y="2105348"/>
              <a:ext cx="110721" cy="715277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26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414686" y="1866748"/>
            <a:ext cx="8856984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方法用于向集合中添加元素，不同的是，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add()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方法一次只能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添加一个元素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，而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方法一次可以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添加多个元素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>
            <p:custDataLst>
              <p:tags r:id="rId1"/>
            </p:custDataLst>
          </p:nvPr>
        </p:nvSpPr>
        <p:spPr bwMode="auto">
          <a:xfrm>
            <a:off x="4726305" y="2853690"/>
            <a:ext cx="6766560" cy="233680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demo_set = set()            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demo_set.add('py')         # 使用add()方法向集合中添加一个元素'py'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demo_set.update('thon')   # 使用update()方法向集合中添加多个元素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demo_set.add('py')         # 使用add()方法向集合中再次添加'py'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print(demo_set)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19175" y="2562225"/>
            <a:ext cx="3096895" cy="30861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因为集合不能包含重复元素，所以当使用add()或update()方法向集合内添加元素时，若当前集合已经存在这个元素，则不会进行添加操作。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6" name="同侧圆角矩形 3"/>
            <p:cNvSpPr/>
            <p:nvPr>
              <p:custDataLst>
                <p:tags r:id="rId3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/>
            <p:cNvSpPr/>
            <p:nvPr>
              <p:custDataLst>
                <p:tags r:id="rId4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添加元素</a:t>
              </a:r>
            </a:p>
          </p:txBody>
        </p:sp>
      </p:grpSp>
      <p:sp>
        <p:nvSpPr>
          <p:cNvPr id="8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删除元素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remove()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remove()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删除集合中的指定元素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，若指定的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元素不在集合中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，则会导致程序出现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KeyError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错误，示例代码如下。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remove_set = {'red', 'green', 'black'}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remove_set.remove('red')             # 删除指定元素，该元素在集合中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print(remove_set)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remove_set.remove('blue')            # 删除指定元素，该元素不在集合中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print(remove_set)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删除元素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discard()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discard()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方法也可以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删除指定的元素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，但若指定的元素不存在，该方法不执行任何操作，示例代码如下。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discard_set = {'python', 'php', 'java'}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discard_set.discard('java')         # 删除指定元素，该元素在集合中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discard_set.discard('ios')          # 删除指定元素，该元素不在集合中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print(discard_set)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删除元素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clear()</a:t>
            </a:r>
            <a:r>
              <a:rPr lang="zh-CN" altLang="en-US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方法</a:t>
            </a:r>
            <a:endParaRPr lang="zh-CN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如果需要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清空集合中的元素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，那么可以使用clear()方法实现，示例代码如下。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clear_set = {'red', 'green', 'black'}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clear_set.clear()    # 清空集合中的所有元素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print(clear_set)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集合元素的添加、删除和清空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1505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熟悉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集合操作符的用法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，能够通过操作符对集合进行联合、取交集、差补和对称差分操作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37863" y="572758"/>
            <a:ext cx="3007988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27" name="组合 26"/>
          <p:cNvGrpSpPr/>
          <p:nvPr/>
        </p:nvGrpSpPr>
        <p:grpSpPr>
          <a:xfrm>
            <a:off x="3089045" y="2421682"/>
            <a:ext cx="6047883" cy="635243"/>
            <a:chOff x="3119265" y="1880999"/>
            <a:chExt cx="6047883" cy="635243"/>
          </a:xfrm>
        </p:grpSpPr>
        <p:grpSp>
          <p:nvGrpSpPr>
            <p:cNvPr id="74" name="组合 73"/>
            <p:cNvGrpSpPr/>
            <p:nvPr/>
          </p:nvGrpSpPr>
          <p:grpSpPr>
            <a:xfrm>
              <a:off x="3119265" y="1903180"/>
              <a:ext cx="1192190" cy="613062"/>
              <a:chOff x="2215144" y="982844"/>
              <a:chExt cx="1244730" cy="842780"/>
            </a:xfrm>
          </p:grpSpPr>
          <p:sp>
            <p:nvSpPr>
              <p:cNvPr id="78" name="平行四边形 77"/>
              <p:cNvSpPr/>
              <p:nvPr/>
            </p:nvSpPr>
            <p:spPr>
              <a:xfrm>
                <a:off x="2215144" y="982844"/>
                <a:ext cx="1120898" cy="842780"/>
              </a:xfrm>
              <a:prstGeom prst="parallelogram">
                <a:avLst>
                  <a:gd name="adj" fmla="val 48207"/>
                </a:avLst>
              </a:prstGeom>
              <a:solidFill>
                <a:srgbClr val="1369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60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79" name="文本框 9"/>
              <p:cNvSpPr txBox="1"/>
              <p:nvPr/>
            </p:nvSpPr>
            <p:spPr>
              <a:xfrm>
                <a:off x="2393075" y="1005670"/>
                <a:ext cx="1066799" cy="803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32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01</a:t>
                </a:r>
                <a:endParaRPr lang="zh-CN" altLang="en-US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75" name="组合 74"/>
            <p:cNvGrpSpPr/>
            <p:nvPr/>
          </p:nvGrpSpPr>
          <p:grpSpPr>
            <a:xfrm>
              <a:off x="4024817" y="1880999"/>
              <a:ext cx="5142331" cy="613061"/>
              <a:chOff x="4315150" y="953426"/>
              <a:chExt cx="3857250" cy="540057"/>
            </a:xfrm>
          </p:grpSpPr>
          <p:sp>
            <p:nvSpPr>
              <p:cNvPr id="76" name="矩形 75"/>
              <p:cNvSpPr/>
              <p:nvPr/>
            </p:nvSpPr>
            <p:spPr>
              <a:xfrm>
                <a:off x="4841196" y="1036090"/>
                <a:ext cx="2827147" cy="331154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Source Han Sans K Bold" panose="020B0800000000000000" pitchFamily="34" charset="-128"/>
                  </a:rPr>
                  <a:t>认识</a:t>
                </a:r>
                <a:r>
                  <a:rPr lang="zh-CN" altLang="en-US" sz="20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Source Han Sans K Bold" panose="020B0800000000000000" pitchFamily="34" charset="-128"/>
                  </a:rPr>
                  <a:t>字典</a:t>
                </a:r>
                <a:endPara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endParaRPr>
              </a:p>
            </p:txBody>
          </p:sp>
          <p:sp>
            <p:nvSpPr>
              <p:cNvPr id="77" name="平行四边形 76"/>
              <p:cNvSpPr/>
              <p:nvPr/>
            </p:nvSpPr>
            <p:spPr>
              <a:xfrm>
                <a:off x="4315150" y="953426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8" name="组合 27"/>
          <p:cNvGrpSpPr/>
          <p:nvPr/>
        </p:nvGrpSpPr>
        <p:grpSpPr>
          <a:xfrm>
            <a:off x="3089045" y="3295867"/>
            <a:ext cx="6047883" cy="635235"/>
            <a:chOff x="3119265" y="2806749"/>
            <a:chExt cx="6047883" cy="635235"/>
          </a:xfrm>
        </p:grpSpPr>
        <p:grpSp>
          <p:nvGrpSpPr>
            <p:cNvPr id="59" name="组合 58"/>
            <p:cNvGrpSpPr/>
            <p:nvPr/>
          </p:nvGrpSpPr>
          <p:grpSpPr>
            <a:xfrm>
              <a:off x="3119265" y="2823578"/>
              <a:ext cx="1192190" cy="618406"/>
              <a:chOff x="2215144" y="2026500"/>
              <a:chExt cx="1244730" cy="850129"/>
            </a:xfrm>
          </p:grpSpPr>
          <p:sp>
            <p:nvSpPr>
              <p:cNvPr id="72" name="平行四边形 71"/>
              <p:cNvSpPr/>
              <p:nvPr/>
            </p:nvSpPr>
            <p:spPr>
              <a:xfrm>
                <a:off x="2215144" y="2033848"/>
                <a:ext cx="1120898" cy="842781"/>
              </a:xfrm>
              <a:prstGeom prst="parallelogram">
                <a:avLst>
                  <a:gd name="adj" fmla="val 48207"/>
                </a:avLst>
              </a:prstGeom>
              <a:solidFill>
                <a:srgbClr val="1369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60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73" name="文本框 10"/>
              <p:cNvSpPr txBox="1"/>
              <p:nvPr/>
            </p:nvSpPr>
            <p:spPr>
              <a:xfrm>
                <a:off x="2393075" y="2026500"/>
                <a:ext cx="1066799" cy="8038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32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02</a:t>
                </a:r>
                <a:endParaRPr lang="zh-CN" altLang="en-US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4024817" y="2806749"/>
              <a:ext cx="5142331" cy="613061"/>
              <a:chOff x="4315150" y="1647579"/>
              <a:chExt cx="3857250" cy="540057"/>
            </a:xfrm>
          </p:grpSpPr>
          <p:sp>
            <p:nvSpPr>
              <p:cNvPr id="70" name="矩形 69"/>
              <p:cNvSpPr/>
              <p:nvPr/>
            </p:nvSpPr>
            <p:spPr>
              <a:xfrm>
                <a:off x="4841196" y="1730243"/>
                <a:ext cx="2827147" cy="331154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Source Han Sans K Bold" panose="020B0800000000000000" pitchFamily="34" charset="-128"/>
                  </a:rPr>
                  <a:t>字典的基本操作</a:t>
                </a:r>
                <a:endParaRPr lang="en-US" altLang="zh-CN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endParaRPr>
              </a:p>
            </p:txBody>
          </p:sp>
          <p:sp>
            <p:nvSpPr>
              <p:cNvPr id="71" name="平行四边形 70"/>
              <p:cNvSpPr/>
              <p:nvPr/>
            </p:nvSpPr>
            <p:spPr>
              <a:xfrm>
                <a:off x="4315150" y="1647579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3089045" y="4170042"/>
            <a:ext cx="6047883" cy="636183"/>
            <a:chOff x="3119265" y="3732498"/>
            <a:chExt cx="6047883" cy="636183"/>
          </a:xfrm>
        </p:grpSpPr>
        <p:grpSp>
          <p:nvGrpSpPr>
            <p:cNvPr id="44" name="组合 43"/>
            <p:cNvGrpSpPr/>
            <p:nvPr/>
          </p:nvGrpSpPr>
          <p:grpSpPr>
            <a:xfrm>
              <a:off x="3119265" y="3754156"/>
              <a:ext cx="1192190" cy="614525"/>
              <a:chOff x="2215144" y="3084852"/>
              <a:chExt cx="1244730" cy="844793"/>
            </a:xfrm>
          </p:grpSpPr>
          <p:sp>
            <p:nvSpPr>
              <p:cNvPr id="57" name="平行四边形 56"/>
              <p:cNvSpPr/>
              <p:nvPr/>
            </p:nvSpPr>
            <p:spPr>
              <a:xfrm>
                <a:off x="2215144" y="3084852"/>
                <a:ext cx="1120898" cy="842781"/>
              </a:xfrm>
              <a:prstGeom prst="parallelogram">
                <a:avLst>
                  <a:gd name="adj" fmla="val 48207"/>
                </a:avLst>
              </a:prstGeom>
              <a:solidFill>
                <a:srgbClr val="1369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60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58" name="文本框 11"/>
              <p:cNvSpPr txBox="1"/>
              <p:nvPr/>
            </p:nvSpPr>
            <p:spPr>
              <a:xfrm>
                <a:off x="2393075" y="3125750"/>
                <a:ext cx="1066799" cy="8038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32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03</a:t>
                </a:r>
                <a:endParaRPr lang="zh-CN" altLang="en-US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54" name="组合 53"/>
            <p:cNvGrpSpPr/>
            <p:nvPr/>
          </p:nvGrpSpPr>
          <p:grpSpPr>
            <a:xfrm>
              <a:off x="4024817" y="3732498"/>
              <a:ext cx="5142331" cy="613061"/>
              <a:chOff x="4315150" y="2341731"/>
              <a:chExt cx="3857250" cy="540057"/>
            </a:xfrm>
          </p:grpSpPr>
          <p:sp>
            <p:nvSpPr>
              <p:cNvPr id="55" name="矩形 54"/>
              <p:cNvSpPr/>
              <p:nvPr/>
            </p:nvSpPr>
            <p:spPr>
              <a:xfrm>
                <a:off x="4841197" y="2424395"/>
                <a:ext cx="2827146" cy="331154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2000" dirty="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集合的创建方式</a:t>
                </a:r>
                <a:endParaRPr lang="en-GB" altLang="zh-CN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56" name="平行四边形 55"/>
              <p:cNvSpPr/>
              <p:nvPr/>
            </p:nvSpPr>
            <p:spPr>
              <a:xfrm>
                <a:off x="4315150" y="2341731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30" name="组合 29"/>
          <p:cNvGrpSpPr/>
          <p:nvPr/>
        </p:nvGrpSpPr>
        <p:grpSpPr>
          <a:xfrm>
            <a:off x="3053485" y="5045166"/>
            <a:ext cx="6047883" cy="634972"/>
            <a:chOff x="3083705" y="4711034"/>
            <a:chExt cx="6047883" cy="634972"/>
          </a:xfrm>
        </p:grpSpPr>
        <p:grpSp>
          <p:nvGrpSpPr>
            <p:cNvPr id="38" name="组合 37"/>
            <p:cNvGrpSpPr/>
            <p:nvPr/>
          </p:nvGrpSpPr>
          <p:grpSpPr>
            <a:xfrm>
              <a:off x="3083705" y="4732691"/>
              <a:ext cx="1192190" cy="613315"/>
              <a:chOff x="2215144" y="3084852"/>
              <a:chExt cx="1244730" cy="843130"/>
            </a:xfrm>
          </p:grpSpPr>
          <p:sp>
            <p:nvSpPr>
              <p:cNvPr id="42" name="平行四边形 41"/>
              <p:cNvSpPr/>
              <p:nvPr/>
            </p:nvSpPr>
            <p:spPr>
              <a:xfrm>
                <a:off x="2215144" y="3084852"/>
                <a:ext cx="1120898" cy="842781"/>
              </a:xfrm>
              <a:prstGeom prst="parallelogram">
                <a:avLst>
                  <a:gd name="adj" fmla="val 48207"/>
                </a:avLst>
              </a:prstGeom>
              <a:solidFill>
                <a:srgbClr val="1369B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60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3" name="文本框 11"/>
              <p:cNvSpPr txBox="1"/>
              <p:nvPr/>
            </p:nvSpPr>
            <p:spPr>
              <a:xfrm>
                <a:off x="2393075" y="3125750"/>
                <a:ext cx="1066799" cy="8022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zh-CN" sz="3200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04</a:t>
                </a:r>
                <a:endParaRPr lang="zh-CN" altLang="en-US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  <p:grpSp>
          <p:nvGrpSpPr>
            <p:cNvPr id="39" name="组合 38"/>
            <p:cNvGrpSpPr/>
            <p:nvPr/>
          </p:nvGrpSpPr>
          <p:grpSpPr>
            <a:xfrm>
              <a:off x="3989257" y="4711034"/>
              <a:ext cx="5142331" cy="613061"/>
              <a:chOff x="4315150" y="2341731"/>
              <a:chExt cx="3857250" cy="540057"/>
            </a:xfrm>
          </p:grpSpPr>
          <p:sp>
            <p:nvSpPr>
              <p:cNvPr id="40" name="矩形 39"/>
              <p:cNvSpPr/>
              <p:nvPr/>
            </p:nvSpPr>
            <p:spPr>
              <a:xfrm>
                <a:off x="4867869" y="2481452"/>
                <a:ext cx="2827146" cy="331154"/>
              </a:xfrm>
              <a:prstGeom prst="rect">
                <a:avLst/>
              </a:prstGeom>
              <a:ln w="15875">
                <a:noFill/>
              </a:ln>
            </p:spPr>
            <p:txBody>
              <a:bodyPr wrap="square" lIns="68580" tIns="34290" rIns="68580" bIns="34290">
                <a:spAutoFit/>
              </a:bodyPr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zh-CN" altLang="en-US" sz="2000" smtClean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ea"/>
                    <a:sym typeface="+mn-lt"/>
                  </a:rPr>
                  <a:t>集合操作与操作符</a:t>
                </a:r>
                <a:endParaRPr lang="en-GB" altLang="zh-CN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  <p:sp>
            <p:nvSpPr>
              <p:cNvPr id="41" name="平行四边形 40"/>
              <p:cNvSpPr/>
              <p:nvPr/>
            </p:nvSpPr>
            <p:spPr>
              <a:xfrm>
                <a:off x="4315150" y="2341731"/>
                <a:ext cx="3857250" cy="540057"/>
              </a:xfrm>
              <a:prstGeom prst="parallelogram">
                <a:avLst>
                  <a:gd name="adj" fmla="val 48207"/>
                </a:avLst>
              </a:prstGeom>
              <a:noFill/>
              <a:ln w="1587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68580" tIns="34290" rIns="68580" bIns="34290" rtlCol="0" anchor="ctr"/>
              <a:lstStyle>
                <a:defPPr>
                  <a:defRPr lang="zh-CN"/>
                </a:defPPr>
                <a:lvl1pPr marL="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609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1219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828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24384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30480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36576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42672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4876800" algn="l" defTabSz="1219200" rtl="0" eaLnBrk="1" latinLnBrk="0" hangingPunct="1">
                  <a:defRPr sz="24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zh-CN" altLang="en-US" sz="200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圆角矩形 3"/>
          <p:cNvSpPr/>
          <p:nvPr>
            <p:custDataLst>
              <p:tags r:id="rId1"/>
            </p:custDataLst>
          </p:nvPr>
        </p:nvSpPr>
        <p:spPr>
          <a:xfrm>
            <a:off x="909955" y="2736850"/>
            <a:ext cx="5299075" cy="248856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1125855" y="2868295"/>
            <a:ext cx="4817110" cy="227076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Python支持通过操作符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|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&amp;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-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^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对两个集合进行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联合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交集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差补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对称差分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操作。已知有set_a={'a', 'c'}和set_b={'b', 'c'}，使用阴影部分表示这两个集合执行联合、交集、差补和对称差分操作的结果。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  <p:pic>
        <p:nvPicPr>
          <p:cNvPr id="6" name="图片 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7174865" y="2277110"/>
            <a:ext cx="3987800" cy="340804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操作符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“|”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操作符“|”</a:t>
            </a: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操作符“|”用于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对两个集合进行联合操作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，将两个集合的所有元素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合并成一个新的集合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set_a = {'a', 'c'}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set_b = {'b', 'c'}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print(set_a | set_b)           # 使用|操作符对两个集合进行联合操作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操作符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“&amp;”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操作符“&amp;”</a:t>
            </a: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操作符“&amp;”用于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对两个集合进行交集操作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，将两个集合中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共有的元素提取为一个新集合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set_a = {'a',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set_b = {'b',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print(set_a &amp; set_b)           # 使用&amp;操作符对两个集合进行交集操作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操作符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“-”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操作符“-”</a:t>
            </a: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操作符“-”用于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对两个集合进行差补操作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，将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只属于一个集合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或者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只属于另一个集合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的元素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组成新的集合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set_a = {'a',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set_b = {'b',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print(set_a - set_b)          # 使用-操作符获取只属于集合set_a的元素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print(set_b - set_a)          # 使用-操作符获取只属于集合set_b的元素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操作符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“^”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操作符“^”</a:t>
            </a:r>
          </a:p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操作符“^”用于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对两个集合进行对称差分操作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，将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只属于集合set_a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只属于集合set_b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中元素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组成一个新集合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，示例代码如下。</a:t>
            </a:r>
          </a:p>
        </p:txBody>
      </p:sp>
      <p:sp>
        <p:nvSpPr>
          <p:cNvPr id="19" name="矩形 18"/>
          <p:cNvSpPr/>
          <p:nvPr>
            <p:custDataLst>
              <p:tags r:id="rId2"/>
            </p:custDataLst>
          </p:nvPr>
        </p:nvSpPr>
        <p:spPr bwMode="auto">
          <a:xfrm>
            <a:off x="1486535" y="3506470"/>
            <a:ext cx="9001125" cy="20904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set_a = {'a',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set_b = {'b', 'c'}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print(set_a ^ set_b)       # 使用^操作符获取只属于set_a和只属于set_b的元素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集合类型的操作符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6830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8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列表、元组、字典和集合的区别</a:t>
              </a:r>
            </a:p>
          </p:txBody>
        </p:sp>
      </p:grpSp>
      <p:sp>
        <p:nvSpPr>
          <p:cNvPr id="12" name="矩形 11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列表、元组、字典和集合都是相对复杂的数据类型，它们都拥有不同的特点，下面分别从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可变性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唯一性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有序性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这三个角度出发，比较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列表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元组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集合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有什么区别。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多学一招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503805" y="3429635"/>
          <a:ext cx="6741160" cy="238379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68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85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5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52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6905"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类型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可变性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唯一性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有序性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列表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可变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可重复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有序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45"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元组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不可变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可重复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有序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610"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字典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可变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键不可重复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无序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7515"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集合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可变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不可重复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zh-CN" alt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无序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28541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：生词本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4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：生词本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35"/>
          <p:cNvSpPr txBox="1">
            <a:spLocks noChangeArrowheads="1"/>
          </p:cNvSpPr>
          <p:nvPr/>
        </p:nvSpPr>
        <p:spPr bwMode="auto">
          <a:xfrm>
            <a:off x="982345" y="1917065"/>
            <a:ext cx="492315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no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如今的社交软件层出不穷，虽然功能千变万化，但都具有好友管理系统的基本功能，包括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添加好友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删除好友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备注好友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展示好友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等。下面是一个简单的好友管理系统的功能菜单，如图所示。</a:t>
            </a:r>
          </a:p>
        </p:txBody>
      </p:sp>
      <p:pic>
        <p:nvPicPr>
          <p:cNvPr id="5" name="图片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7103110" y="1989455"/>
            <a:ext cx="2867025" cy="2459990"/>
          </a:xfrm>
          <a:prstGeom prst="rect">
            <a:avLst/>
          </a:prstGeom>
        </p:spPr>
      </p:pic>
      <p:sp>
        <p:nvSpPr>
          <p:cNvPr id="4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：生词本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558290" y="1341120"/>
            <a:ext cx="9185275" cy="4892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背单词是英语学习中最基础的一环，不少学生在背诵单词的过程中会整理自己的生词本，以不断拓展自己的词汇量。本实例要求编写生词本程序，该程序需具备以下功能。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（1）查看生词本：输出生词本中全部的单词；若生词本中没有单词，则提示“生词本内容为空”。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（2）背单词：从生词列表中取出一个单词，要求用户输入相应的翻译，输入正确提示“太棒了”，输入错误提示“再想想”。若生词本中没有单词，则提示“生词本内容为空”。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（3）添加新单词：用户分别输入新单词和翻译，输入完成后展示添加的新单词和翻译，并提示用户“单词添加成功”。若生词本中已经存在新单词，则提示“此单词已存在”。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（4）删除单词：展示生词列表，用户输入单词以选择要删除的生词，若输入有误提示“删除的单词不存在”，否则删除生词后提示“删除成功”。若生词本中没有单词，则提示“生词本内容为空”。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（5）清空生词本：查询生词列表，若列表为空提示“生词本为空”，否则清空生词本中的全部单词，并输出提示信息“生词本清空成功”。</a:t>
            </a:r>
          </a:p>
          <a:p>
            <a:pPr marL="285750" indent="-2857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ea"/>
              </a:rPr>
              <a:t>（6）退出生词本：退出生词本程序。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：生词本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Chapter04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03_new_word.py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03_new_word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03_new_word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4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5.4.3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：生词本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认识字典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5.1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/>
          <p:nvPr/>
        </p:nvSpPr>
        <p:spPr>
          <a:xfrm>
            <a:off x="1143690" y="266995"/>
            <a:ext cx="5671595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None/>
            </a:pPr>
            <a:r>
              <a:rPr lang="zh-CN" altLang="en-US" sz="24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本章小结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1108075" y="1804670"/>
            <a:ext cx="9794240" cy="393382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3200">
              <a:cs typeface="+mn-ea"/>
              <a:sym typeface="+mn-lt"/>
            </a:endParaRPr>
          </a:p>
        </p:txBody>
      </p:sp>
      <p:sp>
        <p:nvSpPr>
          <p:cNvPr id="4" name="TextBox 38"/>
          <p:cNvSpPr txBox="1"/>
          <p:nvPr/>
        </p:nvSpPr>
        <p:spPr>
          <a:xfrm>
            <a:off x="1486694" y="2519239"/>
            <a:ext cx="9001000" cy="138493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本章主要介绍了Python中的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字典与集合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，包括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字典的创建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访问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字典的基本操作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以及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集合的创建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基本操作和操作符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。通过学习本章的内容，读者能够熟练使用字典和集合存储数据，为后续的开发打好扎实的基础。</a:t>
            </a:r>
          </a:p>
        </p:txBody>
      </p:sp>
      <p:sp>
        <p:nvSpPr>
          <p:cNvPr id="5" name="椭圆 4"/>
          <p:cNvSpPr/>
          <p:nvPr/>
        </p:nvSpPr>
        <p:spPr>
          <a:xfrm>
            <a:off x="432925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</a:p>
        </p:txBody>
      </p:sp>
      <p:sp>
        <p:nvSpPr>
          <p:cNvPr id="6" name="椭圆 5"/>
          <p:cNvSpPr/>
          <p:nvPr/>
        </p:nvSpPr>
        <p:spPr>
          <a:xfrm>
            <a:off x="504807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章</a:t>
            </a:r>
          </a:p>
        </p:txBody>
      </p:sp>
      <p:sp>
        <p:nvSpPr>
          <p:cNvPr id="7" name="椭圆 6"/>
          <p:cNvSpPr/>
          <p:nvPr/>
        </p:nvSpPr>
        <p:spPr>
          <a:xfrm>
            <a:off x="576689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小</a:t>
            </a:r>
          </a:p>
        </p:txBody>
      </p:sp>
      <p:sp>
        <p:nvSpPr>
          <p:cNvPr id="8" name="椭圆 7"/>
          <p:cNvSpPr/>
          <p:nvPr/>
        </p:nvSpPr>
        <p:spPr>
          <a:xfrm>
            <a:off x="648571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285411"/>
            <a:ext cx="498348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字典的创建方式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，能够使用{}和dict()函数创建字典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字典的创建方式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10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11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字典的创建方式</a:t>
              </a:r>
              <a:endPara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2" name="矩形"/>
          <p:cNvSpPr/>
          <p:nvPr>
            <p:custDataLst>
              <p:tags r:id="rId1"/>
            </p:custDataLst>
          </p:nvPr>
        </p:nvSpPr>
        <p:spPr>
          <a:xfrm>
            <a:off x="1558925" y="1881505"/>
            <a:ext cx="4115435" cy="4660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8号-创中黑" panose="00000500000000000000" pitchFamily="2" charset="-122"/>
              <a:ea typeface="字魂58号-创中黑" panose="00000500000000000000" pitchFamily="2" charset="-122"/>
            </a:endParaRPr>
          </a:p>
        </p:txBody>
      </p:sp>
      <p:sp>
        <p:nvSpPr>
          <p:cNvPr id="13" name="文本"/>
          <p:cNvSpPr/>
          <p:nvPr>
            <p:custDataLst>
              <p:tags r:id="rId2"/>
            </p:custDataLst>
          </p:nvPr>
        </p:nvSpPr>
        <p:spPr>
          <a:xfrm>
            <a:off x="1872073" y="1910762"/>
            <a:ext cx="3215666" cy="39878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使用中括号“</a:t>
            </a: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{}</a:t>
            </a:r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”创建列表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"/>
          <p:cNvSpPr/>
          <p:nvPr>
            <p:custDataLst>
              <p:tags r:id="rId3"/>
            </p:custDataLst>
          </p:nvPr>
        </p:nvSpPr>
        <p:spPr>
          <a:xfrm>
            <a:off x="6743065" y="1881505"/>
            <a:ext cx="4330065" cy="46609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8号-创中黑" panose="00000500000000000000" pitchFamily="2" charset="-122"/>
              <a:ea typeface="字魂58号-创中黑" panose="00000500000000000000" pitchFamily="2" charset="-122"/>
            </a:endParaRPr>
          </a:p>
        </p:txBody>
      </p:sp>
      <p:sp>
        <p:nvSpPr>
          <p:cNvPr id="15" name="文本"/>
          <p:cNvSpPr/>
          <p:nvPr>
            <p:custDataLst>
              <p:tags r:id="rId4"/>
            </p:custDataLst>
          </p:nvPr>
        </p:nvSpPr>
        <p:spPr>
          <a:xfrm>
            <a:off x="7162800" y="1911350"/>
            <a:ext cx="3123565" cy="39878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dict()</a:t>
            </a:r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函数创建字典</a:t>
            </a:r>
            <a:endParaRPr lang="en-US" altLang="zh-CN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矩形 18"/>
          <p:cNvSpPr/>
          <p:nvPr>
            <p:custDataLst>
              <p:tags r:id="rId5"/>
            </p:custDataLst>
          </p:nvPr>
        </p:nvSpPr>
        <p:spPr bwMode="auto">
          <a:xfrm>
            <a:off x="1558925" y="4117975"/>
            <a:ext cx="4115435" cy="171640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格式：{键1:值1, 键2:值2, ...}</a:t>
            </a:r>
          </a:p>
          <a:p>
            <a:pPr>
              <a:lnSpc>
                <a:spcPct val="150000"/>
              </a:lnSpc>
            </a:pPr>
            <a:r>
              <a: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{'name': '小明', 'age': 21, 'address': '北京'} </a:t>
            </a:r>
          </a:p>
        </p:txBody>
      </p:sp>
      <p:sp>
        <p:nvSpPr>
          <p:cNvPr id="21" name="TextBox 3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58925" y="2349500"/>
            <a:ext cx="4114800" cy="1597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zh-CN" altLang="en-US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大括号“{}”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创建字典时，大括号中可以包含零个、一个或多个键值对，</a:t>
            </a:r>
            <a:r>
              <a:rPr lang="zh-CN" altLang="en-US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每个键值对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视为字典的</a:t>
            </a:r>
            <a:r>
              <a:rPr lang="zh-CN" altLang="en-US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一个元素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，多个键值对之间使用</a:t>
            </a:r>
            <a:r>
              <a:rPr lang="zh-CN" altLang="en-US" sz="16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逗号分隔</a:t>
            </a:r>
            <a:r>
              <a:rPr lang="zh-CN" altLang="en-US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22" name="矩形 21"/>
          <p:cNvSpPr/>
          <p:nvPr>
            <p:custDataLst>
              <p:tags r:id="rId7"/>
            </p:custDataLst>
          </p:nvPr>
        </p:nvSpPr>
        <p:spPr bwMode="auto">
          <a:xfrm>
            <a:off x="6743065" y="4117975"/>
            <a:ext cx="4328795" cy="171640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格式：</a:t>
            </a: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dict(键1=值1, 键2=值2, ...)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dict(name='小明', age=21, address='北京')  </a:t>
            </a:r>
          </a:p>
        </p:txBody>
      </p:sp>
      <p:sp>
        <p:nvSpPr>
          <p:cNvPr id="23" name="TextBox 3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684010" y="2349500"/>
            <a:ext cx="4388485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dict()函数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创建字典时，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键和值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使用“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”进行连接。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字典的创建方式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3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4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字典的创建方式</a:t>
              </a:r>
              <a:endPara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5.1.1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字典的创建方式</a:t>
            </a: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4" name="圆角矩形 3"/>
          <p:cNvSpPr/>
          <p:nvPr/>
        </p:nvSpPr>
        <p:spPr>
          <a:xfrm>
            <a:off x="5230495" y="2711450"/>
            <a:ext cx="5904865" cy="233235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446395" y="2997200"/>
            <a:ext cx="553275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需要注意的是，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字典中的键是唯一的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，若使用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dict()函数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创建字典时出现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重复的键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，则会直接提示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语法错误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；若使用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大括号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创建字典时出现重复的键，则键对应的值会被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覆盖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15e6573a385e41c33bb97e7105a62faa5c484"/>
  <p:tag name="KSO_WPP_MARK_KEY" val="e7a0f094-5756-40f7-9eda-ce9c717f1e47"/>
  <p:tag name="COMMONDATA" val="eyJoZGlkIjoiMGQxNWFmNjAzM2M0ZDVlY2QwYjk4NmE0NTY2ZWYyYm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  <p:tag name="TABLE_ENDDRAG_ORIGIN_RECT" val="530*187"/>
  <p:tag name="TABLE_ENDDRAG_RECT" val="130*254*530*18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ud0ofpxa">
      <a:majorFont>
        <a:latin typeface="字魂105号-简雅黑"/>
        <a:ea typeface="字魂105号-简雅黑"/>
        <a:cs typeface=""/>
      </a:majorFont>
      <a:minorFont>
        <a:latin typeface="字魂105号-简雅黑"/>
        <a:ea typeface="字魂105号-简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4303</Words>
  <Application>Microsoft Office PowerPoint</Application>
  <PresentationFormat>自定义</PresentationFormat>
  <Paragraphs>403</Paragraphs>
  <Slides>61</Slides>
  <Notes>49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61</vt:i4>
      </vt:variant>
    </vt:vector>
  </HeadingPairs>
  <TitlesOfParts>
    <vt:vector size="74" baseType="lpstr">
      <vt:lpstr>Source Han Sans K Bold</vt:lpstr>
      <vt:lpstr>思源黑体 CN Medium</vt:lpstr>
      <vt:lpstr>思源黑体 CN Regular</vt:lpstr>
      <vt:lpstr>宋体</vt:lpstr>
      <vt:lpstr>微软雅黑</vt:lpstr>
      <vt:lpstr>字魂105号-简雅黑</vt:lpstr>
      <vt:lpstr>字魂58号-创中黑</vt:lpstr>
      <vt:lpstr>Arial</vt:lpstr>
      <vt:lpstr>Calibri</vt:lpstr>
      <vt:lpstr>Times New Roman</vt:lpstr>
      <vt:lpstr>Wingdings</vt:lpstr>
      <vt:lpstr>webwppDefTheme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蓝白商务述职报告工作总结ppt模板</dc:title>
  <dc:creator>常董</dc:creator>
  <cp:lastModifiedBy>王晓娟</cp:lastModifiedBy>
  <cp:revision>3168</cp:revision>
  <dcterms:created xsi:type="dcterms:W3CDTF">2020-11-11T09:29:00Z</dcterms:created>
  <dcterms:modified xsi:type="dcterms:W3CDTF">2024-07-18T05:28:44Z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744D8EB2E76D4847A8112CE6B167364B</vt:lpwstr>
  </property>
</Properties>
</file>